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7.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8.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9.xml" ContentType="application/vnd.openxmlformats-officedocument.presentationml.notesSlide+xml"/>
  <Override PartName="/ppt/charts/chart41.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28"/>
  </p:notesMasterIdLst>
  <p:handoutMasterIdLst>
    <p:handoutMasterId r:id="rId29"/>
  </p:handoutMasterIdLst>
  <p:sldIdLst>
    <p:sldId id="663" r:id="rId5"/>
    <p:sldId id="621" r:id="rId6"/>
    <p:sldId id="664" r:id="rId7"/>
    <p:sldId id="700" r:id="rId8"/>
    <p:sldId id="624" r:id="rId9"/>
    <p:sldId id="665" r:id="rId10"/>
    <p:sldId id="679" r:id="rId11"/>
    <p:sldId id="706" r:id="rId12"/>
    <p:sldId id="726" r:id="rId13"/>
    <p:sldId id="605" r:id="rId14"/>
    <p:sldId id="710" r:id="rId15"/>
    <p:sldId id="723" r:id="rId16"/>
    <p:sldId id="709" r:id="rId17"/>
    <p:sldId id="732" r:id="rId18"/>
    <p:sldId id="733" r:id="rId19"/>
    <p:sldId id="730" r:id="rId20"/>
    <p:sldId id="731" r:id="rId21"/>
    <p:sldId id="727" r:id="rId22"/>
    <p:sldId id="648" r:id="rId23"/>
    <p:sldId id="666" r:id="rId24"/>
    <p:sldId id="719" r:id="rId25"/>
    <p:sldId id="667" r:id="rId26"/>
    <p:sldId id="669" r:id="rId27"/>
  </p:sldIdLst>
  <p:sldSz cx="9144000" cy="5143500" type="screen16x9"/>
  <p:notesSz cx="7099300" cy="1023461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orient="horz" pos="237" userDrawn="1">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52" userDrawn="1">
          <p15:clr>
            <a:srgbClr val="A4A3A4"/>
          </p15:clr>
        </p15:guide>
        <p15:guide id="9" pos="7517">
          <p15:clr>
            <a:srgbClr val="A4A3A4"/>
          </p15:clr>
        </p15:guide>
        <p15:guide id="10" orient="horz" pos="146" userDrawn="1">
          <p15:clr>
            <a:srgbClr val="A4A3A4"/>
          </p15:clr>
        </p15:guide>
        <p15:guide id="11" orient="horz" pos="3094">
          <p15:clr>
            <a:srgbClr val="A4A3A4"/>
          </p15:clr>
        </p15:guide>
        <p15:guide id="12" orient="horz" pos="1768">
          <p15:clr>
            <a:srgbClr val="A4A3A4"/>
          </p15:clr>
        </p15:guide>
        <p15:guide id="13" orient="horz" pos="636">
          <p15:clr>
            <a:srgbClr val="A4A3A4"/>
          </p15:clr>
        </p15:guide>
        <p15:guide id="14" orient="horz" pos="2889">
          <p15:clr>
            <a:srgbClr val="A4A3A4"/>
          </p15:clr>
        </p15:guide>
        <p15:guide id="15" orient="horz" pos="509" userDrawn="1">
          <p15:clr>
            <a:srgbClr val="A4A3A4"/>
          </p15:clr>
        </p15:guide>
        <p15:guide id="16" pos="2880" userDrawn="1">
          <p15:clr>
            <a:srgbClr val="A4A3A4"/>
          </p15:clr>
        </p15:guide>
        <p15:guide id="17" pos="158" userDrawn="1">
          <p15:clr>
            <a:srgbClr val="A4A3A4"/>
          </p15:clr>
        </p15:guide>
        <p15:guide id="18" pos="5307" userDrawn="1">
          <p15:clr>
            <a:srgbClr val="A4A3A4"/>
          </p15:clr>
        </p15:guide>
        <p15:guide id="19" pos="399">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7681"/>
    <a:srgbClr val="58585B"/>
    <a:srgbClr val="B7BF12"/>
    <a:srgbClr val="63BDBB"/>
    <a:srgbClr val="C00000"/>
    <a:srgbClr val="F1BE48"/>
    <a:srgbClr val="E87722"/>
    <a:srgbClr val="009900"/>
    <a:srgbClr val="5E6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9" autoAdjust="0"/>
    <p:restoredTop sz="96940" autoAdjust="0"/>
  </p:normalViewPr>
  <p:slideViewPr>
    <p:cSldViewPr snapToGrid="0" showGuides="1">
      <p:cViewPr varScale="1">
        <p:scale>
          <a:sx n="175" d="100"/>
          <a:sy n="175" d="100"/>
        </p:scale>
        <p:origin x="344" y="168"/>
      </p:cViewPr>
      <p:guideLst>
        <p:guide orient="horz" pos="2382"/>
        <p:guide orient="horz" pos="237"/>
        <p:guide orient="horz" pos="4534"/>
        <p:guide orient="horz" pos="4286"/>
        <p:guide pos="4234"/>
        <p:guide pos="237"/>
        <p:guide pos="8229"/>
        <p:guide pos="952"/>
        <p:guide pos="7517"/>
        <p:guide orient="horz" pos="146"/>
        <p:guide orient="horz" pos="3094"/>
        <p:guide orient="horz" pos="1768"/>
        <p:guide orient="horz" pos="636"/>
        <p:guide orient="horz" pos="2889"/>
        <p:guide orient="horz" pos="509"/>
        <p:guide pos="2880"/>
        <p:guide pos="158"/>
        <p:guide pos="5307"/>
        <p:guide pos="399"/>
      </p:guideLst>
    </p:cSldViewPr>
  </p:slideViewPr>
  <p:notesTextViewPr>
    <p:cViewPr>
      <p:scale>
        <a:sx n="3" d="2"/>
        <a:sy n="3" d="2"/>
      </p:scale>
      <p:origin x="0" y="0"/>
    </p:cViewPr>
  </p:notesTextViewPr>
  <p:sorterViewPr>
    <p:cViewPr>
      <p:scale>
        <a:sx n="75" d="100"/>
        <a:sy n="75" d="100"/>
      </p:scale>
      <p:origin x="0" y="0"/>
    </p:cViewPr>
  </p:sorterViewPr>
  <p:notesViewPr>
    <p:cSldViewPr snapToGrid="0" showGuides="1">
      <p:cViewPr varScale="1">
        <p:scale>
          <a:sx n="75" d="100"/>
          <a:sy n="75" d="100"/>
        </p:scale>
        <p:origin x="306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werkblad.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werkblad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werkblad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werkblad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werkblad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werkblad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werkblad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werkblad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werkblad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werkblad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werkblad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werkblad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werkblad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werkblad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werkblad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werkblad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werkblad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werkblad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werkblad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werkblad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werkblad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werkblad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werkblad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werkblad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werkblad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werkblad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werkblad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werkblad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werkblad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werkblad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werkblad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werkblad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werkblad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werkblad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werkblad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werkblad40.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werkblad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werkblad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werkblad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werkblad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werk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75097291123203E-2"/>
          <c:y val="0"/>
          <c:w val="0.85882509093182369"/>
          <c:h val="0.99951422301656279"/>
        </c:manualLayout>
      </c:layout>
      <c:barChart>
        <c:barDir val="bar"/>
        <c:grouping val="clustered"/>
        <c:varyColors val="0"/>
        <c:ser>
          <c:idx val="0"/>
          <c:order val="0"/>
          <c:tx>
            <c:strRef>
              <c:f>Sheet1!$B$1</c:f>
              <c:strCache>
                <c:ptCount val="1"/>
                <c:pt idx="0">
                  <c:v>Series 1</c:v>
                </c:pt>
              </c:strCache>
            </c:strRef>
          </c:tx>
          <c:spPr>
            <a:solidFill>
              <a:srgbClr val="8A147F"/>
            </a:solidFill>
          </c:spPr>
          <c:invertIfNegative val="0"/>
          <c:dLbls>
            <c:numFmt formatCode="#,##0" sourceLinked="0"/>
            <c:spPr>
              <a:noFill/>
              <a:ln>
                <a:noFill/>
              </a:ln>
              <a:effectLst/>
            </c:spPr>
            <c:txPr>
              <a:bodyPr/>
              <a:lstStyle/>
              <a:p>
                <a:pPr>
                  <a:defRPr sz="1050" b="1">
                    <a:solidFill>
                      <a:srgbClr val="8A147F"/>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gehuwd of samenwonend ZONDER thuiswonende kinderen</c:v>
                </c:pt>
                <c:pt idx="1">
                  <c:v>gehuwd of samenwonend MET thuiswonende kinderen</c:v>
                </c:pt>
                <c:pt idx="2">
                  <c:v>alleenstaande ZONDER thuiswonende kinderen</c:v>
                </c:pt>
                <c:pt idx="3">
                  <c:v>thuiswonend bij ouders, grootouders of familie</c:v>
                </c:pt>
                <c:pt idx="4">
                  <c:v>alleenstaande MET thuiswonende kinderen</c:v>
                </c:pt>
                <c:pt idx="5">
                  <c:v>andere</c:v>
                </c:pt>
              </c:strCache>
            </c:strRef>
          </c:cat>
          <c:val>
            <c:numRef>
              <c:f>Sheet1!$B$2:$B$7</c:f>
              <c:numCache>
                <c:formatCode>0\%</c:formatCode>
                <c:ptCount val="6"/>
                <c:pt idx="0">
                  <c:v>33.07</c:v>
                </c:pt>
                <c:pt idx="1">
                  <c:v>30.78</c:v>
                </c:pt>
                <c:pt idx="2">
                  <c:v>18.239999999999998</c:v>
                </c:pt>
                <c:pt idx="3">
                  <c:v>11.23</c:v>
                </c:pt>
                <c:pt idx="4">
                  <c:v>5.73</c:v>
                </c:pt>
                <c:pt idx="5">
                  <c:v>0.94</c:v>
                </c:pt>
              </c:numCache>
            </c:numRef>
          </c:val>
          <c:extLst>
            <c:ext xmlns:c16="http://schemas.microsoft.com/office/drawing/2014/chart" uri="{C3380CC4-5D6E-409C-BE32-E72D297353CC}">
              <c16:uniqueId val="{00000000-F51E-4102-B134-DEA9FA26BBBC}"/>
            </c:ext>
          </c:extLst>
        </c:ser>
        <c:dLbls>
          <c:dLblPos val="outEnd"/>
          <c:showLegendKey val="0"/>
          <c:showVal val="1"/>
          <c:showCatName val="0"/>
          <c:showSerName val="0"/>
          <c:showPercent val="0"/>
          <c:showBubbleSize val="0"/>
        </c:dLbls>
        <c:gapWidth val="70"/>
        <c:axId val="208970880"/>
        <c:axId val="208990208"/>
      </c:barChart>
      <c:catAx>
        <c:axId val="208970880"/>
        <c:scaling>
          <c:orientation val="maxMin"/>
        </c:scaling>
        <c:delete val="1"/>
        <c:axPos val="l"/>
        <c:numFmt formatCode="#,##0" sourceLinked="0"/>
        <c:majorTickMark val="out"/>
        <c:minorTickMark val="none"/>
        <c:tickLblPos val="nextTo"/>
        <c:crossAx val="208990208"/>
        <c:crosses val="autoZero"/>
        <c:auto val="1"/>
        <c:lblAlgn val="ctr"/>
        <c:lblOffset val="100"/>
        <c:noMultiLvlLbl val="0"/>
      </c:catAx>
      <c:valAx>
        <c:axId val="208990208"/>
        <c:scaling>
          <c:orientation val="minMax"/>
          <c:max val="50"/>
          <c:min val="0"/>
        </c:scaling>
        <c:delete val="1"/>
        <c:axPos val="t"/>
        <c:numFmt formatCode="0\%" sourceLinked="1"/>
        <c:majorTickMark val="out"/>
        <c:minorTickMark val="none"/>
        <c:tickLblPos val="nextTo"/>
        <c:crossAx val="208970880"/>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32666206103423E-2"/>
          <c:y val="2.6988644687929143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89.02000000000001</c:v>
                </c:pt>
                <c:pt idx="1">
                  <c:v>87.9</c:v>
                </c:pt>
                <c:pt idx="2">
                  <c:v>85.83</c:v>
                </c:pt>
                <c:pt idx="3">
                  <c:v>81.150000000000006</c:v>
                </c:pt>
                <c:pt idx="4">
                  <c:v>79.510000000000005</c:v>
                </c:pt>
              </c:numCache>
            </c:numRef>
          </c:val>
          <c:extLs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86.54</c:v>
                </c:pt>
                <c:pt idx="1">
                  <c:v>84.009999999999991</c:v>
                </c:pt>
                <c:pt idx="2">
                  <c:v>80.97</c:v>
                </c:pt>
                <c:pt idx="3">
                  <c:v>80.28</c:v>
                </c:pt>
                <c:pt idx="4">
                  <c:v>75.06</c:v>
                </c:pt>
              </c:numCache>
            </c:numRef>
          </c:val>
          <c:extLst>
            <c:ext xmlns:c16="http://schemas.microsoft.com/office/drawing/2014/chart" uri="{C3380CC4-5D6E-409C-BE32-E72D297353CC}">
              <c16:uniqueId val="{00000000-400E-4AF8-813C-2A0A2FF32A11}"/>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91.52000000000001</c:v>
                </c:pt>
                <c:pt idx="1">
                  <c:v>91.82</c:v>
                </c:pt>
                <c:pt idx="2">
                  <c:v>90.72</c:v>
                </c:pt>
                <c:pt idx="3">
                  <c:v>82.03</c:v>
                </c:pt>
                <c:pt idx="4">
                  <c:v>83.97999999999999</c:v>
                </c:pt>
              </c:numCache>
            </c:numRef>
          </c:val>
          <c:extLst>
            <c:ext xmlns:c16="http://schemas.microsoft.com/office/drawing/2014/chart" uri="{C3380CC4-5D6E-409C-BE32-E72D297353CC}">
              <c16:uniqueId val="{00000000-5CA3-421E-8B1F-4679E1BC1A3B}"/>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87.86</c:v>
                </c:pt>
                <c:pt idx="1">
                  <c:v>85.94</c:v>
                </c:pt>
                <c:pt idx="2">
                  <c:v>84.45</c:v>
                </c:pt>
                <c:pt idx="3">
                  <c:v>74</c:v>
                </c:pt>
                <c:pt idx="4">
                  <c:v>78.98</c:v>
                </c:pt>
              </c:numCache>
            </c:numRef>
          </c:val>
          <c:extLst>
            <c:ext xmlns:c16="http://schemas.microsoft.com/office/drawing/2014/chart" uri="{C3380CC4-5D6E-409C-BE32-E72D297353CC}">
              <c16:uniqueId val="{00000000-65E3-4B75-95CB-7B2C6EBE3C10}"/>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87.449999999999989</c:v>
                </c:pt>
                <c:pt idx="1">
                  <c:v>87.36</c:v>
                </c:pt>
                <c:pt idx="2">
                  <c:v>86.23</c:v>
                </c:pt>
                <c:pt idx="3">
                  <c:v>83.34</c:v>
                </c:pt>
                <c:pt idx="4">
                  <c:v>78.38</c:v>
                </c:pt>
              </c:numCache>
            </c:numRef>
          </c:val>
          <c:extLst>
            <c:ext xmlns:c16="http://schemas.microsoft.com/office/drawing/2014/chart" uri="{C3380CC4-5D6E-409C-BE32-E72D297353CC}">
              <c16:uniqueId val="{00000000-A26A-40AF-90A2-60CE1BC50589}"/>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92.009999999999991</c:v>
                </c:pt>
                <c:pt idx="1">
                  <c:v>90.37</c:v>
                </c:pt>
                <c:pt idx="2">
                  <c:v>86.59</c:v>
                </c:pt>
                <c:pt idx="3">
                  <c:v>84.95</c:v>
                </c:pt>
                <c:pt idx="4">
                  <c:v>81.37</c:v>
                </c:pt>
              </c:numCache>
            </c:numRef>
          </c:val>
          <c:extLst>
            <c:ext xmlns:c16="http://schemas.microsoft.com/office/drawing/2014/chart" uri="{C3380CC4-5D6E-409C-BE32-E72D297353CC}">
              <c16:uniqueId val="{00000000-6C76-41B2-A647-53E0CC903783}"/>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11"/>
          <c:y val="2.6988587517401554E-2"/>
          <c:w val="0.47042071324807422"/>
          <c:h val="0.94602282496519685"/>
        </c:manualLayout>
      </c:layout>
      <c:barChart>
        <c:barDir val="bar"/>
        <c:grouping val="clustered"/>
        <c:varyColors val="0"/>
        <c:dLbls>
          <c:dLblPos val="outEnd"/>
          <c:showLegendKey val="0"/>
          <c:showVal val="1"/>
          <c:showCatName val="0"/>
          <c:showSerName val="0"/>
          <c:showPercent val="0"/>
          <c:showBubbleSize val="0"/>
        </c:dLbls>
        <c:gapWidth val="90"/>
        <c:axId val="209149952"/>
        <c:axId val="209152640"/>
      </c:barChart>
      <c:catAx>
        <c:axId val="20914995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152640"/>
        <c:crosses val="autoZero"/>
        <c:auto val="1"/>
        <c:lblAlgn val="ctr"/>
        <c:lblOffset val="100"/>
        <c:noMultiLvlLbl val="0"/>
      </c:catAx>
      <c:valAx>
        <c:axId val="209152640"/>
        <c:scaling>
          <c:orientation val="minMax"/>
          <c:max val="80"/>
          <c:min val="0"/>
        </c:scaling>
        <c:delete val="1"/>
        <c:axPos val="t"/>
        <c:numFmt formatCode="General" sourceLinked="1"/>
        <c:majorTickMark val="out"/>
        <c:minorTickMark val="none"/>
        <c:tickLblPos val="nextTo"/>
        <c:crossAx val="209149952"/>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32666206103423E-2"/>
          <c:y val="2.6988644687929143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77.44</c:v>
                </c:pt>
                <c:pt idx="1">
                  <c:v>74</c:v>
                </c:pt>
                <c:pt idx="2">
                  <c:v>74.39</c:v>
                </c:pt>
                <c:pt idx="3">
                  <c:v>71.199999999999989</c:v>
                </c:pt>
                <c:pt idx="4">
                  <c:v>68.05</c:v>
                </c:pt>
              </c:numCache>
            </c:numRef>
          </c:val>
          <c:extLs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71.790000000000006</c:v>
                </c:pt>
                <c:pt idx="1">
                  <c:v>67.83</c:v>
                </c:pt>
                <c:pt idx="2">
                  <c:v>70.94</c:v>
                </c:pt>
                <c:pt idx="3">
                  <c:v>66.13</c:v>
                </c:pt>
                <c:pt idx="4">
                  <c:v>62.849999999999994</c:v>
                </c:pt>
              </c:numCache>
            </c:numRef>
          </c:val>
          <c:extLst>
            <c:ext xmlns:c16="http://schemas.microsoft.com/office/drawing/2014/chart" uri="{C3380CC4-5D6E-409C-BE32-E72D297353CC}">
              <c16:uniqueId val="{00000000-400E-4AF8-813C-2A0A2FF32A11}"/>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83.13</c:v>
                </c:pt>
                <c:pt idx="1">
                  <c:v>80.210000000000008</c:v>
                </c:pt>
                <c:pt idx="2">
                  <c:v>77.87</c:v>
                </c:pt>
                <c:pt idx="3">
                  <c:v>76.31</c:v>
                </c:pt>
                <c:pt idx="4">
                  <c:v>73.28</c:v>
                </c:pt>
              </c:numCache>
            </c:numRef>
          </c:val>
          <c:extLst>
            <c:ext xmlns:c16="http://schemas.microsoft.com/office/drawing/2014/chart" uri="{C3380CC4-5D6E-409C-BE32-E72D297353CC}">
              <c16:uniqueId val="{00000000-5CA3-421E-8B1F-4679E1BC1A3B}"/>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9531360524309276"/>
          <c:h val="0.80773039068766217"/>
        </c:manualLayout>
      </c:layout>
      <c:barChart>
        <c:barDir val="col"/>
        <c:grouping val="clustered"/>
        <c:varyColors val="0"/>
        <c:ser>
          <c:idx val="0"/>
          <c:order val="0"/>
          <c:spPr>
            <a:solidFill>
              <a:srgbClr val="859F72"/>
            </a:solidFill>
          </c:spPr>
          <c:invertIfNegative val="0"/>
          <c:dLbls>
            <c:numFmt formatCode="#,##0" sourceLinked="0"/>
            <c:spPr>
              <a:noFill/>
              <a:ln>
                <a:noFill/>
              </a:ln>
              <a:effectLst/>
            </c:spPr>
            <c:txPr>
              <a:bodyPr/>
              <a:lstStyle/>
              <a:p>
                <a:pPr>
                  <a:defRPr sz="1200" b="1" i="0">
                    <a:solidFill>
                      <a:srgbClr val="859F72"/>
                    </a:solidFill>
                    <a:latin typeface="+mj-lt"/>
                    <a:ea typeface="Verdana" panose="020B0604030504040204" pitchFamily="34" charset="0"/>
                    <a:cs typeface="Verdana" panose="020B0604030504040204" pitchFamily="34" charset="0"/>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18-24</c:v>
                </c:pt>
                <c:pt idx="1">
                  <c:v>25-34</c:v>
                </c:pt>
                <c:pt idx="2">
                  <c:v>35-44</c:v>
                </c:pt>
                <c:pt idx="3">
                  <c:v>45-54</c:v>
                </c:pt>
                <c:pt idx="4">
                  <c:v>55-64</c:v>
                </c:pt>
                <c:pt idx="5">
                  <c:v>65-75</c:v>
                </c:pt>
              </c:strCache>
            </c:strRef>
          </c:cat>
          <c:val>
            <c:numRef>
              <c:f>Sheet1!$B$2:$B$7</c:f>
              <c:numCache>
                <c:formatCode>0\%</c:formatCode>
                <c:ptCount val="6"/>
                <c:pt idx="0">
                  <c:v>11.6</c:v>
                </c:pt>
                <c:pt idx="1">
                  <c:v>17.29</c:v>
                </c:pt>
                <c:pt idx="2">
                  <c:v>18.38</c:v>
                </c:pt>
                <c:pt idx="3">
                  <c:v>20.89</c:v>
                </c:pt>
                <c:pt idx="4">
                  <c:v>17.62</c:v>
                </c:pt>
                <c:pt idx="5">
                  <c:v>14.23</c:v>
                </c:pt>
              </c:numCache>
            </c:numRef>
          </c:val>
          <c:extLst>
            <c:ext xmlns:c16="http://schemas.microsoft.com/office/drawing/2014/chart" uri="{C3380CC4-5D6E-409C-BE32-E72D297353CC}">
              <c16:uniqueId val="{00000000-2624-433C-9117-5E6B7080190F}"/>
            </c:ext>
          </c:extLst>
        </c:ser>
        <c:dLbls>
          <c:showLegendKey val="0"/>
          <c:showVal val="0"/>
          <c:showCatName val="0"/>
          <c:showSerName val="0"/>
          <c:showPercent val="0"/>
          <c:showBubbleSize val="0"/>
        </c:dLbls>
        <c:gapWidth val="80"/>
        <c:axId val="151243008"/>
        <c:axId val="156241920"/>
      </c:barChart>
      <c:catAx>
        <c:axId val="151243008"/>
        <c:scaling>
          <c:orientation val="minMax"/>
        </c:scaling>
        <c:delete val="0"/>
        <c:axPos val="b"/>
        <c:numFmt formatCode="General" sourceLinked="0"/>
        <c:majorTickMark val="out"/>
        <c:minorTickMark val="none"/>
        <c:tickLblPos val="nextTo"/>
        <c:spPr>
          <a:ln>
            <a:noFill/>
          </a:ln>
        </c:spPr>
        <c:txPr>
          <a:bodyPr/>
          <a:lstStyle/>
          <a:p>
            <a:pPr>
              <a:lnSpc>
                <a:spcPts val="800"/>
              </a:lnSpc>
              <a:defRPr sz="800">
                <a:solidFill>
                  <a:schemeClr val="tx1">
                    <a:lumMod val="75000"/>
                    <a:lumOff val="25000"/>
                  </a:schemeClr>
                </a:solidFill>
                <a:latin typeface="+mj-lt"/>
                <a:ea typeface="Verdana" panose="020B0604030504040204" pitchFamily="34" charset="0"/>
                <a:cs typeface="Verdana" panose="020B0604030504040204" pitchFamily="34" charset="0"/>
              </a:defRPr>
            </a:pPr>
            <a:endParaRPr lang="nl-BE"/>
          </a:p>
        </c:txPr>
        <c:crossAx val="156241920"/>
        <c:crosses val="autoZero"/>
        <c:auto val="1"/>
        <c:lblAlgn val="ctr"/>
        <c:lblOffset val="100"/>
        <c:noMultiLvlLbl val="0"/>
      </c:catAx>
      <c:valAx>
        <c:axId val="156241920"/>
        <c:scaling>
          <c:orientation val="minMax"/>
          <c:max val="60"/>
          <c:min val="0"/>
        </c:scaling>
        <c:delete val="1"/>
        <c:axPos val="l"/>
        <c:numFmt formatCode="0\%" sourceLinked="1"/>
        <c:majorTickMark val="out"/>
        <c:minorTickMark val="none"/>
        <c:tickLblPos val="nextTo"/>
        <c:crossAx val="151243008"/>
        <c:crosses val="autoZero"/>
        <c:crossBetween val="between"/>
      </c:valAx>
    </c:plotArea>
    <c:plotVisOnly val="1"/>
    <c:dispBlanksAs val="gap"/>
    <c:showDLblsOverMax val="0"/>
  </c:chart>
  <c:txPr>
    <a:bodyPr/>
    <a:lstStyle/>
    <a:p>
      <a:pPr>
        <a:defRPr sz="1800"/>
      </a:pPr>
      <a:endParaRPr lang="nl-B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74.69</c:v>
                </c:pt>
                <c:pt idx="1">
                  <c:v>71.3</c:v>
                </c:pt>
                <c:pt idx="2">
                  <c:v>78.400000000000006</c:v>
                </c:pt>
                <c:pt idx="3">
                  <c:v>75.580000000000013</c:v>
                </c:pt>
                <c:pt idx="4">
                  <c:v>69.5</c:v>
                </c:pt>
              </c:numCache>
            </c:numRef>
          </c:val>
          <c:extLst>
            <c:ext xmlns:c16="http://schemas.microsoft.com/office/drawing/2014/chart" uri="{C3380CC4-5D6E-409C-BE32-E72D297353CC}">
              <c16:uniqueId val="{00000000-65E3-4B75-95CB-7B2C6EBE3C10}"/>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77.14</c:v>
                </c:pt>
                <c:pt idx="1">
                  <c:v>72.489999999999995</c:v>
                </c:pt>
                <c:pt idx="2">
                  <c:v>71.08</c:v>
                </c:pt>
                <c:pt idx="3">
                  <c:v>68.639999999999986</c:v>
                </c:pt>
                <c:pt idx="4">
                  <c:v>63.74</c:v>
                </c:pt>
              </c:numCache>
            </c:numRef>
          </c:val>
          <c:extLst>
            <c:ext xmlns:c16="http://schemas.microsoft.com/office/drawing/2014/chart" uri="{C3380CC4-5D6E-409C-BE32-E72D297353CC}">
              <c16:uniqueId val="{00000000-A26A-40AF-90A2-60CE1BC50589}"/>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80.31</c:v>
                </c:pt>
                <c:pt idx="1">
                  <c:v>78.31</c:v>
                </c:pt>
                <c:pt idx="2">
                  <c:v>74.84</c:v>
                </c:pt>
                <c:pt idx="3">
                  <c:v>70.39</c:v>
                </c:pt>
                <c:pt idx="4">
                  <c:v>72.03</c:v>
                </c:pt>
              </c:numCache>
            </c:numRef>
          </c:val>
          <c:extLst>
            <c:ext xmlns:c16="http://schemas.microsoft.com/office/drawing/2014/chart" uri="{C3380CC4-5D6E-409C-BE32-E72D297353CC}">
              <c16:uniqueId val="{00000000-6C76-41B2-A647-53E0CC903783}"/>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11"/>
          <c:y val="2.6988587517401554E-2"/>
          <c:w val="0.47042071324807422"/>
          <c:h val="0.94602282496519685"/>
        </c:manualLayout>
      </c:layout>
      <c:barChart>
        <c:barDir val="bar"/>
        <c:grouping val="clustered"/>
        <c:varyColors val="0"/>
        <c:dLbls>
          <c:dLblPos val="outEnd"/>
          <c:showLegendKey val="0"/>
          <c:showVal val="1"/>
          <c:showCatName val="0"/>
          <c:showSerName val="0"/>
          <c:showPercent val="0"/>
          <c:showBubbleSize val="0"/>
        </c:dLbls>
        <c:gapWidth val="90"/>
        <c:axId val="209149952"/>
        <c:axId val="209152640"/>
      </c:barChart>
      <c:catAx>
        <c:axId val="20914995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152640"/>
        <c:crosses val="autoZero"/>
        <c:auto val="1"/>
        <c:lblAlgn val="ctr"/>
        <c:lblOffset val="100"/>
        <c:noMultiLvlLbl val="0"/>
      </c:catAx>
      <c:valAx>
        <c:axId val="209152640"/>
        <c:scaling>
          <c:orientation val="minMax"/>
          <c:max val="80"/>
          <c:min val="0"/>
        </c:scaling>
        <c:delete val="1"/>
        <c:axPos val="t"/>
        <c:numFmt formatCode="General" sourceLinked="1"/>
        <c:majorTickMark val="out"/>
        <c:minorTickMark val="none"/>
        <c:tickLblPos val="nextTo"/>
        <c:crossAx val="209149952"/>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532666206103423E-2"/>
          <c:y val="2.6988644687929143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89.02</c:v>
                </c:pt>
                <c:pt idx="1">
                  <c:v>87.9</c:v>
                </c:pt>
                <c:pt idx="2">
                  <c:v>85.83</c:v>
                </c:pt>
                <c:pt idx="3">
                  <c:v>81.150000000000006</c:v>
                </c:pt>
                <c:pt idx="4">
                  <c:v>79.5</c:v>
                </c:pt>
              </c:numCache>
            </c:numRef>
          </c:val>
          <c:extLs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87.35</c:v>
                </c:pt>
                <c:pt idx="1">
                  <c:v>87.79</c:v>
                </c:pt>
                <c:pt idx="2">
                  <c:v>85.91</c:v>
                </c:pt>
                <c:pt idx="3">
                  <c:v>79.010000000000005</c:v>
                </c:pt>
                <c:pt idx="4">
                  <c:v>76</c:v>
                </c:pt>
              </c:numCache>
            </c:numRef>
          </c:val>
          <c:extLst>
            <c:ext xmlns:c16="http://schemas.microsoft.com/office/drawing/2014/chart" uri="{C3380CC4-5D6E-409C-BE32-E72D297353CC}">
              <c16:uniqueId val="{00000000-1D2D-4878-93D8-AD749351765B}"/>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86.32</c:v>
                </c:pt>
                <c:pt idx="1">
                  <c:v>83.33</c:v>
                </c:pt>
                <c:pt idx="2">
                  <c:v>79.400000000000006</c:v>
                </c:pt>
                <c:pt idx="3">
                  <c:v>76.72</c:v>
                </c:pt>
                <c:pt idx="4">
                  <c:v>70.64</c:v>
                </c:pt>
              </c:numCache>
            </c:numRef>
          </c:val>
          <c:extLst>
            <c:ext xmlns:c16="http://schemas.microsoft.com/office/drawing/2014/chart" uri="{C3380CC4-5D6E-409C-BE32-E72D297353CC}">
              <c16:uniqueId val="{00000000-400E-4AF8-813C-2A0A2FF32A11}"/>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93.81</c:v>
                </c:pt>
                <c:pt idx="1">
                  <c:v>87.27</c:v>
                </c:pt>
                <c:pt idx="2">
                  <c:v>91.14</c:v>
                </c:pt>
                <c:pt idx="3">
                  <c:v>78.66</c:v>
                </c:pt>
                <c:pt idx="4">
                  <c:v>86.11</c:v>
                </c:pt>
              </c:numCache>
            </c:numRef>
          </c:val>
          <c:extLst>
            <c:ext xmlns:c16="http://schemas.microsoft.com/office/drawing/2014/chart" uri="{C3380CC4-5D6E-409C-BE32-E72D297353CC}">
              <c16:uniqueId val="{00000000-5CA3-421E-8B1F-4679E1BC1A3B}"/>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91.2</c:v>
                </c:pt>
                <c:pt idx="1">
                  <c:v>93.67</c:v>
                </c:pt>
                <c:pt idx="2">
                  <c:v>84.05</c:v>
                </c:pt>
                <c:pt idx="3">
                  <c:v>85.68</c:v>
                </c:pt>
                <c:pt idx="4">
                  <c:v>80.680000000000007</c:v>
                </c:pt>
              </c:numCache>
            </c:numRef>
          </c:val>
          <c:extLst>
            <c:ext xmlns:c16="http://schemas.microsoft.com/office/drawing/2014/chart" uri="{C3380CC4-5D6E-409C-BE32-E72D297353CC}">
              <c16:uniqueId val="{00000000-65E3-4B75-95CB-7B2C6EBE3C10}"/>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94.43</c:v>
                </c:pt>
                <c:pt idx="1">
                  <c:v>90.67</c:v>
                </c:pt>
                <c:pt idx="2">
                  <c:v>91.65</c:v>
                </c:pt>
                <c:pt idx="3">
                  <c:v>85.87</c:v>
                </c:pt>
                <c:pt idx="4">
                  <c:v>84.9</c:v>
                </c:pt>
              </c:numCache>
            </c:numRef>
          </c:val>
          <c:extLst>
            <c:ext xmlns:c16="http://schemas.microsoft.com/office/drawing/2014/chart" uri="{C3380CC4-5D6E-409C-BE32-E72D297353CC}">
              <c16:uniqueId val="{00000000-9024-46CF-A3BF-698847C072A3}"/>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99531360524309276"/>
          <c:h val="0.80773039068766217"/>
        </c:manualLayout>
      </c:layout>
      <c:barChart>
        <c:barDir val="col"/>
        <c:grouping val="clustered"/>
        <c:varyColors val="0"/>
        <c:ser>
          <c:idx val="0"/>
          <c:order val="0"/>
          <c:spPr>
            <a:solidFill>
              <a:srgbClr val="0070C0"/>
            </a:solidFill>
          </c:spPr>
          <c:invertIfNegative val="0"/>
          <c:dLbls>
            <c:numFmt formatCode="#,##0" sourceLinked="0"/>
            <c:spPr>
              <a:noFill/>
              <a:ln>
                <a:noFill/>
              </a:ln>
              <a:effectLst/>
            </c:spPr>
            <c:txPr>
              <a:bodyPr/>
              <a:lstStyle/>
              <a:p>
                <a:pPr>
                  <a:defRPr sz="1200" b="1" i="0">
                    <a:solidFill>
                      <a:srgbClr val="0070C0"/>
                    </a:solidFill>
                    <a:latin typeface="+mj-lt"/>
                    <a:ea typeface="Verdana" panose="020B0604030504040204" pitchFamily="34" charset="0"/>
                    <a:cs typeface="Verdana" panose="020B0604030504040204" pitchFamily="34" charset="0"/>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Groep 1&amp;2</c:v>
                </c:pt>
                <c:pt idx="1">
                  <c:v>Groep 3&amp;4</c:v>
                </c:pt>
                <c:pt idx="2">
                  <c:v>Groep 5&amp;6</c:v>
                </c:pt>
                <c:pt idx="3">
                  <c:v>Groep 7&amp;8</c:v>
                </c:pt>
              </c:strCache>
            </c:strRef>
          </c:cat>
          <c:val>
            <c:numRef>
              <c:f>Sheet1!$B$2:$B$5</c:f>
              <c:numCache>
                <c:formatCode>0.0\%</c:formatCode>
                <c:ptCount val="4"/>
                <c:pt idx="0">
                  <c:v>40</c:v>
                </c:pt>
                <c:pt idx="1">
                  <c:v>26</c:v>
                </c:pt>
                <c:pt idx="2">
                  <c:v>19</c:v>
                </c:pt>
                <c:pt idx="3">
                  <c:v>15</c:v>
                </c:pt>
              </c:numCache>
            </c:numRef>
          </c:val>
          <c:extLst>
            <c:ext xmlns:c16="http://schemas.microsoft.com/office/drawing/2014/chart" uri="{C3380CC4-5D6E-409C-BE32-E72D297353CC}">
              <c16:uniqueId val="{00000000-2624-433C-9117-5E6B7080190F}"/>
            </c:ext>
          </c:extLst>
        </c:ser>
        <c:dLbls>
          <c:showLegendKey val="0"/>
          <c:showVal val="0"/>
          <c:showCatName val="0"/>
          <c:showSerName val="0"/>
          <c:showPercent val="0"/>
          <c:showBubbleSize val="0"/>
        </c:dLbls>
        <c:gapWidth val="80"/>
        <c:axId val="151243008"/>
        <c:axId val="156241920"/>
      </c:barChart>
      <c:catAx>
        <c:axId val="151243008"/>
        <c:scaling>
          <c:orientation val="minMax"/>
        </c:scaling>
        <c:delete val="0"/>
        <c:axPos val="b"/>
        <c:numFmt formatCode="General" sourceLinked="0"/>
        <c:majorTickMark val="out"/>
        <c:minorTickMark val="none"/>
        <c:tickLblPos val="nextTo"/>
        <c:spPr>
          <a:ln>
            <a:noFill/>
          </a:ln>
        </c:spPr>
        <c:txPr>
          <a:bodyPr/>
          <a:lstStyle/>
          <a:p>
            <a:pPr>
              <a:lnSpc>
                <a:spcPts val="800"/>
              </a:lnSpc>
              <a:defRPr sz="800">
                <a:solidFill>
                  <a:schemeClr val="tx1">
                    <a:lumMod val="75000"/>
                    <a:lumOff val="25000"/>
                  </a:schemeClr>
                </a:solidFill>
                <a:latin typeface="+mj-lt"/>
                <a:ea typeface="Verdana" panose="020B0604030504040204" pitchFamily="34" charset="0"/>
                <a:cs typeface="Verdana" panose="020B0604030504040204" pitchFamily="34" charset="0"/>
              </a:defRPr>
            </a:pPr>
            <a:endParaRPr lang="nl-BE"/>
          </a:p>
        </c:txPr>
        <c:crossAx val="156241920"/>
        <c:crosses val="autoZero"/>
        <c:auto val="1"/>
        <c:lblAlgn val="ctr"/>
        <c:lblOffset val="100"/>
        <c:noMultiLvlLbl val="0"/>
      </c:catAx>
      <c:valAx>
        <c:axId val="156241920"/>
        <c:scaling>
          <c:orientation val="minMax"/>
          <c:max val="60"/>
          <c:min val="0"/>
        </c:scaling>
        <c:delete val="1"/>
        <c:axPos val="l"/>
        <c:numFmt formatCode="0.0\%" sourceLinked="1"/>
        <c:majorTickMark val="out"/>
        <c:minorTickMark val="none"/>
        <c:tickLblPos val="nextTo"/>
        <c:crossAx val="151243008"/>
        <c:crosses val="autoZero"/>
        <c:crossBetween val="between"/>
      </c:valAx>
    </c:plotArea>
    <c:plotVisOnly val="1"/>
    <c:dispBlanksAs val="gap"/>
    <c:showDLblsOverMax val="0"/>
  </c:chart>
  <c:txPr>
    <a:bodyPr/>
    <a:lstStyle/>
    <a:p>
      <a:pPr>
        <a:defRPr sz="1800"/>
      </a:pPr>
      <a:endParaRPr lang="nl-B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87.62</c:v>
                </c:pt>
                <c:pt idx="1">
                  <c:v>87.06</c:v>
                </c:pt>
                <c:pt idx="2">
                  <c:v>88.79</c:v>
                </c:pt>
                <c:pt idx="3">
                  <c:v>86.47</c:v>
                </c:pt>
                <c:pt idx="4">
                  <c:v>77.83</c:v>
                </c:pt>
              </c:numCache>
            </c:numRef>
          </c:val>
          <c:extLst>
            <c:ext xmlns:c16="http://schemas.microsoft.com/office/drawing/2014/chart" uri="{C3380CC4-5D6E-409C-BE32-E72D297353CC}">
              <c16:uniqueId val="{00000000-A26A-40AF-90A2-60CE1BC50589}"/>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96.77</c:v>
                </c:pt>
                <c:pt idx="1">
                  <c:v>91.15</c:v>
                </c:pt>
                <c:pt idx="2">
                  <c:v>76.72</c:v>
                </c:pt>
                <c:pt idx="3">
                  <c:v>82.59</c:v>
                </c:pt>
                <c:pt idx="4">
                  <c:v>77.33</c:v>
                </c:pt>
              </c:numCache>
            </c:numRef>
          </c:val>
          <c:extLst>
            <c:ext xmlns:c16="http://schemas.microsoft.com/office/drawing/2014/chart" uri="{C3380CC4-5D6E-409C-BE32-E72D297353CC}">
              <c16:uniqueId val="{00000000-6C76-41B2-A647-53E0CC903783}"/>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11"/>
          <c:y val="2.6988587517401554E-2"/>
          <c:w val="0.47042071324807422"/>
          <c:h val="0.94602282496519685"/>
        </c:manualLayout>
      </c:layout>
      <c:barChart>
        <c:barDir val="bar"/>
        <c:grouping val="clustered"/>
        <c:varyColors val="0"/>
        <c:dLbls>
          <c:dLblPos val="outEnd"/>
          <c:showLegendKey val="0"/>
          <c:showVal val="1"/>
          <c:showCatName val="0"/>
          <c:showSerName val="0"/>
          <c:showPercent val="0"/>
          <c:showBubbleSize val="0"/>
        </c:dLbls>
        <c:gapWidth val="90"/>
        <c:axId val="209149952"/>
        <c:axId val="209152640"/>
      </c:barChart>
      <c:catAx>
        <c:axId val="20914995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152640"/>
        <c:crosses val="autoZero"/>
        <c:auto val="1"/>
        <c:lblAlgn val="ctr"/>
        <c:lblOffset val="100"/>
        <c:noMultiLvlLbl val="0"/>
      </c:catAx>
      <c:valAx>
        <c:axId val="209152640"/>
        <c:scaling>
          <c:orientation val="minMax"/>
          <c:max val="80"/>
          <c:min val="0"/>
        </c:scaling>
        <c:delete val="1"/>
        <c:axPos val="t"/>
        <c:numFmt formatCode="General" sourceLinked="1"/>
        <c:majorTickMark val="out"/>
        <c:minorTickMark val="none"/>
        <c:tickLblPos val="nextTo"/>
        <c:crossAx val="209149952"/>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74.260000000000005</c:v>
                </c:pt>
                <c:pt idx="1">
                  <c:v>72.27</c:v>
                </c:pt>
                <c:pt idx="2">
                  <c:v>70.239999999999995</c:v>
                </c:pt>
                <c:pt idx="3">
                  <c:v>68.16</c:v>
                </c:pt>
                <c:pt idx="4">
                  <c:v>67.739999999999995</c:v>
                </c:pt>
              </c:numCache>
            </c:numRef>
          </c:val>
          <c:extLst>
            <c:ext xmlns:c16="http://schemas.microsoft.com/office/drawing/2014/chart" uri="{C3380CC4-5D6E-409C-BE32-E72D297353CC}">
              <c16:uniqueId val="{00000000-1D2D-4878-93D8-AD749351765B}"/>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70.58</c:v>
                </c:pt>
                <c:pt idx="1">
                  <c:v>69.72</c:v>
                </c:pt>
                <c:pt idx="2">
                  <c:v>66.489999999999995</c:v>
                </c:pt>
                <c:pt idx="3">
                  <c:v>57.5</c:v>
                </c:pt>
                <c:pt idx="4">
                  <c:v>62.41</c:v>
                </c:pt>
              </c:numCache>
            </c:numRef>
          </c:val>
          <c:extLst>
            <c:ext xmlns:c16="http://schemas.microsoft.com/office/drawing/2014/chart" uri="{C3380CC4-5D6E-409C-BE32-E72D297353CC}">
              <c16:uniqueId val="{00000000-400E-4AF8-813C-2A0A2FF32A11}"/>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81.680000000000007</c:v>
                </c:pt>
                <c:pt idx="1">
                  <c:v>84.09</c:v>
                </c:pt>
                <c:pt idx="2">
                  <c:v>89.25</c:v>
                </c:pt>
                <c:pt idx="3">
                  <c:v>80.64</c:v>
                </c:pt>
                <c:pt idx="4">
                  <c:v>76.290000000000006</c:v>
                </c:pt>
              </c:numCache>
            </c:numRef>
          </c:val>
          <c:extLst>
            <c:ext xmlns:c16="http://schemas.microsoft.com/office/drawing/2014/chart" uri="{C3380CC4-5D6E-409C-BE32-E72D297353CC}">
              <c16:uniqueId val="{00000000-2AF3-46E4-8D50-C258DF0209E6}"/>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74.319999999999993</c:v>
                </c:pt>
                <c:pt idx="1">
                  <c:v>71.56</c:v>
                </c:pt>
                <c:pt idx="2">
                  <c:v>78.23</c:v>
                </c:pt>
                <c:pt idx="3">
                  <c:v>68.209999999999994</c:v>
                </c:pt>
                <c:pt idx="4">
                  <c:v>66.349999999999994</c:v>
                </c:pt>
              </c:numCache>
            </c:numRef>
          </c:val>
          <c:extLst>
            <c:ext xmlns:c16="http://schemas.microsoft.com/office/drawing/2014/chart" uri="{C3380CC4-5D6E-409C-BE32-E72D297353CC}">
              <c16:uniqueId val="{00000000-440E-4FD6-8E5F-56275BCD2B00}"/>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77.44</c:v>
                </c:pt>
                <c:pt idx="1">
                  <c:v>74.39</c:v>
                </c:pt>
                <c:pt idx="2">
                  <c:v>74</c:v>
                </c:pt>
                <c:pt idx="3">
                  <c:v>71.2</c:v>
                </c:pt>
                <c:pt idx="4">
                  <c:v>68.040000000000006</c:v>
                </c:pt>
              </c:numCache>
            </c:numRef>
          </c:val>
          <c:extLs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81.510000000000005</c:v>
                </c:pt>
                <c:pt idx="1">
                  <c:v>78.430000000000007</c:v>
                </c:pt>
                <c:pt idx="2">
                  <c:v>81.84</c:v>
                </c:pt>
                <c:pt idx="3">
                  <c:v>77.91</c:v>
                </c:pt>
                <c:pt idx="4">
                  <c:v>77.83</c:v>
                </c:pt>
              </c:numCache>
            </c:numRef>
          </c:val>
          <c:extLst>
            <c:ext xmlns:c16="http://schemas.microsoft.com/office/drawing/2014/chart" uri="{C3380CC4-5D6E-409C-BE32-E72D297353CC}">
              <c16:uniqueId val="{00000000-DE2C-4C0B-837B-D6CF5F869211}"/>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82.32</c:v>
                </c:pt>
                <c:pt idx="1">
                  <c:v>74.64</c:v>
                </c:pt>
                <c:pt idx="2">
                  <c:v>77.78</c:v>
                </c:pt>
                <c:pt idx="3">
                  <c:v>66.989999999999995</c:v>
                </c:pt>
                <c:pt idx="4">
                  <c:v>69.78</c:v>
                </c:pt>
              </c:numCache>
            </c:numRef>
          </c:val>
          <c:extLst>
            <c:ext xmlns:c16="http://schemas.microsoft.com/office/drawing/2014/chart" uri="{C3380CC4-5D6E-409C-BE32-E72D297353CC}">
              <c16:uniqueId val="{00000000-7112-4DF0-AC18-02F9DAC8998A}"/>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75097291123203E-2"/>
          <c:y val="0"/>
          <c:w val="0.85882509093182369"/>
          <c:h val="0.99951422301656279"/>
        </c:manualLayout>
      </c:layout>
      <c:barChart>
        <c:barDir val="bar"/>
        <c:grouping val="clustered"/>
        <c:varyColors val="0"/>
        <c:ser>
          <c:idx val="0"/>
          <c:order val="0"/>
          <c:tx>
            <c:strRef>
              <c:f>Sheet1!$B$1</c:f>
              <c:strCache>
                <c:ptCount val="1"/>
                <c:pt idx="0">
                  <c:v>Series 1</c:v>
                </c:pt>
              </c:strCache>
            </c:strRef>
          </c:tx>
          <c:spPr>
            <a:solidFill>
              <a:srgbClr val="F09D8C"/>
            </a:solidFill>
          </c:spPr>
          <c:invertIfNegative val="0"/>
          <c:dLbls>
            <c:numFmt formatCode="#,##0" sourceLinked="0"/>
            <c:spPr>
              <a:noFill/>
              <a:ln>
                <a:noFill/>
              </a:ln>
              <a:effectLst/>
            </c:spPr>
            <c:txPr>
              <a:bodyPr/>
              <a:lstStyle/>
              <a:p>
                <a:pPr>
                  <a:defRPr sz="1050" b="1">
                    <a:solidFill>
                      <a:srgbClr val="F09D8C"/>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c:v>
                </c:pt>
                <c:pt idx="1">
                  <c:v>2</c:v>
                </c:pt>
                <c:pt idx="2">
                  <c:v>3</c:v>
                </c:pt>
                <c:pt idx="3">
                  <c:v>4</c:v>
                </c:pt>
                <c:pt idx="4">
                  <c:v>5</c:v>
                </c:pt>
                <c:pt idx="5">
                  <c:v>6</c:v>
                </c:pt>
                <c:pt idx="6">
                  <c:v>7 of meer</c:v>
                </c:pt>
              </c:strCache>
            </c:strRef>
          </c:cat>
          <c:val>
            <c:numRef>
              <c:f>Sheet1!$B$2:$B$8</c:f>
              <c:numCache>
                <c:formatCode>0\%</c:formatCode>
                <c:ptCount val="7"/>
                <c:pt idx="0">
                  <c:v>18</c:v>
                </c:pt>
                <c:pt idx="1">
                  <c:v>37</c:v>
                </c:pt>
                <c:pt idx="2">
                  <c:v>23</c:v>
                </c:pt>
                <c:pt idx="3">
                  <c:v>16.149999999999999</c:v>
                </c:pt>
                <c:pt idx="4">
                  <c:v>4.0999999999999996</c:v>
                </c:pt>
                <c:pt idx="5">
                  <c:v>1.74</c:v>
                </c:pt>
                <c:pt idx="6">
                  <c:v>0.38</c:v>
                </c:pt>
              </c:numCache>
            </c:numRef>
          </c:val>
          <c:extLst>
            <c:ext xmlns:c16="http://schemas.microsoft.com/office/drawing/2014/chart" uri="{C3380CC4-5D6E-409C-BE32-E72D297353CC}">
              <c16:uniqueId val="{00000000-F51E-4102-B134-DEA9FA26BBBC}"/>
            </c:ext>
          </c:extLst>
        </c:ser>
        <c:dLbls>
          <c:dLblPos val="outEnd"/>
          <c:showLegendKey val="0"/>
          <c:showVal val="1"/>
          <c:showCatName val="0"/>
          <c:showSerName val="0"/>
          <c:showPercent val="0"/>
          <c:showBubbleSize val="0"/>
        </c:dLbls>
        <c:gapWidth val="70"/>
        <c:axId val="208970880"/>
        <c:axId val="208990208"/>
      </c:barChart>
      <c:catAx>
        <c:axId val="208970880"/>
        <c:scaling>
          <c:orientation val="maxMin"/>
        </c:scaling>
        <c:delete val="0"/>
        <c:axPos val="l"/>
        <c:numFmt formatCode="#,##0" sourceLinked="0"/>
        <c:majorTickMark val="none"/>
        <c:minorTickMark val="none"/>
        <c:tickLblPos val="nextTo"/>
        <c:spPr>
          <a:ln>
            <a:noFill/>
          </a:ln>
        </c:spPr>
        <c:txPr>
          <a:bodyPr/>
          <a:lstStyle/>
          <a:p>
            <a:pPr>
              <a:defRPr sz="1050">
                <a:solidFill>
                  <a:schemeClr val="tx1">
                    <a:lumMod val="75000"/>
                    <a:lumOff val="25000"/>
                  </a:schemeClr>
                </a:solidFill>
              </a:defRPr>
            </a:pPr>
            <a:endParaRPr lang="nl-BE"/>
          </a:p>
        </c:txPr>
        <c:crossAx val="208990208"/>
        <c:crosses val="autoZero"/>
        <c:auto val="1"/>
        <c:lblAlgn val="ctr"/>
        <c:lblOffset val="100"/>
        <c:noMultiLvlLbl val="0"/>
      </c:catAx>
      <c:valAx>
        <c:axId val="208990208"/>
        <c:scaling>
          <c:orientation val="minMax"/>
          <c:max val="50"/>
          <c:min val="0"/>
        </c:scaling>
        <c:delete val="1"/>
        <c:axPos val="t"/>
        <c:numFmt formatCode="0\%" sourceLinked="1"/>
        <c:majorTickMark val="out"/>
        <c:minorTickMark val="none"/>
        <c:tickLblPos val="nextTo"/>
        <c:crossAx val="208970880"/>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95465163669615E-2"/>
          <c:y val="2.6988587517401554E-2"/>
          <c:w val="0.57015236731772168"/>
          <c:h val="0.93932438530314366"/>
        </c:manualLayout>
      </c:layout>
      <c:barChart>
        <c:barDir val="bar"/>
        <c:grouping val="clustered"/>
        <c:varyColors val="0"/>
        <c:ser>
          <c:idx val="0"/>
          <c:order val="0"/>
          <c:tx>
            <c:strRef>
              <c:f>Sheet1!$B$1</c:f>
              <c:strCache>
                <c:ptCount val="1"/>
                <c:pt idx="0">
                  <c:v>TOP 3</c:v>
                </c:pt>
              </c:strCache>
            </c:strRef>
          </c:tx>
          <c:spPr>
            <a:solidFill>
              <a:schemeClr val="accent3"/>
            </a:solidFill>
          </c:spPr>
          <c:invertIfNegative val="0"/>
          <c:dLbls>
            <c:numFmt formatCode="#,##0" sourceLinked="0"/>
            <c:spPr>
              <a:noFill/>
              <a:ln>
                <a:noFill/>
              </a:ln>
              <a:effectLst/>
            </c:spPr>
            <c:txPr>
              <a:bodyPr/>
              <a:lstStyle/>
              <a:p>
                <a:pPr>
                  <a:defRPr sz="8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Sheet1!$B$2:$B$6</c:f>
              <c:numCache>
                <c:formatCode>General</c:formatCode>
                <c:ptCount val="5"/>
                <c:pt idx="0">
                  <c:v>91.09</c:v>
                </c:pt>
                <c:pt idx="1">
                  <c:v>70.87</c:v>
                </c:pt>
                <c:pt idx="2">
                  <c:v>77.11</c:v>
                </c:pt>
                <c:pt idx="3">
                  <c:v>88.5</c:v>
                </c:pt>
                <c:pt idx="4">
                  <c:v>91.25</c:v>
                </c:pt>
              </c:numCache>
            </c:numRef>
          </c:val>
          <c:extLst>
            <c:ext xmlns:c16="http://schemas.microsoft.com/office/drawing/2014/chart" uri="{C3380CC4-5D6E-409C-BE32-E72D297353CC}">
              <c16:uniqueId val="{00000000-986D-4024-85F7-1E9C62DC1DBC}"/>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04685492281285"/>
          <c:y val="2.6988587517401554E-2"/>
          <c:w val="0.77095323319350029"/>
          <c:h val="0.94602282496519685"/>
        </c:manualLayout>
      </c:layout>
      <c:barChart>
        <c:barDir val="bar"/>
        <c:grouping val="clustered"/>
        <c:varyColors val="0"/>
        <c:ser>
          <c:idx val="0"/>
          <c:order val="0"/>
          <c:tx>
            <c:strRef>
              <c:f>Sheet1!$B$1</c:f>
              <c:strCache>
                <c:ptCount val="1"/>
                <c:pt idx="0">
                  <c:v>TOP 3</c:v>
                </c:pt>
              </c:strCache>
            </c:strRef>
          </c:tx>
          <c:spPr>
            <a:solidFill>
              <a:srgbClr val="B7BF12"/>
            </a:solidFill>
          </c:spPr>
          <c:invertIfNegative val="0"/>
          <c:dLbls>
            <c:numFmt formatCode="#,##0" sourceLinked="0"/>
            <c:spPr>
              <a:noFill/>
              <a:ln>
                <a:noFill/>
              </a:ln>
              <a:effectLst/>
            </c:spPr>
            <c:txPr>
              <a:bodyPr/>
              <a:lstStyle/>
              <a:p>
                <a:pPr>
                  <a:defRPr sz="12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numCache>
            </c:numRef>
          </c:cat>
          <c:val>
            <c:numRef>
              <c:f>Sheet1!$B$2:$B$11</c:f>
              <c:numCache>
                <c:formatCode>General</c:formatCode>
                <c:ptCount val="10"/>
                <c:pt idx="0">
                  <c:v>42.09</c:v>
                </c:pt>
                <c:pt idx="1">
                  <c:v>37.4</c:v>
                </c:pt>
                <c:pt idx="2">
                  <c:v>34.96</c:v>
                </c:pt>
                <c:pt idx="3">
                  <c:v>34.75</c:v>
                </c:pt>
                <c:pt idx="4">
                  <c:v>29.25</c:v>
                </c:pt>
                <c:pt idx="5">
                  <c:v>29.21</c:v>
                </c:pt>
                <c:pt idx="6">
                  <c:v>28.82</c:v>
                </c:pt>
                <c:pt idx="7">
                  <c:v>26.67</c:v>
                </c:pt>
                <c:pt idx="8">
                  <c:v>20.22</c:v>
                </c:pt>
                <c:pt idx="9">
                  <c:v>16.64</c:v>
                </c:pt>
              </c:numCache>
            </c:numRef>
          </c:val>
          <c:extLst>
            <c:ext xmlns:c16="http://schemas.microsoft.com/office/drawing/2014/chart" uri="{C3380CC4-5D6E-409C-BE32-E72D297353CC}">
              <c16:uniqueId val="{00000000-26CC-4BA0-8D5F-4B2C9E1874BE}"/>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825347222222238E-2"/>
          <c:y val="1.0118641199547945E-2"/>
          <c:w val="0.85619269855513302"/>
          <c:h val="0.95522860575940272"/>
        </c:manualLayout>
      </c:layout>
      <c:barChart>
        <c:barDir val="col"/>
        <c:grouping val="stacked"/>
        <c:varyColors val="0"/>
        <c:ser>
          <c:idx val="0"/>
          <c:order val="0"/>
          <c:tx>
            <c:strRef>
              <c:f>Sheet1!$A$2</c:f>
              <c:strCache>
                <c:ptCount val="1"/>
                <c:pt idx="0">
                  <c:v>Onbelangrijk</c:v>
                </c:pt>
              </c:strCache>
            </c:strRef>
          </c:tx>
          <c:spPr>
            <a:solidFill>
              <a:srgbClr val="C00000"/>
            </a:solidFill>
            <a:ln>
              <a:noFill/>
            </a:ln>
          </c:spPr>
          <c:invertIfNegative val="0"/>
          <c:dPt>
            <c:idx val="1"/>
            <c:invertIfNegative val="0"/>
            <c:bubble3D val="0"/>
            <c:extLst>
              <c:ext xmlns:c16="http://schemas.microsoft.com/office/drawing/2014/chart" uri="{C3380CC4-5D6E-409C-BE32-E72D297353CC}">
                <c16:uniqueId val="{00000001-E162-406D-B946-B2294E6B1FAF}"/>
              </c:ext>
            </c:extLst>
          </c:dPt>
          <c:dPt>
            <c:idx val="2"/>
            <c:invertIfNegative val="0"/>
            <c:bubble3D val="0"/>
            <c:extLst>
              <c:ext xmlns:c16="http://schemas.microsoft.com/office/drawing/2014/chart" uri="{C3380CC4-5D6E-409C-BE32-E72D297353CC}">
                <c16:uniqueId val="{00000003-E162-406D-B946-B2294E6B1FAF}"/>
              </c:ext>
            </c:extLst>
          </c:dPt>
          <c:dPt>
            <c:idx val="3"/>
            <c:invertIfNegative val="0"/>
            <c:bubble3D val="0"/>
            <c:extLst>
              <c:ext xmlns:c16="http://schemas.microsoft.com/office/drawing/2014/chart" uri="{C3380CC4-5D6E-409C-BE32-E72D297353CC}">
                <c16:uniqueId val="{00000005-E162-406D-B946-B2294E6B1FAF}"/>
              </c:ext>
            </c:extLst>
          </c:dPt>
          <c:dPt>
            <c:idx val="4"/>
            <c:invertIfNegative val="0"/>
            <c:bubble3D val="0"/>
            <c:extLst>
              <c:ext xmlns:c16="http://schemas.microsoft.com/office/drawing/2014/chart" uri="{C3380CC4-5D6E-409C-BE32-E72D297353CC}">
                <c16:uniqueId val="{00000007-E162-406D-B946-B2294E6B1FAF}"/>
              </c:ext>
            </c:extLst>
          </c:dPt>
          <c:dPt>
            <c:idx val="5"/>
            <c:invertIfNegative val="0"/>
            <c:bubble3D val="0"/>
            <c:extLst>
              <c:ext xmlns:c16="http://schemas.microsoft.com/office/drawing/2014/chart" uri="{C3380CC4-5D6E-409C-BE32-E72D297353CC}">
                <c16:uniqueId val="{00000009-E162-406D-B946-B2294E6B1FAF}"/>
              </c:ext>
            </c:extLst>
          </c:dPt>
          <c:dLbls>
            <c:numFmt formatCode="0;;" sourceLinked="0"/>
            <c:spPr>
              <a:noFill/>
              <a:ln>
                <a:noFill/>
              </a:ln>
              <a:effectLst/>
            </c:spPr>
            <c:txPr>
              <a:bodyPr/>
              <a:lstStyle/>
              <a:p>
                <a:pPr>
                  <a:defRPr sz="1400" b="1">
                    <a:solidFill>
                      <a:schemeClr val="bg1"/>
                    </a:solidFill>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 </c:v>
                </c:pt>
                <c:pt idx="1">
                  <c:v>Man</c:v>
                </c:pt>
                <c:pt idx="2">
                  <c:v>Vrouw</c:v>
                </c:pt>
                <c:pt idx="3">
                  <c:v>18-34</c:v>
                </c:pt>
                <c:pt idx="4">
                  <c:v>35-54</c:v>
                </c:pt>
                <c:pt idx="5">
                  <c:v>55+</c:v>
                </c:pt>
              </c:strCache>
            </c:strRef>
          </c:cat>
          <c:val>
            <c:numRef>
              <c:f>Sheet1!$B$2:$G$2</c:f>
              <c:numCache>
                <c:formatCode>0\%</c:formatCode>
                <c:ptCount val="6"/>
                <c:pt idx="0">
                  <c:v>12.93</c:v>
                </c:pt>
                <c:pt idx="1">
                  <c:v>15.51</c:v>
                </c:pt>
                <c:pt idx="2">
                  <c:v>10.32</c:v>
                </c:pt>
                <c:pt idx="3">
                  <c:v>13.38</c:v>
                </c:pt>
                <c:pt idx="4">
                  <c:v>11.040000000000001</c:v>
                </c:pt>
                <c:pt idx="5">
                  <c:v>14.84</c:v>
                </c:pt>
              </c:numCache>
            </c:numRef>
          </c:val>
          <c:extLst>
            <c:ext xmlns:c16="http://schemas.microsoft.com/office/drawing/2014/chart" uri="{C3380CC4-5D6E-409C-BE32-E72D297353CC}">
              <c16:uniqueId val="{0000000A-E162-406D-B946-B2294E6B1FAF}"/>
            </c:ext>
          </c:extLst>
        </c:ser>
        <c:ser>
          <c:idx val="1"/>
          <c:order val="1"/>
          <c:tx>
            <c:strRef>
              <c:f>Sheet1!$A$3</c:f>
              <c:strCache>
                <c:ptCount val="1"/>
                <c:pt idx="0">
                  <c:v>Belangrijk</c:v>
                </c:pt>
              </c:strCache>
            </c:strRef>
          </c:tx>
          <c:spPr>
            <a:solidFill>
              <a:schemeClr val="accent3"/>
            </a:solidFill>
            <a:ln>
              <a:noFill/>
            </a:ln>
          </c:spPr>
          <c:invertIfNegative val="0"/>
          <c:dPt>
            <c:idx val="1"/>
            <c:invertIfNegative val="0"/>
            <c:bubble3D val="0"/>
            <c:extLst>
              <c:ext xmlns:c16="http://schemas.microsoft.com/office/drawing/2014/chart" uri="{C3380CC4-5D6E-409C-BE32-E72D297353CC}">
                <c16:uniqueId val="{0000000C-E162-406D-B946-B2294E6B1FAF}"/>
              </c:ext>
            </c:extLst>
          </c:dPt>
          <c:dPt>
            <c:idx val="2"/>
            <c:invertIfNegative val="0"/>
            <c:bubble3D val="0"/>
            <c:extLst>
              <c:ext xmlns:c16="http://schemas.microsoft.com/office/drawing/2014/chart" uri="{C3380CC4-5D6E-409C-BE32-E72D297353CC}">
                <c16:uniqueId val="{0000000E-E162-406D-B946-B2294E6B1FAF}"/>
              </c:ext>
            </c:extLst>
          </c:dPt>
          <c:dPt>
            <c:idx val="3"/>
            <c:invertIfNegative val="0"/>
            <c:bubble3D val="0"/>
            <c:extLst>
              <c:ext xmlns:c16="http://schemas.microsoft.com/office/drawing/2014/chart" uri="{C3380CC4-5D6E-409C-BE32-E72D297353CC}">
                <c16:uniqueId val="{00000010-E162-406D-B946-B2294E6B1FAF}"/>
              </c:ext>
            </c:extLst>
          </c:dPt>
          <c:dPt>
            <c:idx val="4"/>
            <c:invertIfNegative val="0"/>
            <c:bubble3D val="0"/>
            <c:extLst>
              <c:ext xmlns:c16="http://schemas.microsoft.com/office/drawing/2014/chart" uri="{C3380CC4-5D6E-409C-BE32-E72D297353CC}">
                <c16:uniqueId val="{00000012-E162-406D-B946-B2294E6B1FAF}"/>
              </c:ext>
            </c:extLst>
          </c:dPt>
          <c:dPt>
            <c:idx val="5"/>
            <c:invertIfNegative val="0"/>
            <c:bubble3D val="0"/>
            <c:extLst>
              <c:ext xmlns:c16="http://schemas.microsoft.com/office/drawing/2014/chart" uri="{C3380CC4-5D6E-409C-BE32-E72D297353CC}">
                <c16:uniqueId val="{00000014-E162-406D-B946-B2294E6B1FAF}"/>
              </c:ext>
            </c:extLst>
          </c:dPt>
          <c:dLbls>
            <c:dLbl>
              <c:idx val="0"/>
              <c:tx>
                <c:rich>
                  <a:bodyPr/>
                  <a:lstStyle/>
                  <a:p>
                    <a:fld id="{036FF5CC-8500-4DE0-87EB-02914C8A71A5}" type="VALUE">
                      <a:rPr lang="en-US" smtClean="0"/>
                      <a:pPr/>
                      <a:t>[WAARDE]</a:t>
                    </a:fld>
                    <a:endParaRPr lang="nl-B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E162-406D-B946-B2294E6B1FAF}"/>
                </c:ext>
              </c:extLst>
            </c:dLbl>
            <c:dLbl>
              <c:idx val="2"/>
              <c:tx>
                <c:rich>
                  <a:bodyPr/>
                  <a:lstStyle/>
                  <a:p>
                    <a:fld id="{6E12FA7F-878B-491A-B9E4-2C34D4C5729C}" type="VALUE">
                      <a:rPr lang="en-US" smtClean="0"/>
                      <a:pPr/>
                      <a:t>[WAARDE]</a:t>
                    </a:fld>
                    <a:endParaRPr lang="nl-B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E162-406D-B946-B2294E6B1FAF}"/>
                </c:ext>
              </c:extLst>
            </c:dLbl>
            <c:dLbl>
              <c:idx val="3"/>
              <c:tx>
                <c:rich>
                  <a:bodyPr/>
                  <a:lstStyle/>
                  <a:p>
                    <a:fld id="{D6DA7242-409A-447E-87E3-925D0BF5E0D8}" type="VALUE">
                      <a:rPr lang="en-US" smtClean="0"/>
                      <a:pPr/>
                      <a:t>[WAARDE]</a:t>
                    </a:fld>
                    <a:endParaRPr lang="nl-B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E162-406D-B946-B2294E6B1FAF}"/>
                </c:ext>
              </c:extLst>
            </c:dLbl>
            <c:dLbl>
              <c:idx val="4"/>
              <c:tx>
                <c:rich>
                  <a:bodyPr/>
                  <a:lstStyle/>
                  <a:p>
                    <a:fld id="{A8146563-9B95-4EF6-8CA5-3A6522685359}" type="VALUE">
                      <a:rPr lang="en-US" smtClean="0"/>
                      <a:pPr/>
                      <a:t>[WAARDE]</a:t>
                    </a:fld>
                    <a:endParaRPr lang="nl-B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E162-406D-B946-B2294E6B1FAF}"/>
                </c:ext>
              </c:extLst>
            </c:dLbl>
            <c:numFmt formatCode="0;;" sourceLinked="0"/>
            <c:spPr>
              <a:noFill/>
              <a:ln>
                <a:noFill/>
              </a:ln>
              <a:effectLst/>
            </c:spPr>
            <c:txPr>
              <a:bodyPr/>
              <a:lstStyle/>
              <a:p>
                <a:pPr>
                  <a:defRPr sz="1400" b="1">
                    <a:solidFill>
                      <a:schemeClr val="bg1"/>
                    </a:solidFill>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 </c:v>
                </c:pt>
                <c:pt idx="1">
                  <c:v>Man</c:v>
                </c:pt>
                <c:pt idx="2">
                  <c:v>Vrouw</c:v>
                </c:pt>
                <c:pt idx="3">
                  <c:v>18-34</c:v>
                </c:pt>
                <c:pt idx="4">
                  <c:v>35-54</c:v>
                </c:pt>
                <c:pt idx="5">
                  <c:v>55+</c:v>
                </c:pt>
              </c:strCache>
            </c:strRef>
          </c:cat>
          <c:val>
            <c:numRef>
              <c:f>Sheet1!$B$3:$G$3</c:f>
              <c:numCache>
                <c:formatCode>0\%</c:formatCode>
                <c:ptCount val="6"/>
                <c:pt idx="0">
                  <c:v>87.07</c:v>
                </c:pt>
                <c:pt idx="1">
                  <c:v>84.47999999999999</c:v>
                </c:pt>
                <c:pt idx="2">
                  <c:v>89.68</c:v>
                </c:pt>
                <c:pt idx="3">
                  <c:v>86.63</c:v>
                </c:pt>
                <c:pt idx="4">
                  <c:v>88.960000000000008</c:v>
                </c:pt>
                <c:pt idx="5">
                  <c:v>85.16</c:v>
                </c:pt>
              </c:numCache>
            </c:numRef>
          </c:val>
          <c:extLst>
            <c:ext xmlns:c16="http://schemas.microsoft.com/office/drawing/2014/chart" uri="{C3380CC4-5D6E-409C-BE32-E72D297353CC}">
              <c16:uniqueId val="{00000016-E162-406D-B946-B2294E6B1FAF}"/>
            </c:ext>
          </c:extLst>
        </c:ser>
        <c:dLbls>
          <c:dLblPos val="ctr"/>
          <c:showLegendKey val="0"/>
          <c:showVal val="1"/>
          <c:showCatName val="0"/>
          <c:showSerName val="0"/>
          <c:showPercent val="0"/>
          <c:showBubbleSize val="0"/>
        </c:dLbls>
        <c:gapWidth val="60"/>
        <c:overlap val="100"/>
        <c:axId val="32365568"/>
        <c:axId val="32375552"/>
      </c:barChart>
      <c:catAx>
        <c:axId val="32365568"/>
        <c:scaling>
          <c:orientation val="minMax"/>
        </c:scaling>
        <c:delete val="1"/>
        <c:axPos val="b"/>
        <c:numFmt formatCode="0\%" sourceLinked="0"/>
        <c:majorTickMark val="out"/>
        <c:minorTickMark val="none"/>
        <c:tickLblPos val="nextTo"/>
        <c:crossAx val="32375552"/>
        <c:crosses val="autoZero"/>
        <c:auto val="1"/>
        <c:lblAlgn val="ctr"/>
        <c:lblOffset val="100"/>
        <c:noMultiLvlLbl val="0"/>
      </c:catAx>
      <c:valAx>
        <c:axId val="32375552"/>
        <c:scaling>
          <c:orientation val="minMax"/>
          <c:max val="100"/>
          <c:min val="0"/>
        </c:scaling>
        <c:delete val="1"/>
        <c:axPos val="l"/>
        <c:numFmt formatCode="0\%" sourceLinked="1"/>
        <c:majorTickMark val="out"/>
        <c:minorTickMark val="none"/>
        <c:tickLblPos val="nextTo"/>
        <c:crossAx val="32365568"/>
        <c:crosses val="autoZero"/>
        <c:crossBetween val="between"/>
      </c:valAx>
    </c:plotArea>
    <c:legend>
      <c:legendPos val="r"/>
      <c:layout>
        <c:manualLayout>
          <c:xMode val="edge"/>
          <c:yMode val="edge"/>
          <c:x val="0.85696312684464993"/>
          <c:y val="0.34721683601957243"/>
          <c:w val="0.13302410817207819"/>
          <c:h val="0.39990800120793529"/>
        </c:manualLayout>
      </c:layout>
      <c:overlay val="0"/>
      <c:txPr>
        <a:bodyPr/>
        <a:lstStyle/>
        <a:p>
          <a:pPr>
            <a:defRPr sz="1000">
              <a:solidFill>
                <a:schemeClr val="tx1">
                  <a:lumMod val="75000"/>
                  <a:lumOff val="25000"/>
                </a:schemeClr>
              </a:solidFill>
            </a:defRPr>
          </a:pPr>
          <a:endParaRPr lang="nl-BE"/>
        </a:p>
      </c:txPr>
    </c:legend>
    <c:plotVisOnly val="1"/>
    <c:dispBlanksAs val="gap"/>
    <c:showDLblsOverMax val="0"/>
  </c:chart>
  <c:txPr>
    <a:bodyPr/>
    <a:lstStyle/>
    <a:p>
      <a:pPr>
        <a:defRPr sz="1800"/>
      </a:pPr>
      <a:endParaRPr lang="nl-B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865981801658677E-4"/>
          <c:y val="5.0254440425568604E-3"/>
          <c:w val="0.85619269855513302"/>
          <c:h val="0.95522860575940272"/>
        </c:manualLayout>
      </c:layout>
      <c:barChart>
        <c:barDir val="col"/>
        <c:grouping val="stacked"/>
        <c:varyColors val="0"/>
        <c:ser>
          <c:idx val="0"/>
          <c:order val="0"/>
          <c:tx>
            <c:strRef>
              <c:f>Sheet1!$A$2</c:f>
              <c:strCache>
                <c:ptCount val="1"/>
                <c:pt idx="0">
                  <c:v>Onbelangrijk</c:v>
                </c:pt>
              </c:strCache>
            </c:strRef>
          </c:tx>
          <c:spPr>
            <a:solidFill>
              <a:srgbClr val="C00000"/>
            </a:solidFill>
            <a:ln>
              <a:noFill/>
            </a:ln>
          </c:spPr>
          <c:invertIfNegative val="0"/>
          <c:dPt>
            <c:idx val="1"/>
            <c:invertIfNegative val="0"/>
            <c:bubble3D val="0"/>
            <c:extLst>
              <c:ext xmlns:c16="http://schemas.microsoft.com/office/drawing/2014/chart" uri="{C3380CC4-5D6E-409C-BE32-E72D297353CC}">
                <c16:uniqueId val="{00000001-E162-406D-B946-B2294E6B1FAF}"/>
              </c:ext>
            </c:extLst>
          </c:dPt>
          <c:dPt>
            <c:idx val="2"/>
            <c:invertIfNegative val="0"/>
            <c:bubble3D val="0"/>
            <c:extLst>
              <c:ext xmlns:c16="http://schemas.microsoft.com/office/drawing/2014/chart" uri="{C3380CC4-5D6E-409C-BE32-E72D297353CC}">
                <c16:uniqueId val="{00000003-E162-406D-B946-B2294E6B1FAF}"/>
              </c:ext>
            </c:extLst>
          </c:dPt>
          <c:dPt>
            <c:idx val="3"/>
            <c:invertIfNegative val="0"/>
            <c:bubble3D val="0"/>
            <c:extLst>
              <c:ext xmlns:c16="http://schemas.microsoft.com/office/drawing/2014/chart" uri="{C3380CC4-5D6E-409C-BE32-E72D297353CC}">
                <c16:uniqueId val="{00000005-E162-406D-B946-B2294E6B1FAF}"/>
              </c:ext>
            </c:extLst>
          </c:dPt>
          <c:dPt>
            <c:idx val="4"/>
            <c:invertIfNegative val="0"/>
            <c:bubble3D val="0"/>
            <c:extLst>
              <c:ext xmlns:c16="http://schemas.microsoft.com/office/drawing/2014/chart" uri="{C3380CC4-5D6E-409C-BE32-E72D297353CC}">
                <c16:uniqueId val="{00000007-E162-406D-B946-B2294E6B1FAF}"/>
              </c:ext>
            </c:extLst>
          </c:dPt>
          <c:dPt>
            <c:idx val="5"/>
            <c:invertIfNegative val="0"/>
            <c:bubble3D val="0"/>
            <c:extLst>
              <c:ext xmlns:c16="http://schemas.microsoft.com/office/drawing/2014/chart" uri="{C3380CC4-5D6E-409C-BE32-E72D297353CC}">
                <c16:uniqueId val="{00000009-E162-406D-B946-B2294E6B1FAF}"/>
              </c:ext>
            </c:extLst>
          </c:dPt>
          <c:dLbls>
            <c:numFmt formatCode="0;;" sourceLinked="0"/>
            <c:spPr>
              <a:noFill/>
              <a:ln>
                <a:noFill/>
              </a:ln>
              <a:effectLst/>
            </c:spPr>
            <c:txPr>
              <a:bodyPr/>
              <a:lstStyle/>
              <a:p>
                <a:pPr>
                  <a:defRPr sz="1400" b="1">
                    <a:solidFill>
                      <a:schemeClr val="bg1"/>
                    </a:solidFill>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Vlaanderen</c:v>
                </c:pt>
                <c:pt idx="1">
                  <c:v>N-VA</c:v>
                </c:pt>
                <c:pt idx="2">
                  <c:v>CD&amp;V</c:v>
                </c:pt>
                <c:pt idx="3">
                  <c:v>Groen</c:v>
                </c:pt>
                <c:pt idx="4">
                  <c:v>Open Vld</c:v>
                </c:pt>
                <c:pt idx="5">
                  <c:v>sp.a</c:v>
                </c:pt>
                <c:pt idx="6">
                  <c:v>Vlaams Belang</c:v>
                </c:pt>
                <c:pt idx="7">
                  <c:v>PDVA+</c:v>
                </c:pt>
              </c:strCache>
            </c:strRef>
          </c:cat>
          <c:val>
            <c:numRef>
              <c:f>Sheet1!$B$2:$I$2</c:f>
              <c:numCache>
                <c:formatCode>0\%</c:formatCode>
                <c:ptCount val="8"/>
                <c:pt idx="0">
                  <c:v>12.93</c:v>
                </c:pt>
                <c:pt idx="1">
                  <c:v>13.09</c:v>
                </c:pt>
                <c:pt idx="2">
                  <c:v>21.42</c:v>
                </c:pt>
                <c:pt idx="3">
                  <c:v>6.59</c:v>
                </c:pt>
                <c:pt idx="4">
                  <c:v>5.69</c:v>
                </c:pt>
                <c:pt idx="5">
                  <c:v>9.2899999999999991</c:v>
                </c:pt>
                <c:pt idx="6">
                  <c:v>11.57</c:v>
                </c:pt>
                <c:pt idx="7">
                  <c:v>8.75</c:v>
                </c:pt>
              </c:numCache>
            </c:numRef>
          </c:val>
          <c:extLst>
            <c:ext xmlns:c16="http://schemas.microsoft.com/office/drawing/2014/chart" uri="{C3380CC4-5D6E-409C-BE32-E72D297353CC}">
              <c16:uniqueId val="{0000000A-E162-406D-B946-B2294E6B1FAF}"/>
            </c:ext>
          </c:extLst>
        </c:ser>
        <c:ser>
          <c:idx val="1"/>
          <c:order val="1"/>
          <c:tx>
            <c:strRef>
              <c:f>Sheet1!$A$3</c:f>
              <c:strCache>
                <c:ptCount val="1"/>
                <c:pt idx="0">
                  <c:v>Belangrijk</c:v>
                </c:pt>
              </c:strCache>
            </c:strRef>
          </c:tx>
          <c:spPr>
            <a:solidFill>
              <a:schemeClr val="accent3"/>
            </a:solidFill>
            <a:ln>
              <a:noFill/>
            </a:ln>
          </c:spPr>
          <c:invertIfNegative val="0"/>
          <c:dPt>
            <c:idx val="1"/>
            <c:invertIfNegative val="0"/>
            <c:bubble3D val="0"/>
            <c:extLst>
              <c:ext xmlns:c16="http://schemas.microsoft.com/office/drawing/2014/chart" uri="{C3380CC4-5D6E-409C-BE32-E72D297353CC}">
                <c16:uniqueId val="{0000000C-E162-406D-B946-B2294E6B1FAF}"/>
              </c:ext>
            </c:extLst>
          </c:dPt>
          <c:dPt>
            <c:idx val="2"/>
            <c:invertIfNegative val="0"/>
            <c:bubble3D val="0"/>
            <c:extLst>
              <c:ext xmlns:c16="http://schemas.microsoft.com/office/drawing/2014/chart" uri="{C3380CC4-5D6E-409C-BE32-E72D297353CC}">
                <c16:uniqueId val="{0000000E-E162-406D-B946-B2294E6B1FAF}"/>
              </c:ext>
            </c:extLst>
          </c:dPt>
          <c:dPt>
            <c:idx val="3"/>
            <c:invertIfNegative val="0"/>
            <c:bubble3D val="0"/>
            <c:extLst>
              <c:ext xmlns:c16="http://schemas.microsoft.com/office/drawing/2014/chart" uri="{C3380CC4-5D6E-409C-BE32-E72D297353CC}">
                <c16:uniqueId val="{00000010-E162-406D-B946-B2294E6B1FAF}"/>
              </c:ext>
            </c:extLst>
          </c:dPt>
          <c:dPt>
            <c:idx val="4"/>
            <c:invertIfNegative val="0"/>
            <c:bubble3D val="0"/>
            <c:extLst>
              <c:ext xmlns:c16="http://schemas.microsoft.com/office/drawing/2014/chart" uri="{C3380CC4-5D6E-409C-BE32-E72D297353CC}">
                <c16:uniqueId val="{00000012-E162-406D-B946-B2294E6B1FAF}"/>
              </c:ext>
            </c:extLst>
          </c:dPt>
          <c:dPt>
            <c:idx val="5"/>
            <c:invertIfNegative val="0"/>
            <c:bubble3D val="0"/>
            <c:extLst>
              <c:ext xmlns:c16="http://schemas.microsoft.com/office/drawing/2014/chart" uri="{C3380CC4-5D6E-409C-BE32-E72D297353CC}">
                <c16:uniqueId val="{00000014-E162-406D-B946-B2294E6B1FAF}"/>
              </c:ext>
            </c:extLst>
          </c:dPt>
          <c:dLbls>
            <c:dLbl>
              <c:idx val="0"/>
              <c:tx>
                <c:rich>
                  <a:bodyPr/>
                  <a:lstStyle/>
                  <a:p>
                    <a:fld id="{036FF5CC-8500-4DE0-87EB-02914C8A71A5}" type="VALUE">
                      <a:rPr lang="en-US" smtClean="0"/>
                      <a:pPr/>
                      <a:t>[WAARDE]</a:t>
                    </a:fld>
                    <a:endParaRPr lang="nl-B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E162-406D-B946-B2294E6B1FAF}"/>
                </c:ext>
              </c:extLst>
            </c:dLbl>
            <c:dLbl>
              <c:idx val="2"/>
              <c:tx>
                <c:rich>
                  <a:bodyPr/>
                  <a:lstStyle/>
                  <a:p>
                    <a:fld id="{6E12FA7F-878B-491A-B9E4-2C34D4C5729C}" type="VALUE">
                      <a:rPr lang="en-US" smtClean="0"/>
                      <a:pPr/>
                      <a:t>[WAARDE]</a:t>
                    </a:fld>
                    <a:endParaRPr lang="nl-B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E162-406D-B946-B2294E6B1FAF}"/>
                </c:ext>
              </c:extLst>
            </c:dLbl>
            <c:dLbl>
              <c:idx val="3"/>
              <c:tx>
                <c:rich>
                  <a:bodyPr/>
                  <a:lstStyle/>
                  <a:p>
                    <a:fld id="{D6DA7242-409A-447E-87E3-925D0BF5E0D8}" type="VALUE">
                      <a:rPr lang="en-US" smtClean="0"/>
                      <a:pPr/>
                      <a:t>[WAARDE]</a:t>
                    </a:fld>
                    <a:endParaRPr lang="nl-B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E162-406D-B946-B2294E6B1FAF}"/>
                </c:ext>
              </c:extLst>
            </c:dLbl>
            <c:dLbl>
              <c:idx val="4"/>
              <c:tx>
                <c:rich>
                  <a:bodyPr/>
                  <a:lstStyle/>
                  <a:p>
                    <a:fld id="{A8146563-9B95-4EF6-8CA5-3A6522685359}" type="VALUE">
                      <a:rPr lang="en-US" smtClean="0"/>
                      <a:pPr/>
                      <a:t>[WAARDE]</a:t>
                    </a:fld>
                    <a:endParaRPr lang="nl-BE"/>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E162-406D-B946-B2294E6B1FAF}"/>
                </c:ext>
              </c:extLst>
            </c:dLbl>
            <c:numFmt formatCode="0;;" sourceLinked="0"/>
            <c:spPr>
              <a:noFill/>
              <a:ln>
                <a:noFill/>
              </a:ln>
              <a:effectLst/>
            </c:spPr>
            <c:txPr>
              <a:bodyPr/>
              <a:lstStyle/>
              <a:p>
                <a:pPr>
                  <a:defRPr sz="1400" b="1">
                    <a:solidFill>
                      <a:schemeClr val="bg1"/>
                    </a:solidFill>
                  </a:defRPr>
                </a:pPr>
                <a:endParaRPr lang="nl-B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Vlaanderen</c:v>
                </c:pt>
                <c:pt idx="1">
                  <c:v>N-VA</c:v>
                </c:pt>
                <c:pt idx="2">
                  <c:v>CD&amp;V</c:v>
                </c:pt>
                <c:pt idx="3">
                  <c:v>Groen</c:v>
                </c:pt>
                <c:pt idx="4">
                  <c:v>Open Vld</c:v>
                </c:pt>
                <c:pt idx="5">
                  <c:v>sp.a</c:v>
                </c:pt>
                <c:pt idx="6">
                  <c:v>Vlaams Belang</c:v>
                </c:pt>
                <c:pt idx="7">
                  <c:v>PDVA+</c:v>
                </c:pt>
              </c:strCache>
            </c:strRef>
          </c:cat>
          <c:val>
            <c:numRef>
              <c:f>Sheet1!$B$3:$I$3</c:f>
              <c:numCache>
                <c:formatCode>0\%</c:formatCode>
                <c:ptCount val="8"/>
                <c:pt idx="0">
                  <c:v>87.07</c:v>
                </c:pt>
                <c:pt idx="1">
                  <c:v>86.91</c:v>
                </c:pt>
                <c:pt idx="2">
                  <c:v>78.58</c:v>
                </c:pt>
                <c:pt idx="3">
                  <c:v>93.4</c:v>
                </c:pt>
                <c:pt idx="4">
                  <c:v>94.309999999999988</c:v>
                </c:pt>
                <c:pt idx="5">
                  <c:v>90.72</c:v>
                </c:pt>
                <c:pt idx="6">
                  <c:v>88.44</c:v>
                </c:pt>
                <c:pt idx="7">
                  <c:v>91.25</c:v>
                </c:pt>
              </c:numCache>
            </c:numRef>
          </c:val>
          <c:extLst>
            <c:ext xmlns:c16="http://schemas.microsoft.com/office/drawing/2014/chart" uri="{C3380CC4-5D6E-409C-BE32-E72D297353CC}">
              <c16:uniqueId val="{00000016-E162-406D-B946-B2294E6B1FAF}"/>
            </c:ext>
          </c:extLst>
        </c:ser>
        <c:dLbls>
          <c:dLblPos val="ctr"/>
          <c:showLegendKey val="0"/>
          <c:showVal val="1"/>
          <c:showCatName val="0"/>
          <c:showSerName val="0"/>
          <c:showPercent val="0"/>
          <c:showBubbleSize val="0"/>
        </c:dLbls>
        <c:gapWidth val="60"/>
        <c:overlap val="100"/>
        <c:axId val="32365568"/>
        <c:axId val="32375552"/>
      </c:barChart>
      <c:catAx>
        <c:axId val="32365568"/>
        <c:scaling>
          <c:orientation val="minMax"/>
        </c:scaling>
        <c:delete val="1"/>
        <c:axPos val="b"/>
        <c:numFmt formatCode="0\%" sourceLinked="0"/>
        <c:majorTickMark val="out"/>
        <c:minorTickMark val="none"/>
        <c:tickLblPos val="nextTo"/>
        <c:crossAx val="32375552"/>
        <c:crosses val="autoZero"/>
        <c:auto val="1"/>
        <c:lblAlgn val="ctr"/>
        <c:lblOffset val="100"/>
        <c:noMultiLvlLbl val="0"/>
      </c:catAx>
      <c:valAx>
        <c:axId val="32375552"/>
        <c:scaling>
          <c:orientation val="minMax"/>
          <c:max val="100"/>
          <c:min val="0"/>
        </c:scaling>
        <c:delete val="1"/>
        <c:axPos val="l"/>
        <c:numFmt formatCode="0\%" sourceLinked="1"/>
        <c:majorTickMark val="out"/>
        <c:minorTickMark val="none"/>
        <c:tickLblPos val="nextTo"/>
        <c:crossAx val="32365568"/>
        <c:crosses val="autoZero"/>
        <c:crossBetween val="between"/>
      </c:valAx>
    </c:plotArea>
    <c:legend>
      <c:legendPos val="r"/>
      <c:layout>
        <c:manualLayout>
          <c:xMode val="edge"/>
          <c:yMode val="edge"/>
          <c:x val="0.8655060016498286"/>
          <c:y val="0.23007277689972092"/>
          <c:w val="0.13302410817207819"/>
          <c:h val="0.37953512136100465"/>
        </c:manualLayout>
      </c:layout>
      <c:overlay val="0"/>
      <c:txPr>
        <a:bodyPr/>
        <a:lstStyle/>
        <a:p>
          <a:pPr>
            <a:defRPr sz="1000">
              <a:solidFill>
                <a:schemeClr val="tx1">
                  <a:lumMod val="75000"/>
                  <a:lumOff val="25000"/>
                </a:schemeClr>
              </a:solidFill>
            </a:defRPr>
          </a:pPr>
          <a:endParaRPr lang="nl-BE"/>
        </a:p>
      </c:txPr>
    </c:legend>
    <c:plotVisOnly val="1"/>
    <c:dispBlanksAs val="gap"/>
    <c:showDLblsOverMax val="0"/>
  </c:chart>
  <c:txPr>
    <a:bodyPr/>
    <a:lstStyle/>
    <a:p>
      <a:pPr>
        <a:defRPr sz="1800"/>
      </a:pPr>
      <a:endParaRPr lang="nl-B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11"/>
          <c:y val="2.6988587517401554E-2"/>
          <c:w val="0.47042071324807422"/>
          <c:h val="0.94602282496519685"/>
        </c:manualLayout>
      </c:layout>
      <c:barChart>
        <c:barDir val="bar"/>
        <c:grouping val="clustered"/>
        <c:varyColors val="0"/>
        <c:dLbls>
          <c:dLblPos val="outEnd"/>
          <c:showLegendKey val="0"/>
          <c:showVal val="1"/>
          <c:showCatName val="0"/>
          <c:showSerName val="0"/>
          <c:showPercent val="0"/>
          <c:showBubbleSize val="0"/>
        </c:dLbls>
        <c:gapWidth val="90"/>
        <c:axId val="209149952"/>
        <c:axId val="209152640"/>
      </c:barChart>
      <c:catAx>
        <c:axId val="20914995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152640"/>
        <c:crosses val="autoZero"/>
        <c:auto val="1"/>
        <c:lblAlgn val="ctr"/>
        <c:lblOffset val="100"/>
        <c:noMultiLvlLbl val="0"/>
      </c:catAx>
      <c:valAx>
        <c:axId val="209152640"/>
        <c:scaling>
          <c:orientation val="minMax"/>
          <c:max val="80"/>
          <c:min val="0"/>
        </c:scaling>
        <c:delete val="1"/>
        <c:axPos val="t"/>
        <c:numFmt formatCode="General" sourceLinked="1"/>
        <c:majorTickMark val="out"/>
        <c:minorTickMark val="none"/>
        <c:tickLblPos val="nextTo"/>
        <c:crossAx val="209149952"/>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808669821955892"/>
          <c:y val="2.6988587517401554E-2"/>
          <c:w val="0.44191330178044108"/>
          <c:h val="0.88491406429725628"/>
        </c:manualLayout>
      </c:layout>
      <c:barChart>
        <c:barDir val="bar"/>
        <c:grouping val="clustered"/>
        <c:varyColors val="0"/>
        <c:ser>
          <c:idx val="0"/>
          <c:order val="0"/>
          <c:tx>
            <c:strRef>
              <c:f>Sheet1!$B$1</c:f>
              <c:strCache>
                <c:ptCount val="1"/>
                <c:pt idx="0">
                  <c:v>Belangrijk</c:v>
                </c:pt>
              </c:strCache>
            </c:strRef>
          </c:tx>
          <c:spPr>
            <a:solidFill>
              <a:srgbClr val="B7BF12"/>
            </a:solidFill>
          </c:spPr>
          <c:invertIfNegative val="0"/>
          <c:dLbls>
            <c:numFmt formatCode="#,##0" sourceLinked="0"/>
            <c:spPr>
              <a:noFill/>
              <a:ln>
                <a:noFill/>
              </a:ln>
              <a:effectLst/>
            </c:spPr>
            <c:txPr>
              <a:bodyPr/>
              <a:lstStyle/>
              <a:p>
                <a:pPr>
                  <a:defRPr sz="1200" b="1">
                    <a:solidFill>
                      <a:srgbClr val="B7BF12"/>
                    </a:solidFill>
                  </a:defRPr>
                </a:pPr>
                <a:endParaRPr lang="nl-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Voorlichting in school omtrent dierenwelzijn</c:v>
                </c:pt>
                <c:pt idx="1">
                  <c:v>(Zwerf)katten</c:v>
                </c:pt>
                <c:pt idx="2">
                  <c:v>Dieren toelaten in serviceflats, rusthuizen, …</c:v>
                </c:pt>
                <c:pt idx="3">
                  <c:v>Overpopulatie van duiven</c:v>
                </c:pt>
                <c:pt idx="4">
                  <c:v>Losloopzones voor honden</c:v>
                </c:pt>
                <c:pt idx="5">
                  <c:v>Dierenpolitie</c:v>
                </c:pt>
                <c:pt idx="6">
                  <c:v>Gezelschapsdieren op markten</c:v>
                </c:pt>
                <c:pt idx="7">
                  <c:v>Vuurwerk</c:v>
                </c:pt>
                <c:pt idx="8">
                  <c:v>Aanwezigheid van dieren op kermissen (bv. pony’s)</c:v>
                </c:pt>
                <c:pt idx="9">
                  <c:v>Schepen van dierenwelzijn</c:v>
                </c:pt>
              </c:strCache>
            </c:strRef>
          </c:cat>
          <c:val>
            <c:numRef>
              <c:f>Sheet1!$B$2:$B$11</c:f>
              <c:numCache>
                <c:formatCode>General</c:formatCode>
                <c:ptCount val="10"/>
                <c:pt idx="0">
                  <c:v>89.02</c:v>
                </c:pt>
                <c:pt idx="1">
                  <c:v>87.9</c:v>
                </c:pt>
                <c:pt idx="2">
                  <c:v>85.83</c:v>
                </c:pt>
                <c:pt idx="3">
                  <c:v>81.150000000000006</c:v>
                </c:pt>
                <c:pt idx="4">
                  <c:v>79.5</c:v>
                </c:pt>
                <c:pt idx="5">
                  <c:v>77.44</c:v>
                </c:pt>
                <c:pt idx="6">
                  <c:v>74.39</c:v>
                </c:pt>
                <c:pt idx="7">
                  <c:v>74</c:v>
                </c:pt>
                <c:pt idx="8">
                  <c:v>71.2</c:v>
                </c:pt>
                <c:pt idx="9">
                  <c:v>68.040000000000006</c:v>
                </c:pt>
              </c:numCache>
            </c:numRef>
          </c:val>
          <c:extLst>
            <c:ext xmlns:c16="http://schemas.microsoft.com/office/drawing/2014/chart" uri="{C3380CC4-5D6E-409C-BE32-E72D297353CC}">
              <c16:uniqueId val="{00000000-220D-4E0B-A33B-25BD6F6025E1}"/>
            </c:ext>
          </c:extLst>
        </c:ser>
        <c:dLbls>
          <c:dLblPos val="outEnd"/>
          <c:showLegendKey val="0"/>
          <c:showVal val="1"/>
          <c:showCatName val="0"/>
          <c:showSerName val="0"/>
          <c:showPercent val="0"/>
          <c:showBubbleSize val="0"/>
        </c:dLbls>
        <c:gapWidth val="90"/>
        <c:overlap val="100"/>
        <c:axId val="209639296"/>
        <c:axId val="209640832"/>
      </c:barChart>
      <c:catAx>
        <c:axId val="209639296"/>
        <c:scaling>
          <c:orientation val="maxMin"/>
        </c:scaling>
        <c:delete val="0"/>
        <c:axPos val="l"/>
        <c:numFmt formatCode="#,##0" sourceLinked="0"/>
        <c:majorTickMark val="out"/>
        <c:minorTickMark val="none"/>
        <c:tickLblPos val="nextTo"/>
        <c:spPr>
          <a:ln>
            <a:noFill/>
          </a:ln>
        </c:spPr>
        <c:txPr>
          <a:bodyPr/>
          <a:lstStyle/>
          <a:p>
            <a:pPr>
              <a:defRPr sz="1050">
                <a:solidFill>
                  <a:schemeClr val="tx1">
                    <a:lumMod val="75000"/>
                    <a:lumOff val="25000"/>
                  </a:schemeClr>
                </a:solidFill>
              </a:defRPr>
            </a:pPr>
            <a:endParaRPr lang="nl-BE"/>
          </a:p>
        </c:txPr>
        <c:crossAx val="209640832"/>
        <c:crosses val="autoZero"/>
        <c:auto val="1"/>
        <c:lblAlgn val="ctr"/>
        <c:lblOffset val="100"/>
        <c:noMultiLvlLbl val="0"/>
      </c:catAx>
      <c:valAx>
        <c:axId val="209640832"/>
        <c:scaling>
          <c:orientation val="minMax"/>
          <c:max val="100"/>
          <c:min val="0"/>
        </c:scaling>
        <c:delete val="1"/>
        <c:axPos val="t"/>
        <c:numFmt formatCode="General" sourceLinked="1"/>
        <c:majorTickMark val="out"/>
        <c:minorTickMark val="none"/>
        <c:tickLblPos val="nextTo"/>
        <c:crossAx val="209639296"/>
        <c:crosses val="autoZero"/>
        <c:crossBetween val="between"/>
        <c:majorUnit val="20"/>
        <c:minorUnit val="4"/>
      </c:valAx>
      <c:spPr>
        <a:noFill/>
        <a:ln w="25400">
          <a:noFill/>
        </a:ln>
      </c:spPr>
    </c:plotArea>
    <c:plotVisOnly val="1"/>
    <c:dispBlanksAs val="gap"/>
    <c:showDLblsOverMax val="0"/>
  </c:chart>
  <c:txPr>
    <a:bodyPr/>
    <a:lstStyle/>
    <a:p>
      <a:pPr>
        <a:defRPr sz="1800"/>
      </a:pPr>
      <a:endParaRPr lang="nl-B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39960295525511"/>
          <c:y val="2.6988587517401554E-2"/>
          <c:w val="0.47042071324807422"/>
          <c:h val="0.94602282496519685"/>
        </c:manualLayout>
      </c:layout>
      <c:barChart>
        <c:barDir val="bar"/>
        <c:grouping val="clustered"/>
        <c:varyColors val="0"/>
        <c:dLbls>
          <c:dLblPos val="outEnd"/>
          <c:showLegendKey val="0"/>
          <c:showVal val="1"/>
          <c:showCatName val="0"/>
          <c:showSerName val="0"/>
          <c:showPercent val="0"/>
          <c:showBubbleSize val="0"/>
        </c:dLbls>
        <c:gapWidth val="90"/>
        <c:axId val="209149952"/>
        <c:axId val="209152640"/>
      </c:barChart>
      <c:catAx>
        <c:axId val="209149952"/>
        <c:scaling>
          <c:orientation val="maxMin"/>
        </c:scaling>
        <c:delete val="0"/>
        <c:axPos val="l"/>
        <c:numFmt formatCode="#,##0" sourceLinked="0"/>
        <c:majorTickMark val="out"/>
        <c:minorTickMark val="none"/>
        <c:tickLblPos val="nextTo"/>
        <c:spPr>
          <a:ln>
            <a:noFill/>
          </a:ln>
        </c:spPr>
        <c:txPr>
          <a:bodyPr/>
          <a:lstStyle/>
          <a:p>
            <a:pPr>
              <a:defRPr sz="1200">
                <a:solidFill>
                  <a:schemeClr val="tx1">
                    <a:lumMod val="75000"/>
                    <a:lumOff val="25000"/>
                  </a:schemeClr>
                </a:solidFill>
              </a:defRPr>
            </a:pPr>
            <a:endParaRPr lang="nl-BE"/>
          </a:p>
        </c:txPr>
        <c:crossAx val="209152640"/>
        <c:crosses val="autoZero"/>
        <c:auto val="1"/>
        <c:lblAlgn val="ctr"/>
        <c:lblOffset val="100"/>
        <c:noMultiLvlLbl val="0"/>
      </c:catAx>
      <c:valAx>
        <c:axId val="209152640"/>
        <c:scaling>
          <c:orientation val="minMax"/>
          <c:max val="80"/>
          <c:min val="0"/>
        </c:scaling>
        <c:delete val="1"/>
        <c:axPos val="t"/>
        <c:numFmt formatCode="General" sourceLinked="1"/>
        <c:majorTickMark val="out"/>
        <c:minorTickMark val="none"/>
        <c:tickLblPos val="nextTo"/>
        <c:crossAx val="209149952"/>
        <c:crosses val="autoZero"/>
        <c:crossBetween val="between"/>
        <c:majorUnit val="20"/>
        <c:minorUnit val="4"/>
      </c:valAx>
    </c:plotArea>
    <c:plotVisOnly val="1"/>
    <c:dispBlanksAs val="gap"/>
    <c:showDLblsOverMax val="0"/>
  </c:chart>
  <c:txPr>
    <a:bodyPr/>
    <a:lstStyle/>
    <a:p>
      <a:pPr>
        <a:defRPr sz="1800"/>
      </a:pPr>
      <a:endParaRPr lang="nl-BE"/>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0.28349</cdr:x>
      <cdr:y>0.81367</cdr:y>
    </cdr:from>
    <cdr:to>
      <cdr:x>0.28349</cdr:x>
      <cdr:y>0.87991</cdr:y>
    </cdr:to>
    <cdr:cxnSp macro="">
      <cdr:nvCxnSpPr>
        <cdr:cNvPr id="8" name="Straight Arrow Connector 7">
          <a:extLst xmlns:a="http://schemas.openxmlformats.org/drawingml/2006/main">
            <a:ext uri="{FF2B5EF4-FFF2-40B4-BE49-F238E27FC236}">
              <a16:creationId xmlns:a16="http://schemas.microsoft.com/office/drawing/2014/main" id="{920B42ED-85A7-4D61-8329-0789A5995BA7}"/>
            </a:ext>
          </a:extLst>
        </cdr:cNvPr>
        <cdr:cNvCxnSpPr/>
      </cdr:nvCxnSpPr>
      <cdr:spPr>
        <a:xfrm xmlns:a="http://schemas.openxmlformats.org/drawingml/2006/main" flipV="1">
          <a:off x="2528636" y="2028895"/>
          <a:ext cx="0" cy="165176"/>
        </a:xfrm>
        <a:prstGeom xmlns:a="http://schemas.openxmlformats.org/drawingml/2006/main" prst="straightConnector1">
          <a:avLst/>
        </a:prstGeom>
        <a:noFill xmlns:a="http://schemas.openxmlformats.org/drawingml/2006/main"/>
        <a:ln xmlns:a="http://schemas.openxmlformats.org/drawingml/2006/main" w="12700">
          <a:solidFill>
            <a:schemeClr val="bg1"/>
          </a:solidFill>
          <a:round/>
          <a:headEnd/>
          <a:tailEnd type="triangle"/>
        </a:ln>
        <a:effectLst xmlns:a="http://schemas.openxmlformats.org/drawingml/2006/main"/>
        <a:extLst xmlns:a="http://schemas.openxmlformats.org/drawingml/2006/main">
          <a:ext uri="{909E8E84-426E-40DD-AFC4-6F175D3DCCD1}">
            <a14:hiddenFill xmlns:a14="http://schemas.microsoft.com/office/drawing/2010/main">
              <a:noFill/>
            </a14:hiddenFill>
          </a:ext>
        </a:extLst>
      </cdr:spPr>
    </cdr:cxnSp>
  </cdr:relSizeAnchor>
</c:userShapes>
</file>

<file path=ppt/drawings/drawing2.xml><?xml version="1.0" encoding="utf-8"?>
<c:userShapes xmlns:c="http://schemas.openxmlformats.org/drawingml/2006/chart">
  <cdr:relSizeAnchor xmlns:cdr="http://schemas.openxmlformats.org/drawingml/2006/chartDrawing">
    <cdr:from>
      <cdr:x>0.67586</cdr:x>
      <cdr:y>0.90884</cdr:y>
    </cdr:from>
    <cdr:to>
      <cdr:x>0.85745</cdr:x>
      <cdr:y>0.95525</cdr:y>
    </cdr:to>
    <cdr:grpSp>
      <cdr:nvGrpSpPr>
        <cdr:cNvPr id="8" name="Group 7">
          <a:extLst xmlns:a="http://schemas.openxmlformats.org/drawingml/2006/main">
            <a:ext uri="{FF2B5EF4-FFF2-40B4-BE49-F238E27FC236}">
              <a16:creationId xmlns:a16="http://schemas.microsoft.com/office/drawing/2014/main" id="{0873C392-BA12-4412-919F-83C8B82DAF35}"/>
            </a:ext>
          </a:extLst>
        </cdr:cNvPr>
        <cdr:cNvGrpSpPr/>
      </cdr:nvGrpSpPr>
      <cdr:grpSpPr>
        <a:xfrm xmlns:a="http://schemas.openxmlformats.org/drawingml/2006/main">
          <a:off x="6349208" y="3279031"/>
          <a:ext cx="1705905" cy="167444"/>
          <a:chOff x="6349252" y="3279006"/>
          <a:chExt cx="1705870" cy="167481"/>
        </a:xfrm>
      </cdr:grpSpPr>
      <cdr:sp macro="" textlink="">
        <cdr:nvSpPr>
          <cdr:cNvPr id="5" name="TextBox 2">
            <a:extLst xmlns:a="http://schemas.openxmlformats.org/drawingml/2006/main">
              <a:ext uri="{FF2B5EF4-FFF2-40B4-BE49-F238E27FC236}">
                <a16:creationId xmlns:a16="http://schemas.microsoft.com/office/drawing/2014/main" id="{740896B4-1316-4A5B-8897-6F606BD5A81B}"/>
              </a:ext>
            </a:extLst>
          </cdr:cNvPr>
          <cdr:cNvSpPr txBox="1"/>
        </cdr:nvSpPr>
        <cdr:spPr>
          <a:xfrm xmlns:a="http://schemas.openxmlformats.org/drawingml/2006/main">
            <a:off x="6349252" y="3279006"/>
            <a:ext cx="1521013" cy="161583"/>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4763"/>
            <a:endParaRPr lang="nl-BE" sz="1050" dirty="0">
              <a:solidFill>
                <a:schemeClr val="bg2">
                  <a:lumMod val="75000"/>
                </a:schemeClr>
              </a:solidFill>
            </a:endParaRPr>
          </a:p>
        </cdr:txBody>
      </cdr:sp>
      <cdr:sp macro="" textlink="">
        <cdr:nvSpPr>
          <cdr:cNvPr id="6" name="Rectangle 5">
            <a:extLst xmlns:a="http://schemas.openxmlformats.org/drawingml/2006/main">
              <a:ext uri="{FF2B5EF4-FFF2-40B4-BE49-F238E27FC236}">
                <a16:creationId xmlns:a16="http://schemas.microsoft.com/office/drawing/2014/main" id="{9270B62B-B921-4ACA-987D-67AEE0DA8BBA}"/>
              </a:ext>
            </a:extLst>
          </cdr:cNvPr>
          <cdr:cNvSpPr/>
        </cdr:nvSpPr>
        <cdr:spPr>
          <a:xfrm xmlns:a="http://schemas.openxmlformats.org/drawingml/2006/main">
            <a:off x="6438484" y="3325179"/>
            <a:ext cx="71719" cy="83671"/>
          </a:xfrm>
          <a:prstGeom xmlns:a="http://schemas.openxmlformats.org/drawingml/2006/main" prst="rect">
            <a:avLst/>
          </a:prstGeom>
          <a:solidFill xmlns:a="http://schemas.openxmlformats.org/drawingml/2006/main">
            <a:srgbClr val="B7BF1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nl-BE"/>
          </a:p>
        </cdr:txBody>
      </cdr:sp>
      <cdr:sp macro="" textlink="">
        <cdr:nvSpPr>
          <cdr:cNvPr id="7" name="TextBox 2">
            <a:extLst xmlns:a="http://schemas.openxmlformats.org/drawingml/2006/main">
              <a:ext uri="{FF2B5EF4-FFF2-40B4-BE49-F238E27FC236}">
                <a16:creationId xmlns:a16="http://schemas.microsoft.com/office/drawing/2014/main" id="{23C510AB-E1D5-4D6D-A60E-9F75573DAFF9}"/>
              </a:ext>
            </a:extLst>
          </cdr:cNvPr>
          <cdr:cNvSpPr txBox="1"/>
        </cdr:nvSpPr>
        <cdr:spPr>
          <a:xfrm xmlns:a="http://schemas.openxmlformats.org/drawingml/2006/main">
            <a:off x="6534109" y="3284904"/>
            <a:ext cx="1521013" cy="161583"/>
          </a:xfrm>
          <a:prstGeom xmlns:a="http://schemas.openxmlformats.org/drawingml/2006/main" prst="rect">
            <a:avLst/>
          </a:prstGeom>
        </cdr:spPr>
        <cdr:txBody>
          <a:bodyPr xmlns:a="http://schemas.openxmlformats.org/drawingml/2006/main" vert="horz" wrap="square" lIns="0" tIns="0"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4763"/>
            <a:r>
              <a:rPr lang="nl-BE" sz="1050" dirty="0">
                <a:solidFill>
                  <a:schemeClr val="bg2">
                    <a:lumMod val="75000"/>
                  </a:schemeClr>
                </a:solidFill>
              </a:rPr>
              <a:t>Belangrijk</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05/07/2018</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‹nr.›</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05/07/2018</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‹nr.›</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3944517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a:p>
        </p:txBody>
      </p:sp>
    </p:spTree>
    <p:extLst>
      <p:ext uri="{BB962C8B-B14F-4D97-AF65-F5344CB8AC3E}">
        <p14:creationId xmlns:p14="http://schemas.microsoft.com/office/powerpoint/2010/main" val="242236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DE85F-A49F-4D4C-8D78-799212E249B2}" type="slidenum">
              <a:rPr lang="en-GB" smtClean="0"/>
              <a:t>10</a:t>
            </a:fld>
            <a:endParaRPr lang="en-GB"/>
          </a:p>
        </p:txBody>
      </p:sp>
    </p:spTree>
    <p:extLst>
      <p:ext uri="{BB962C8B-B14F-4D97-AF65-F5344CB8AC3E}">
        <p14:creationId xmlns:p14="http://schemas.microsoft.com/office/powerpoint/2010/main" val="31667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8DE85F-A49F-4D4C-8D78-799212E249B2}" type="slidenum">
              <a:rPr lang="en-GB" smtClean="0"/>
              <a:t>11</a:t>
            </a:fld>
            <a:endParaRPr lang="en-GB"/>
          </a:p>
        </p:txBody>
      </p:sp>
    </p:spTree>
    <p:extLst>
      <p:ext uri="{BB962C8B-B14F-4D97-AF65-F5344CB8AC3E}">
        <p14:creationId xmlns:p14="http://schemas.microsoft.com/office/powerpoint/2010/main" val="142228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13</a:t>
            </a:fld>
            <a:endParaRPr lang="en-GB"/>
          </a:p>
        </p:txBody>
      </p:sp>
    </p:spTree>
    <p:extLst>
      <p:ext uri="{BB962C8B-B14F-4D97-AF65-F5344CB8AC3E}">
        <p14:creationId xmlns:p14="http://schemas.microsoft.com/office/powerpoint/2010/main" val="108500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14</a:t>
            </a:fld>
            <a:endParaRPr lang="en-GB"/>
          </a:p>
        </p:txBody>
      </p:sp>
    </p:spTree>
    <p:extLst>
      <p:ext uri="{BB962C8B-B14F-4D97-AF65-F5344CB8AC3E}">
        <p14:creationId xmlns:p14="http://schemas.microsoft.com/office/powerpoint/2010/main" val="111645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15</a:t>
            </a:fld>
            <a:endParaRPr lang="en-GB"/>
          </a:p>
        </p:txBody>
      </p:sp>
    </p:spTree>
    <p:extLst>
      <p:ext uri="{BB962C8B-B14F-4D97-AF65-F5344CB8AC3E}">
        <p14:creationId xmlns:p14="http://schemas.microsoft.com/office/powerpoint/2010/main" val="384408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16</a:t>
            </a:fld>
            <a:endParaRPr lang="en-GB"/>
          </a:p>
        </p:txBody>
      </p:sp>
    </p:spTree>
    <p:extLst>
      <p:ext uri="{BB962C8B-B14F-4D97-AF65-F5344CB8AC3E}">
        <p14:creationId xmlns:p14="http://schemas.microsoft.com/office/powerpoint/2010/main" val="4275781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17</a:t>
            </a:fld>
            <a:endParaRPr lang="en-GB"/>
          </a:p>
        </p:txBody>
      </p:sp>
    </p:spTree>
    <p:extLst>
      <p:ext uri="{BB962C8B-B14F-4D97-AF65-F5344CB8AC3E}">
        <p14:creationId xmlns:p14="http://schemas.microsoft.com/office/powerpoint/2010/main" val="1813207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628DE85F-A49F-4D4C-8D78-799212E249B2}" type="slidenum">
              <a:rPr lang="en-GB" smtClean="0"/>
              <a:t>19</a:t>
            </a:fld>
            <a:endParaRPr lang="en-GB"/>
          </a:p>
        </p:txBody>
      </p:sp>
    </p:spTree>
    <p:extLst>
      <p:ext uri="{BB962C8B-B14F-4D97-AF65-F5344CB8AC3E}">
        <p14:creationId xmlns:p14="http://schemas.microsoft.com/office/powerpoint/2010/main" val="2270994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dirty="0"/>
              <a:t>Click icon to add picture</a:t>
            </a:r>
            <a:endParaRPr lang="en-GB" dirty="0"/>
          </a:p>
        </p:txBody>
      </p:sp>
      <p:sp>
        <p:nvSpPr>
          <p:cNvPr id="2" name="Title 1"/>
          <p:cNvSpPr>
            <a:spLocks noGrp="1"/>
          </p:cNvSpPr>
          <p:nvPr>
            <p:ph type="ctrTitle"/>
          </p:nvPr>
        </p:nvSpPr>
        <p:spPr>
          <a:xfrm>
            <a:off x="4176000" y="2654110"/>
            <a:ext cx="4699059" cy="332399"/>
          </a:xfrm>
          <a:prstGeom prst="rect">
            <a:avLst/>
          </a:prstGeom>
        </p:spPr>
        <p:txBody>
          <a:bodyPr anchor="ctr"/>
          <a:lstStyle>
            <a:lvl1pPr>
              <a:defRPr sz="2400" b="0" baseline="0">
                <a:solidFill>
                  <a:schemeClr val="bg2"/>
                </a:solidFill>
              </a:defRPr>
            </a:lvl1pPr>
          </a:lstStyle>
          <a:p>
            <a:endParaRPr lang="en-US" dirty="0"/>
          </a:p>
        </p:txBody>
      </p:sp>
      <p:sp>
        <p:nvSpPr>
          <p:cNvPr id="3" name="Subtitle 2"/>
          <p:cNvSpPr>
            <a:spLocks noGrp="1"/>
          </p:cNvSpPr>
          <p:nvPr>
            <p:ph type="subTitle" idx="1" hasCustomPrompt="1"/>
          </p:nvPr>
        </p:nvSpPr>
        <p:spPr>
          <a:xfrm>
            <a:off x="4176000" y="3390180"/>
            <a:ext cx="4699059" cy="806451"/>
          </a:xfrm>
          <a:prstGeom prst="rect">
            <a:avLst/>
          </a:prstGeo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Prepared FOR:</a:t>
            </a:r>
          </a:p>
          <a:p>
            <a:pPr lvl="1"/>
            <a:r>
              <a:rPr lang="en-US" dirty="0"/>
              <a:t>Contact person or company name</a:t>
            </a:r>
          </a:p>
        </p:txBody>
      </p:sp>
      <p:sp>
        <p:nvSpPr>
          <p:cNvPr id="20" name="Text Placeholder 19"/>
          <p:cNvSpPr>
            <a:spLocks noGrp="1"/>
          </p:cNvSpPr>
          <p:nvPr>
            <p:ph type="body" sz="quarter" idx="13" hasCustomPrompt="1"/>
          </p:nvPr>
        </p:nvSpPr>
        <p:spPr>
          <a:xfrm>
            <a:off x="4176000" y="1251241"/>
            <a:ext cx="4699059" cy="1266981"/>
          </a:xfrm>
          <a:prstGeom prst="rect">
            <a:avLst/>
          </a:prstGeom>
        </p:spPr>
        <p:txBody>
          <a:bodyPr anchor="b">
            <a:normAutofit/>
          </a:bodyPr>
          <a:lstStyle>
            <a:lvl1pPr>
              <a:defRPr sz="4000" b="0" cap="none" baseline="0">
                <a:solidFill>
                  <a:schemeClr val="tx1">
                    <a:lumMod val="75000"/>
                    <a:lumOff val="25000"/>
                  </a:schemeClr>
                </a:solidFill>
              </a:defRPr>
            </a:lvl1pPr>
          </a:lstStyle>
          <a:p>
            <a:pPr lvl="0"/>
            <a:r>
              <a:rPr lang="en-US" dirty="0"/>
              <a:t>Full presentation title</a:t>
            </a:r>
            <a:endParaRPr lang="en-GB" dirty="0"/>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‹nr.›</a:t>
            </a:fld>
            <a:endParaRPr lang="en-US"/>
          </a:p>
        </p:txBody>
      </p:sp>
      <p:sp>
        <p:nvSpPr>
          <p:cNvPr id="14" name="Footer Placeholder 10"/>
          <p:cNvSpPr>
            <a:spLocks noGrp="1"/>
          </p:cNvSpPr>
          <p:nvPr>
            <p:ph type="ftr" sz="quarter" idx="11"/>
          </p:nvPr>
        </p:nvSpPr>
        <p:spPr>
          <a:xfrm>
            <a:off x="4176000" y="4219575"/>
            <a:ext cx="4699059" cy="407846"/>
          </a:xfrm>
          <a:prstGeom prst="rect">
            <a:avLst/>
          </a:prstGeom>
        </p:spPr>
        <p:txBody>
          <a:bodyPr lIns="90000" tIns="0" rIns="0" bIns="0"/>
          <a:lstStyle>
            <a:lvl1pPr>
              <a:defRPr sz="900">
                <a:solidFill>
                  <a:schemeClr val="accent4">
                    <a:lumMod val="75000"/>
                  </a:schemeClr>
                </a:solidFill>
              </a:defRPr>
            </a:lvl1pPr>
          </a:lstStyle>
          <a:p>
            <a:r>
              <a:rPr lang="en-GB" dirty="0"/>
              <a:t>© 2017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‹nr.›</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84000" y="196566"/>
            <a:ext cx="6258453"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
        <p:nvSpPr>
          <p:cNvPr id="2" name="Rectangle 1">
            <a:extLst>
              <a:ext uri="{FF2B5EF4-FFF2-40B4-BE49-F238E27FC236}">
                <a16:creationId xmlns:a16="http://schemas.microsoft.com/office/drawing/2014/main" id="{C938DA19-24AA-43D0-9C26-87433564F95F}"/>
              </a:ext>
            </a:extLst>
          </p:cNvPr>
          <p:cNvSpPr/>
          <p:nvPr userDrawn="1"/>
        </p:nvSpPr>
        <p:spPr>
          <a:xfrm>
            <a:off x="0" y="0"/>
            <a:ext cx="557719" cy="5143500"/>
          </a:xfrm>
          <a:prstGeom prst="rect">
            <a:avLst/>
          </a:prstGeom>
          <a:solidFill>
            <a:srgbClr val="802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5">
            <a:extLst>
              <a:ext uri="{FF2B5EF4-FFF2-40B4-BE49-F238E27FC236}">
                <a16:creationId xmlns:a16="http://schemas.microsoft.com/office/drawing/2014/main" id="{6F88CAA9-62BC-4912-8AC1-B3DA916521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77" y="132849"/>
            <a:ext cx="715821" cy="360000"/>
          </a:xfrm>
          <a:prstGeom prst="rect">
            <a:avLst/>
          </a:prstGeom>
        </p:spPr>
      </p:pic>
      <p:grpSp>
        <p:nvGrpSpPr>
          <p:cNvPr id="7" name="Group 6">
            <a:extLst>
              <a:ext uri="{FF2B5EF4-FFF2-40B4-BE49-F238E27FC236}">
                <a16:creationId xmlns:a16="http://schemas.microsoft.com/office/drawing/2014/main" id="{EBC908D7-1E48-449D-A0C5-7D8C910EB7A4}"/>
              </a:ext>
            </a:extLst>
          </p:cNvPr>
          <p:cNvGrpSpPr/>
          <p:nvPr userDrawn="1"/>
        </p:nvGrpSpPr>
        <p:grpSpPr>
          <a:xfrm>
            <a:off x="42983" y="4299499"/>
            <a:ext cx="463338" cy="609979"/>
            <a:chOff x="42983" y="4299499"/>
            <a:chExt cx="463338" cy="609979"/>
          </a:xfrm>
        </p:grpSpPr>
        <p:pic>
          <p:nvPicPr>
            <p:cNvPr id="9" name="Picture 4" descr="Gerelateerde afbeelding">
              <a:extLst>
                <a:ext uri="{FF2B5EF4-FFF2-40B4-BE49-F238E27FC236}">
                  <a16:creationId xmlns:a16="http://schemas.microsoft.com/office/drawing/2014/main" id="{CE4BB99F-72F7-48F1-ADD8-23630DF921C9}"/>
                </a:ext>
              </a:extLst>
            </p:cNvPr>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val="0"/>
                </a:ext>
              </a:extLst>
            </a:blip>
            <a:srcRect l="28045" t="13877" b="46343"/>
            <a:stretch/>
          </p:blipFill>
          <p:spPr bwMode="auto">
            <a:xfrm>
              <a:off x="42983" y="4801478"/>
              <a:ext cx="463338" cy="10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erelateerde afbeelding">
              <a:extLst>
                <a:ext uri="{FF2B5EF4-FFF2-40B4-BE49-F238E27FC236}">
                  <a16:creationId xmlns:a16="http://schemas.microsoft.com/office/drawing/2014/main" id="{8FA60440-1DC4-4258-AE51-3CFA89110303}"/>
                </a:ext>
              </a:extLst>
            </p:cNvPr>
            <p:cNvPicPr>
              <a:picLocks noChangeAspect="1" noChangeArrowheads="1"/>
            </p:cNvPicPr>
            <p:nvPr/>
          </p:nvPicPr>
          <p:blipFill rotWithShape="1">
            <a:blip r:embed="rId4" cstate="print">
              <a:lum bright="70000" contrast="-70000"/>
              <a:extLst>
                <a:ext uri="{28A0092B-C50C-407E-A947-70E740481C1C}">
                  <a14:useLocalDpi xmlns:a14="http://schemas.microsoft.com/office/drawing/2010/main" val="0"/>
                </a:ext>
              </a:extLst>
            </a:blip>
            <a:srcRect r="81316"/>
            <a:stretch/>
          </p:blipFill>
          <p:spPr bwMode="auto">
            <a:xfrm>
              <a:off x="139371" y="4299499"/>
              <a:ext cx="246372" cy="5559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0051017"/>
      </p:ext>
    </p:extLst>
  </p:cSld>
  <p:clrMapOvr>
    <a:masterClrMapping/>
  </p:clrMapOvr>
  <p:extLst>
    <p:ext uri="{DCECCB84-F9BA-43D5-87BE-67443E8EF086}">
      <p15:sldGuideLst xmlns:p15="http://schemas.microsoft.com/office/powerpoint/2012/main">
        <p15:guide id="1" pos="43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224598" y="4582649"/>
            <a:ext cx="6718075"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279527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13" y="815987"/>
            <a:ext cx="8180073"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8" name="Text Placeholder 7"/>
          <p:cNvSpPr>
            <a:spLocks noGrp="1"/>
          </p:cNvSpPr>
          <p:nvPr>
            <p:ph type="body" sz="quarter" idx="13" hasCustomPrompt="1"/>
          </p:nvPr>
        </p:nvSpPr>
        <p:spPr>
          <a:xfrm>
            <a:off x="684213" y="196566"/>
            <a:ext cx="6258240"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
        <p:nvSpPr>
          <p:cNvPr id="7" name="Text Placeholder 6"/>
          <p:cNvSpPr>
            <a:spLocks noGrp="1"/>
          </p:cNvSpPr>
          <p:nvPr>
            <p:ph type="body" sz="quarter" idx="16" hasCustomPrompt="1"/>
          </p:nvPr>
        </p:nvSpPr>
        <p:spPr>
          <a:xfrm>
            <a:off x="684214" y="4582649"/>
            <a:ext cx="6258460" cy="318287"/>
          </a:xfrm>
          <a:prstGeom prst="rect">
            <a:avLst/>
          </a:prstGeom>
        </p:spPr>
        <p:txBody>
          <a:bodyPr lIns="0" tIns="0" rIns="0" bIns="0" anchor="t" anchorCtr="0">
            <a:noAutofit/>
          </a:bodyPr>
          <a:lstStyle>
            <a:lvl1pPr algn="l">
              <a:lnSpc>
                <a:spcPts val="800"/>
              </a:lnSpc>
              <a:spcBef>
                <a:spcPts val="0"/>
              </a:spcBef>
              <a:spcAft>
                <a:spcPts val="0"/>
              </a:spcAft>
              <a:defRPr sz="700" cap="none" baseline="0">
                <a:solidFill>
                  <a:schemeClr val="tx1">
                    <a:lumMod val="75000"/>
                    <a:lumOff val="25000"/>
                  </a:schemeClr>
                </a:solidFill>
              </a:defRPr>
            </a:lvl1pPr>
          </a:lstStyle>
          <a:p>
            <a:pPr lvl="0"/>
            <a:r>
              <a:rPr lang="en-US" dirty="0"/>
              <a:t>Question and Base</a:t>
            </a:r>
            <a:endParaRPr lang="en-GB" dirty="0"/>
          </a:p>
        </p:txBody>
      </p:sp>
      <p:sp>
        <p:nvSpPr>
          <p:cNvPr id="5" name="Rectangle 4">
            <a:extLst>
              <a:ext uri="{FF2B5EF4-FFF2-40B4-BE49-F238E27FC236}">
                <a16:creationId xmlns:a16="http://schemas.microsoft.com/office/drawing/2014/main" id="{50E9D42C-50CD-4E2B-93C5-FA9661A4511A}"/>
              </a:ext>
            </a:extLst>
          </p:cNvPr>
          <p:cNvSpPr/>
          <p:nvPr userDrawn="1"/>
        </p:nvSpPr>
        <p:spPr>
          <a:xfrm>
            <a:off x="0" y="0"/>
            <a:ext cx="557719" cy="5143500"/>
          </a:xfrm>
          <a:prstGeom prst="rect">
            <a:avLst/>
          </a:prstGeom>
          <a:solidFill>
            <a:srgbClr val="802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Picture 8">
            <a:extLst>
              <a:ext uri="{FF2B5EF4-FFF2-40B4-BE49-F238E27FC236}">
                <a16:creationId xmlns:a16="http://schemas.microsoft.com/office/drawing/2014/main" id="{27DB7BC2-6CE0-4EF5-97A4-6D32E539C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77" y="132849"/>
            <a:ext cx="715821" cy="360000"/>
          </a:xfrm>
          <a:prstGeom prst="rect">
            <a:avLst/>
          </a:prstGeom>
        </p:spPr>
      </p:pic>
    </p:spTree>
    <p:extLst>
      <p:ext uri="{BB962C8B-B14F-4D97-AF65-F5344CB8AC3E}">
        <p14:creationId xmlns:p14="http://schemas.microsoft.com/office/powerpoint/2010/main" val="3550569779"/>
      </p:ext>
    </p:extLst>
  </p:cSld>
  <p:clrMapOvr>
    <a:masterClrMapping/>
  </p:clrMapOvr>
  <p:extLst>
    <p:ext uri="{DCECCB84-F9BA-43D5-87BE-67443E8EF086}">
      <p15:sldGuideLst xmlns:p15="http://schemas.microsoft.com/office/powerpoint/2012/main">
        <p15:guide id="1" pos="43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8640000" cy="2643008"/>
          </a:xfrm>
          <a:prstGeom prst="rect">
            <a:avLst/>
          </a:prstGeom>
        </p:spPr>
        <p:txBody>
          <a:bodyPr wrap="square"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224286" y="1399203"/>
            <a:ext cx="8640000" cy="2639397"/>
          </a:xfrm>
          <a:prstGeom prst="rect">
            <a:avLst/>
          </a:prstGeom>
        </p:spPr>
        <p:txBody>
          <a:bodyPr lIns="0" tIns="0" rIns="0" bIns="0"/>
          <a:lstStyle>
            <a:lvl1pPr marL="176213" indent="-176213">
              <a:lnSpc>
                <a:spcPct val="100000"/>
              </a:lnSpc>
              <a:spcBef>
                <a:spcPts val="300"/>
              </a:spcBef>
              <a:spcAft>
                <a:spcPts val="300"/>
              </a:spcAft>
              <a:buFont typeface="Arial" panose="020B0604020202020204" pitchFamily="34" charset="0"/>
              <a:buChar char="•"/>
              <a:defRPr sz="1200" cap="none">
                <a:solidFill>
                  <a:schemeClr val="tx1">
                    <a:lumMod val="75000"/>
                    <a:lumOff val="25000"/>
                  </a:schemeClr>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tx1">
                    <a:lumMod val="75000"/>
                    <a:lumOff val="25000"/>
                  </a:schemeClr>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tx1">
                    <a:lumMod val="75000"/>
                    <a:lumOff val="25000"/>
                  </a:schemeClr>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
        <p:nvSpPr>
          <p:cNvPr id="13"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4"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Bling">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24286" y="1388443"/>
            <a:ext cx="7870391" cy="2643008"/>
          </a:xfrm>
          <a:prstGeom prst="rect">
            <a:avLst/>
          </a:prstGeom>
        </p:spPr>
        <p:txBody>
          <a:bodyPr lIns="0" tIns="0" rIns="0" bIns="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6" name="Group 35"/>
          <p:cNvGrpSpPr/>
          <p:nvPr userDrawn="1"/>
        </p:nvGrpSpPr>
        <p:grpSpPr>
          <a:xfrm>
            <a:off x="8252496" y="2571750"/>
            <a:ext cx="891505" cy="2571750"/>
            <a:chOff x="12130881" y="3781425"/>
            <a:chExt cx="1310482" cy="3781425"/>
          </a:xfrm>
        </p:grpSpPr>
        <p:sp>
          <p:nvSpPr>
            <p:cNvPr id="37" name="Oval 36"/>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 name="Oval 37"/>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ight Triangle 3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42"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713217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2688"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a:prstGeom prst="rect">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0"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5"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87207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44533"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5" name="Text Placeholder 10"/>
          <p:cNvSpPr>
            <a:spLocks noGrp="1"/>
          </p:cNvSpPr>
          <p:nvPr>
            <p:ph type="body" sz="quarter" idx="20"/>
          </p:nvPr>
        </p:nvSpPr>
        <p:spPr>
          <a:xfrm>
            <a:off x="6301029" y="3481305"/>
            <a:ext cx="2561614" cy="785512"/>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a:prstGeom prst="rect">
            <a:avLst/>
          </a:prstGeo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8"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9"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833649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235007"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2" name="Picture Placeholder 6"/>
          <p:cNvSpPr>
            <a:spLocks noGrp="1"/>
          </p:cNvSpPr>
          <p:nvPr>
            <p:ph type="pic" sz="quarter" idx="17"/>
          </p:nvPr>
        </p:nvSpPr>
        <p:spPr>
          <a:xfrm>
            <a:off x="2469336"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6" name="Picture Placeholder 6"/>
          <p:cNvSpPr>
            <a:spLocks noGrp="1"/>
          </p:cNvSpPr>
          <p:nvPr>
            <p:ph type="pic" sz="quarter" idx="21"/>
          </p:nvPr>
        </p:nvSpPr>
        <p:spPr>
          <a:xfrm>
            <a:off x="470366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a:prstGeom prst="rect">
            <a:avLst/>
          </a:prstGeo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9" name="Picture Placeholder 6"/>
          <p:cNvSpPr>
            <a:spLocks noGrp="1"/>
          </p:cNvSpPr>
          <p:nvPr>
            <p:ph type="pic" sz="quarter" idx="24"/>
          </p:nvPr>
        </p:nvSpPr>
        <p:spPr>
          <a:xfrm>
            <a:off x="6937995" y="1831103"/>
            <a:ext cx="1948830" cy="1550392"/>
          </a:xfrm>
          <a:prstGeom prst="rect">
            <a:avLst/>
          </a:prstGeo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2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2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326914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7" y="1388443"/>
            <a:ext cx="3864347"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388443"/>
            <a:ext cx="3873898"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001691"/>
            <a:ext cx="3864347"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1"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TextBox 15"/>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9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3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2686" y="1388444"/>
            <a:ext cx="2654085"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4" y="1388443"/>
            <a:ext cx="2654085"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Text Placeholder 10"/>
          <p:cNvSpPr>
            <a:spLocks noGrp="1"/>
          </p:cNvSpPr>
          <p:nvPr>
            <p:ph type="body" sz="quarter" idx="22"/>
          </p:nvPr>
        </p:nvSpPr>
        <p:spPr>
          <a:xfrm>
            <a:off x="6232737" y="1388444"/>
            <a:ext cx="2654085"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8" name="Text Placeholder 9"/>
          <p:cNvSpPr>
            <a:spLocks noGrp="1"/>
          </p:cNvSpPr>
          <p:nvPr>
            <p:ph type="body" sz="quarter" idx="23"/>
          </p:nvPr>
        </p:nvSpPr>
        <p:spPr>
          <a:xfrm>
            <a:off x="250368"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2"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4 Column Image Slide">
    <p:spTree>
      <p:nvGrpSpPr>
        <p:cNvPr id="1" name=""/>
        <p:cNvGrpSpPr/>
        <p:nvPr/>
      </p:nvGrpSpPr>
      <p:grpSpPr>
        <a:xfrm>
          <a:off x="0" y="0"/>
          <a:ext cx="0" cy="0"/>
          <a:chOff x="0" y="0"/>
          <a:chExt cx="0" cy="0"/>
        </a:xfrm>
      </p:grpSpPr>
      <p:sp>
        <p:nvSpPr>
          <p:cNvPr id="13" name="Text Placeholder 10"/>
          <p:cNvSpPr>
            <a:spLocks noGrp="1"/>
          </p:cNvSpPr>
          <p:nvPr>
            <p:ph type="body" sz="quarter" idx="18"/>
          </p:nvPr>
        </p:nvSpPr>
        <p:spPr>
          <a:xfrm>
            <a:off x="240527" y="1388443"/>
            <a:ext cx="1912119" cy="442661"/>
          </a:xfrm>
          <a:prstGeom prst="rect">
            <a:avLst/>
          </a:prstGeo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2" y="1388443"/>
            <a:ext cx="1912119" cy="442661"/>
          </a:xfrm>
          <a:prstGeom prst="rect">
            <a:avLst/>
          </a:prstGeo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17" name="Text Placeholder 10"/>
          <p:cNvSpPr>
            <a:spLocks noGrp="1"/>
          </p:cNvSpPr>
          <p:nvPr>
            <p:ph type="body" sz="quarter" idx="22"/>
          </p:nvPr>
        </p:nvSpPr>
        <p:spPr>
          <a:xfrm>
            <a:off x="4713857" y="1388443"/>
            <a:ext cx="1912119" cy="442661"/>
          </a:xfrm>
          <a:prstGeom prst="rect">
            <a:avLst/>
          </a:prstGeo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20" name="Text Placeholder 10"/>
          <p:cNvSpPr>
            <a:spLocks noGrp="1"/>
          </p:cNvSpPr>
          <p:nvPr>
            <p:ph type="body" sz="quarter" idx="25"/>
          </p:nvPr>
        </p:nvSpPr>
        <p:spPr>
          <a:xfrm>
            <a:off x="6950523" y="1388443"/>
            <a:ext cx="1912119" cy="442661"/>
          </a:xfrm>
          <a:prstGeom prst="rect">
            <a:avLst/>
          </a:prstGeom>
          <a:solidFill>
            <a:schemeClr val="accent1"/>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dirty="0"/>
              <a:t>Click to edit Master text styles</a:t>
            </a:r>
          </a:p>
        </p:txBody>
      </p:sp>
      <p:sp>
        <p:nvSpPr>
          <p:cNvPr id="21" name="Text Placeholder 9"/>
          <p:cNvSpPr>
            <a:spLocks noGrp="1"/>
          </p:cNvSpPr>
          <p:nvPr>
            <p:ph type="body" sz="quarter" idx="20"/>
          </p:nvPr>
        </p:nvSpPr>
        <p:spPr>
          <a:xfrm>
            <a:off x="24052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a:prstGeom prst="rect">
            <a:avLst/>
          </a:prstGeo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itle 1"/>
          <p:cNvSpPr>
            <a:spLocks noGrp="1"/>
          </p:cNvSpPr>
          <p:nvPr>
            <p:ph type="title" hasCustomPrompt="1"/>
          </p:nvPr>
        </p:nvSpPr>
        <p:spPr>
          <a:xfrm>
            <a:off x="224286" y="815987"/>
            <a:ext cx="8640000" cy="180000"/>
          </a:xfrm>
          <a:prstGeom prst="rect">
            <a:avLst/>
          </a:prstGeom>
        </p:spPr>
        <p:txBody>
          <a:bodyPr lIns="0" tIns="0" rIns="0" bIns="0">
            <a:noAutofit/>
          </a:bodyPr>
          <a:lstStyle>
            <a:lvl1pPr>
              <a:defRPr sz="1400" b="0" baseline="0">
                <a:solidFill>
                  <a:schemeClr val="tx1">
                    <a:lumMod val="75000"/>
                    <a:lumOff val="25000"/>
                  </a:schemeClr>
                </a:solidFill>
              </a:defRPr>
            </a:lvl1pPr>
          </a:lstStyle>
          <a:p>
            <a:r>
              <a:rPr lang="en-US" dirty="0"/>
              <a:t>Click to add title</a:t>
            </a:r>
          </a:p>
        </p:txBody>
      </p:sp>
      <p:sp>
        <p:nvSpPr>
          <p:cNvPr id="1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conclusion</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Green]">
    <p:bg>
      <p:bgPr>
        <a:solidFill>
          <a:schemeClr val="tx2"/>
        </a:solidFill>
        <a:effectLst/>
      </p:bgPr>
    </p:bg>
    <p:spTree>
      <p:nvGrpSpPr>
        <p:cNvPr id="1" name=""/>
        <p:cNvGrpSpPr/>
        <p:nvPr/>
      </p:nvGrpSpPr>
      <p:grpSpPr>
        <a:xfrm>
          <a:off x="0" y="0"/>
          <a:ext cx="0" cy="0"/>
          <a:chOff x="0" y="0"/>
          <a:chExt cx="0" cy="0"/>
        </a:xfrm>
      </p:grpSpPr>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6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bg1"/>
              </a:solidFill>
              <a:latin typeface="+mn-lt"/>
              <a:ea typeface="+mn-ea"/>
              <a:cs typeface="+mn-cs"/>
            </a:endParaRP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37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2"/>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6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chemeClr val="accent3"/>
        </a:solidFill>
        <a:effectLst/>
      </p:bgPr>
    </p:bg>
    <p:spTree>
      <p:nvGrpSpPr>
        <p:cNvPr id="1" name=""/>
        <p:cNvGrpSpPr/>
        <p:nvPr/>
      </p:nvGrpSpPr>
      <p:grpSpPr>
        <a:xfrm>
          <a:off x="0" y="0"/>
          <a:ext cx="0" cy="0"/>
          <a:chOff x="0" y="0"/>
          <a:chExt cx="0" cy="0"/>
        </a:xfrm>
      </p:grpSpPr>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6"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17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chemeClr val="accent5"/>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91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chemeClr val="bg2"/>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9" name="Title 1"/>
          <p:cNvSpPr>
            <a:spLocks noGrp="1"/>
          </p:cNvSpPr>
          <p:nvPr>
            <p:ph type="title" hasCustomPrompt="1"/>
          </p:nvPr>
        </p:nvSpPr>
        <p:spPr>
          <a:xfrm>
            <a:off x="4770408" y="2325611"/>
            <a:ext cx="4131740" cy="1185340"/>
          </a:xfrm>
          <a:prstGeom prst="rect">
            <a:avLst/>
          </a:prstGeom>
        </p:spPr>
        <p:txBody>
          <a:bodyPr lIns="0" tIns="0" rIns="0" bIns="0">
            <a:noAutofit/>
          </a:bodyPr>
          <a:lstStyle>
            <a:lvl1pPr>
              <a:defRPr sz="4000" b="0" baseline="0">
                <a:solidFill>
                  <a:schemeClr val="bg1"/>
                </a:solidFill>
              </a:defRPr>
            </a:lvl1pPr>
          </a:lstStyle>
          <a:p>
            <a:r>
              <a:rPr lang="en-US" dirty="0"/>
              <a:t>CLICK TO ADD TITLE</a:t>
            </a:r>
          </a:p>
        </p:txBody>
      </p:sp>
      <p:sp>
        <p:nvSpPr>
          <p:cNvPr id="14" name="TextBox 13"/>
          <p:cNvSpPr txBox="1"/>
          <p:nvPr userDrawn="1"/>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bg1"/>
              </a:solidFill>
              <a:latin typeface="+mn-lt"/>
              <a:ea typeface="+mn-ea"/>
              <a:cs typeface="+mn-cs"/>
            </a:endParaRPr>
          </a:p>
        </p:txBody>
      </p:sp>
      <p:pic>
        <p:nvPicPr>
          <p:cNvPr id="8" name="Picture 2" descr="C:\Users\Graphics Dude Ltd\Graphics Dude Ltd\Work\PC - IM - 150415A (template pt2)\Graphics\Tags\MarketingElectronic-Col.png"/>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0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s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24286" y="196566"/>
            <a:ext cx="6718167" cy="540000"/>
          </a:xfrm>
          <a:prstGeom prst="rect">
            <a:avLst/>
          </a:prstGeom>
        </p:spPr>
        <p:txBody>
          <a:bodyPr lIns="0" tIns="0" rIns="0" bIns="0" anchor="t" anchorCtr="0">
            <a:noAutofit/>
          </a:bodyPr>
          <a:lstStyle>
            <a:lvl1pPr marL="0" marR="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sz="1800" b="0" cap="none" baseline="0">
                <a:solidFill>
                  <a:schemeClr val="tx2"/>
                </a:solidFill>
              </a:defRPr>
            </a:lvl1pPr>
          </a:lstStyle>
          <a:p>
            <a:pPr marL="0" marR="0" lvl="0" indent="0" algn="l" defTabSz="92428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add title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23"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23"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24598" y="4848752"/>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tx1">
                    <a:lumMod val="75000"/>
                    <a:lumOff val="25000"/>
                  </a:schemeClr>
                </a:solidFill>
                <a:latin typeface="+mn-lt"/>
                <a:ea typeface="+mn-ea"/>
                <a:cs typeface="+mn-cs"/>
              </a:rPr>
              <a:pPr marL="0" algn="l" defTabSz="924282" rtl="0" eaLnBrk="1" latinLnBrk="0" hangingPunct="1">
                <a:lnSpc>
                  <a:spcPct val="85000"/>
                </a:lnSpc>
                <a:spcBef>
                  <a:spcPts val="204"/>
                </a:spcBef>
              </a:pPr>
              <a:t>‹nr.›</a:t>
            </a:fld>
            <a:endParaRPr lang="en-GB" sz="800" kern="1200" dirty="0">
              <a:solidFill>
                <a:schemeClr val="tx1">
                  <a:lumMod val="75000"/>
                  <a:lumOff val="25000"/>
                </a:schemeClr>
              </a:solidFill>
              <a:latin typeface="+mn-lt"/>
              <a:ea typeface="+mn-ea"/>
              <a:cs typeface="+mn-cs"/>
            </a:endParaRPr>
          </a:p>
        </p:txBody>
      </p:sp>
      <p:pic>
        <p:nvPicPr>
          <p:cNvPr id="7" name="Picture 2" descr="C:\Users\Graphics Dude Ltd\Graphics Dude Ltd\Work\PC - IM - 150415A (template pt2)\Graphics\Tags\MarketingElectronic-Col.png"/>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89" r:id="rId1"/>
    <p:sldLayoutId id="2147493392" r:id="rId2"/>
    <p:sldLayoutId id="2147493396" r:id="rId3"/>
    <p:sldLayoutId id="2147493394" r:id="rId4"/>
    <p:sldLayoutId id="2147493397" r:id="rId5"/>
    <p:sldLayoutId id="2147493402" r:id="rId6"/>
    <p:sldLayoutId id="2147493400" r:id="rId7"/>
    <p:sldLayoutId id="2147493401" r:id="rId8"/>
    <p:sldLayoutId id="2147493318" r:id="rId9"/>
    <p:sldLayoutId id="2147493404" r:id="rId10"/>
    <p:sldLayoutId id="2147493398" r:id="rId11"/>
    <p:sldLayoutId id="2147493405" r:id="rId12"/>
    <p:sldLayoutId id="2147493383" r:id="rId13"/>
    <p:sldLayoutId id="2147493319" r:id="rId14"/>
    <p:sldLayoutId id="2147493323" r:id="rId15"/>
    <p:sldLayoutId id="2147493331" r:id="rId16"/>
    <p:sldLayoutId id="2147493332" r:id="rId17"/>
    <p:sldLayoutId id="2147493333" r:id="rId18"/>
    <p:sldLayoutId id="2147493334" r:id="rId19"/>
    <p:sldLayoutId id="2147493335" r:id="rId20"/>
    <p:sldLayoutId id="2147493336" r:id="rId21"/>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26" Type="http://schemas.openxmlformats.org/officeDocument/2006/relationships/image" Target="../media/image34.svg"/><Relationship Id="rId3" Type="http://schemas.openxmlformats.org/officeDocument/2006/relationships/image" Target="../media/image5.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4.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11.xml"/><Relationship Id="rId6" Type="http://schemas.openxmlformats.org/officeDocument/2006/relationships/chart" Target="../charts/chart8.xml"/><Relationship Id="rId11" Type="http://schemas.openxmlformats.org/officeDocument/2006/relationships/image" Target="../media/image19.png"/><Relationship Id="rId24" Type="http://schemas.openxmlformats.org/officeDocument/2006/relationships/image" Target="../media/image32.svg"/><Relationship Id="rId5" Type="http://schemas.openxmlformats.org/officeDocument/2006/relationships/chart" Target="../charts/chart7.xml"/><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sv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 Id="rId27"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9.xm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chart" Target="../charts/chart12.xml"/><Relationship Id="rId11" Type="http://schemas.openxmlformats.org/officeDocument/2006/relationships/chart" Target="../charts/chart15.xml"/><Relationship Id="rId5" Type="http://schemas.openxmlformats.org/officeDocument/2006/relationships/chart" Target="../charts/chart11.xml"/><Relationship Id="rId10" Type="http://schemas.openxmlformats.org/officeDocument/2006/relationships/chart" Target="../charts/chart14.xml"/><Relationship Id="rId4" Type="http://schemas.openxmlformats.org/officeDocument/2006/relationships/chart" Target="../charts/chart10.xml"/><Relationship Id="rId9" Type="http://schemas.openxmlformats.org/officeDocument/2006/relationships/chart" Target="../charts/char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6.xm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chart" Target="../charts/chart19.xml"/><Relationship Id="rId11" Type="http://schemas.openxmlformats.org/officeDocument/2006/relationships/chart" Target="../charts/chart22.xml"/><Relationship Id="rId5" Type="http://schemas.openxmlformats.org/officeDocument/2006/relationships/chart" Target="../charts/chart18.xml"/><Relationship Id="rId10" Type="http://schemas.openxmlformats.org/officeDocument/2006/relationships/chart" Target="../charts/chart21.xml"/><Relationship Id="rId4" Type="http://schemas.openxmlformats.org/officeDocument/2006/relationships/chart" Target="../charts/chart17.xml"/><Relationship Id="rId9" Type="http://schemas.openxmlformats.org/officeDocument/2006/relationships/chart" Target="../charts/chart20.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hart" Target="../charts/chart31.xml"/><Relationship Id="rId3" Type="http://schemas.openxmlformats.org/officeDocument/2006/relationships/chart" Target="../charts/chart23.xml"/><Relationship Id="rId7" Type="http://schemas.openxmlformats.org/officeDocument/2006/relationships/chart" Target="../charts/chart27.xml"/><Relationship Id="rId12" Type="http://schemas.openxmlformats.org/officeDocument/2006/relationships/chart" Target="../charts/chart30.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chart" Target="../charts/chart26.xml"/><Relationship Id="rId11" Type="http://schemas.openxmlformats.org/officeDocument/2006/relationships/chart" Target="../charts/chart29.xml"/><Relationship Id="rId5" Type="http://schemas.openxmlformats.org/officeDocument/2006/relationships/chart" Target="../charts/chart25.xml"/><Relationship Id="rId10" Type="http://schemas.openxmlformats.org/officeDocument/2006/relationships/chart" Target="../charts/chart28.xml"/><Relationship Id="rId4" Type="http://schemas.openxmlformats.org/officeDocument/2006/relationships/chart" Target="../charts/chart24.xm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chart" Target="../charts/chart37.xml"/><Relationship Id="rId13" Type="http://schemas.openxmlformats.org/officeDocument/2006/relationships/chart" Target="../charts/chart40.xml"/><Relationship Id="rId3" Type="http://schemas.openxmlformats.org/officeDocument/2006/relationships/chart" Target="../charts/chart32.xml"/><Relationship Id="rId7" Type="http://schemas.openxmlformats.org/officeDocument/2006/relationships/chart" Target="../charts/chart36.xml"/><Relationship Id="rId12" Type="http://schemas.openxmlformats.org/officeDocument/2006/relationships/chart" Target="../charts/chart39.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chart" Target="../charts/chart35.xml"/><Relationship Id="rId11" Type="http://schemas.openxmlformats.org/officeDocument/2006/relationships/image" Target="../media/image6.png"/><Relationship Id="rId5" Type="http://schemas.openxmlformats.org/officeDocument/2006/relationships/chart" Target="../charts/chart34.xml"/><Relationship Id="rId10" Type="http://schemas.openxmlformats.org/officeDocument/2006/relationships/image" Target="../media/image5.png"/><Relationship Id="rId4" Type="http://schemas.openxmlformats.org/officeDocument/2006/relationships/chart" Target="../charts/chart33.xml"/><Relationship Id="rId9" Type="http://schemas.openxmlformats.org/officeDocument/2006/relationships/chart" Target="../charts/chart38.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9.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jpeg"/><Relationship Id="rId1" Type="http://schemas.openxmlformats.org/officeDocument/2006/relationships/slideLayout" Target="../slideLayouts/slideLayout9.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9.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3.jpeg"/><Relationship Id="rId7" Type="http://schemas.microsoft.com/office/2007/relationships/hdphoto" Target="../media/hdphoto1.wdp"/><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www.ipso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image" Target="../media/image16.svg"/><Relationship Id="rId21" Type="http://schemas.openxmlformats.org/officeDocument/2006/relationships/image" Target="../media/image36.svg"/><Relationship Id="rId7" Type="http://schemas.openxmlformats.org/officeDocument/2006/relationships/image" Target="../media/image20.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5.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image" Target="../media/image19.png"/><Relationship Id="rId11" Type="http://schemas.openxmlformats.org/officeDocument/2006/relationships/image" Target="../media/image26.svg"/><Relationship Id="rId5" Type="http://schemas.openxmlformats.org/officeDocument/2006/relationships/image" Target="../media/image18.svg"/><Relationship Id="rId15" Type="http://schemas.openxmlformats.org/officeDocument/2006/relationships/image" Target="../media/image30.svg"/><Relationship Id="rId23" Type="http://schemas.openxmlformats.org/officeDocument/2006/relationships/image" Target="../media/image24.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9.png"/><Relationship Id="rId22"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gaia.be/sites/default/files/styles/news_header/public/news/images/19702801_1347645185288782_1533099634151474297_o_0.jpg?itok=PL2QQwJp">
            <a:extLst>
              <a:ext uri="{FF2B5EF4-FFF2-40B4-BE49-F238E27FC236}">
                <a16:creationId xmlns:a16="http://schemas.microsoft.com/office/drawing/2014/main" id="{37666181-3E5A-4186-8FAC-CA64E4867A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94"/>
          <a:stretch/>
        </p:blipFill>
        <p:spPr bwMode="auto">
          <a:xfrm>
            <a:off x="0" y="-1"/>
            <a:ext cx="9154954" cy="5143501"/>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10"/>
          <p:cNvSpPr txBox="1">
            <a:spLocks/>
          </p:cNvSpPr>
          <p:nvPr/>
        </p:nvSpPr>
        <p:spPr>
          <a:xfrm>
            <a:off x="225425" y="4623220"/>
            <a:ext cx="5107047" cy="407846"/>
          </a:xfrm>
          <a:prstGeom prst="rect">
            <a:avLst/>
          </a:prstGeom>
        </p:spPr>
        <p:txBody>
          <a:bodyPr/>
          <a:lstStyle>
            <a:defPPr>
              <a:defRPr lang="en-US"/>
            </a:defPPr>
            <a:lvl1pPr marL="0" algn="l" defTabSz="924282" rtl="0" eaLnBrk="1" latinLnBrk="0" hangingPunct="1">
              <a:defRPr sz="900" kern="1200">
                <a:solidFill>
                  <a:schemeClr val="accent4">
                    <a:lumMod val="75000"/>
                  </a:schemeClr>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a:lstStyle>
          <a:p>
            <a:r>
              <a:rPr lang="en-GB" dirty="0">
                <a:solidFill>
                  <a:srgbClr val="FFFFFF"/>
                </a:solidFill>
              </a:rPr>
              <a:t>© 2018 Ipsos. </a:t>
            </a:r>
          </a:p>
        </p:txBody>
      </p:sp>
      <p:pic>
        <p:nvPicPr>
          <p:cNvPr id="30" name="Picture 2" descr="C:\Users\Graphics Dude Ltd\Graphics Dude Ltd\Work\PC - IM - 150415A (template pt2)\Graphics\Tags\MarketingElectronic-Col.png"/>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275712" y="215896"/>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8FC4114-A196-4B1B-960E-09F02A8A6800}"/>
              </a:ext>
            </a:extLst>
          </p:cNvPr>
          <p:cNvSpPr/>
          <p:nvPr/>
        </p:nvSpPr>
        <p:spPr>
          <a:xfrm>
            <a:off x="5628904" y="1267200"/>
            <a:ext cx="3526049" cy="164432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0" bIns="0" rtlCol="0" anchor="ctr"/>
          <a:lstStyle/>
          <a:p>
            <a:pPr algn="ctr"/>
            <a:r>
              <a:rPr lang="nl-BE" sz="3600" dirty="0">
                <a:solidFill>
                  <a:srgbClr val="660066"/>
                </a:solidFill>
                <a:latin typeface="+mj-lt"/>
                <a:cs typeface="Arial" panose="020B0604020202020204" pitchFamily="34" charset="0"/>
              </a:rPr>
              <a:t>Het belang van dierenwelzijn in gemeenten</a:t>
            </a:r>
          </a:p>
        </p:txBody>
      </p:sp>
      <p:pic>
        <p:nvPicPr>
          <p:cNvPr id="17" name="Picture 16" descr="IPSOS_GAMECHANGERS_blue.png">
            <a:extLst>
              <a:ext uri="{FF2B5EF4-FFF2-40B4-BE49-F238E27FC236}">
                <a16:creationId xmlns:a16="http://schemas.microsoft.com/office/drawing/2014/main" id="{33D5B8EC-1246-4E44-A9B4-E5347A03B5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18" name="Picture 17" descr="IPSOS_GAMECHANGERS_blue.png">
            <a:extLst>
              <a:ext uri="{FF2B5EF4-FFF2-40B4-BE49-F238E27FC236}">
                <a16:creationId xmlns:a16="http://schemas.microsoft.com/office/drawing/2014/main" id="{67B05E1B-DEB6-46E8-99F0-BD429D7637E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19" name="Picture 2" descr="C:\Users\Graphics Dude Ltd\Graphics Dude Ltd\Work\PC - IM - 150415A (template pt2)\Graphics\Tags\MarketingElectronic-Col.png">
            <a:extLst>
              <a:ext uri="{FF2B5EF4-FFF2-40B4-BE49-F238E27FC236}">
                <a16:creationId xmlns:a16="http://schemas.microsoft.com/office/drawing/2014/main" id="{1D36D027-22F0-401C-AD8D-6E27E64E4410}"/>
              </a:ext>
            </a:extLst>
          </p:cNvPr>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542199B-54F7-46CE-B120-7EBE764658FB}"/>
              </a:ext>
            </a:extLst>
          </p:cNvPr>
          <p:cNvSpPr/>
          <p:nvPr/>
        </p:nvSpPr>
        <p:spPr>
          <a:xfrm>
            <a:off x="6305630" y="652684"/>
            <a:ext cx="2849324" cy="614516"/>
          </a:xfrm>
          <a:prstGeom prst="rect">
            <a:avLst/>
          </a:prstGeom>
          <a:solidFill>
            <a:schemeClr val="bg1">
              <a:lumMod val="8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b="19990"/>
          <a:stretch/>
        </p:blipFill>
        <p:spPr>
          <a:xfrm>
            <a:off x="6406644" y="688505"/>
            <a:ext cx="1277123" cy="513895"/>
          </a:xfrm>
          <a:prstGeom prst="rect">
            <a:avLst/>
          </a:prstGeom>
        </p:spPr>
      </p:pic>
      <p:pic>
        <p:nvPicPr>
          <p:cNvPr id="22" name="Picture 21">
            <a:extLst>
              <a:ext uri="{FF2B5EF4-FFF2-40B4-BE49-F238E27FC236}">
                <a16:creationId xmlns:a16="http://schemas.microsoft.com/office/drawing/2014/main" id="{649E18F5-50A6-452F-B5CE-4522ADFE45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2356" t="90098" b="-6913"/>
          <a:stretch/>
        </p:blipFill>
        <p:spPr>
          <a:xfrm>
            <a:off x="7275712" y="962827"/>
            <a:ext cx="1720161" cy="215041"/>
          </a:xfrm>
          <a:prstGeom prst="rect">
            <a:avLst/>
          </a:prstGeom>
        </p:spPr>
      </p:pic>
      <p:sp>
        <p:nvSpPr>
          <p:cNvPr id="6" name="Rectangle 5">
            <a:extLst>
              <a:ext uri="{FF2B5EF4-FFF2-40B4-BE49-F238E27FC236}">
                <a16:creationId xmlns:a16="http://schemas.microsoft.com/office/drawing/2014/main" id="{AD88DD3F-B753-4FE2-B417-14AEACD1E195}"/>
              </a:ext>
            </a:extLst>
          </p:cNvPr>
          <p:cNvSpPr/>
          <p:nvPr/>
        </p:nvSpPr>
        <p:spPr>
          <a:xfrm>
            <a:off x="6537600" y="2911526"/>
            <a:ext cx="2606400" cy="501274"/>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028" name="Picture 4" descr="Gerelateerde afbeelding">
            <a:extLst>
              <a:ext uri="{FF2B5EF4-FFF2-40B4-BE49-F238E27FC236}">
                <a16:creationId xmlns:a16="http://schemas.microsoft.com/office/drawing/2014/main" id="{8982F6A0-B6E5-46BE-9163-F8D51C3B1347}"/>
              </a:ext>
            </a:extLst>
          </p:cNvPr>
          <p:cNvPicPr>
            <a:picLocks noChangeAspect="1" noChangeArrowheads="1"/>
          </p:cNvPicPr>
          <p:nvPr/>
        </p:nvPicPr>
        <p:blipFill rotWithShape="1">
          <a:blip r:embed="rId9" cstate="print">
            <a:lum bright="70000" contrast="-70000"/>
            <a:extLst>
              <a:ext uri="{28A0092B-C50C-407E-A947-70E740481C1C}">
                <a14:useLocalDpi xmlns:a14="http://schemas.microsoft.com/office/drawing/2010/main" val="0"/>
              </a:ext>
            </a:extLst>
          </a:blip>
          <a:srcRect l="28045" t="13877" b="46343"/>
          <a:stretch/>
        </p:blipFill>
        <p:spPr bwMode="auto">
          <a:xfrm>
            <a:off x="7045205" y="3007362"/>
            <a:ext cx="1328247" cy="3096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Gerelateerde afbeelding">
            <a:extLst>
              <a:ext uri="{FF2B5EF4-FFF2-40B4-BE49-F238E27FC236}">
                <a16:creationId xmlns:a16="http://schemas.microsoft.com/office/drawing/2014/main" id="{399B7510-8973-4AC6-8FB7-B514F8876AA3}"/>
              </a:ext>
            </a:extLst>
          </p:cNvPr>
          <p:cNvPicPr>
            <a:picLocks noChangeAspect="1" noChangeArrowheads="1"/>
          </p:cNvPicPr>
          <p:nvPr/>
        </p:nvPicPr>
        <p:blipFill rotWithShape="1">
          <a:blip r:embed="rId10" cstate="print">
            <a:lum bright="70000" contrast="-70000"/>
            <a:extLst>
              <a:ext uri="{28A0092B-C50C-407E-A947-70E740481C1C}">
                <a14:useLocalDpi xmlns:a14="http://schemas.microsoft.com/office/drawing/2010/main" val="0"/>
              </a:ext>
            </a:extLst>
          </a:blip>
          <a:srcRect r="81316"/>
          <a:stretch/>
        </p:blipFill>
        <p:spPr bwMode="auto">
          <a:xfrm>
            <a:off x="6721476" y="2897126"/>
            <a:ext cx="246372" cy="55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34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994A87-B048-4C38-8782-665D773480F3}"/>
              </a:ext>
            </a:extLst>
          </p:cNvPr>
          <p:cNvSpPr>
            <a:spLocks noGrp="1"/>
          </p:cNvSpPr>
          <p:nvPr>
            <p:ph type="title"/>
          </p:nvPr>
        </p:nvSpPr>
        <p:spPr>
          <a:xfrm>
            <a:off x="224286" y="955588"/>
            <a:ext cx="8640000" cy="180000"/>
          </a:xfrm>
        </p:spPr>
        <p:txBody>
          <a:bodyPr/>
          <a:lstStyle/>
          <a:p>
            <a:r>
              <a:rPr lang="nl-BE" dirty="0"/>
              <a:t>Belang van dierenwelzijn </a:t>
            </a:r>
            <a:r>
              <a:rPr lang="nl-BE" sz="1050" i="1" dirty="0"/>
              <a:t>– Volgens geslacht &amp; leeftijd</a:t>
            </a:r>
            <a:endParaRPr lang="nl-BE" i="1" dirty="0"/>
          </a:p>
        </p:txBody>
      </p:sp>
      <p:sp>
        <p:nvSpPr>
          <p:cNvPr id="7" name="Text Placeholder 6">
            <a:extLst>
              <a:ext uri="{FF2B5EF4-FFF2-40B4-BE49-F238E27FC236}">
                <a16:creationId xmlns:a16="http://schemas.microsoft.com/office/drawing/2014/main" id="{18F31BA6-473F-4049-BD48-DDFB70A3832B}"/>
              </a:ext>
            </a:extLst>
          </p:cNvPr>
          <p:cNvSpPr>
            <a:spLocks noGrp="1"/>
          </p:cNvSpPr>
          <p:nvPr>
            <p:ph type="body" sz="quarter" idx="13"/>
          </p:nvPr>
        </p:nvSpPr>
        <p:spPr>
          <a:xfrm>
            <a:off x="224285" y="72914"/>
            <a:ext cx="6934339" cy="922756"/>
          </a:xfrm>
        </p:spPr>
        <p:txBody>
          <a:bodyPr/>
          <a:lstStyle/>
          <a:p>
            <a:r>
              <a:rPr lang="nl-BE" sz="1400" dirty="0"/>
              <a:t>87% van de Vlamingen vindt dierenwelzijn belangrijk in hun gemeente of stad.</a:t>
            </a:r>
            <a:br>
              <a:rPr lang="nl-BE" sz="1400" dirty="0"/>
            </a:br>
            <a:r>
              <a:rPr lang="nl-BE" sz="1400" dirty="0"/>
              <a:t>Vrouwen vinden dierenwelzijn in hun gemeente of stad zelfs nog iets belangrijker dan mannen.</a:t>
            </a:r>
          </a:p>
        </p:txBody>
      </p:sp>
      <p:sp>
        <p:nvSpPr>
          <p:cNvPr id="8" name="Text Placeholder 7">
            <a:extLst>
              <a:ext uri="{FF2B5EF4-FFF2-40B4-BE49-F238E27FC236}">
                <a16:creationId xmlns:a16="http://schemas.microsoft.com/office/drawing/2014/main" id="{FFE37042-E537-4435-A9DD-94EB20D01A52}"/>
              </a:ext>
            </a:extLst>
          </p:cNvPr>
          <p:cNvSpPr>
            <a:spLocks noGrp="1"/>
          </p:cNvSpPr>
          <p:nvPr>
            <p:ph type="body" sz="quarter" idx="16"/>
          </p:nvPr>
        </p:nvSpPr>
        <p:spPr/>
        <p:txBody>
          <a:bodyPr/>
          <a:lstStyle/>
          <a:p>
            <a:r>
              <a:rPr lang="nl-BE" dirty="0"/>
              <a:t>Basis:	Vlaanderen (n=1002)</a:t>
            </a:r>
          </a:p>
          <a:p>
            <a:r>
              <a:rPr lang="nl-BE" dirty="0"/>
              <a:t>Vraag:	Q1. Geef aan in welke mate dierenwelzijn in uw gemeente of stad belangrijk is voor u.</a:t>
            </a:r>
            <a:endParaRPr lang="en-US" dirty="0"/>
          </a:p>
          <a:p>
            <a:r>
              <a:rPr lang="nl-BE" dirty="0"/>
              <a:t>	Relevante significante verschillen</a:t>
            </a:r>
          </a:p>
        </p:txBody>
      </p:sp>
      <p:graphicFrame>
        <p:nvGraphicFramePr>
          <p:cNvPr id="9" name="Table 8">
            <a:extLst>
              <a:ext uri="{FF2B5EF4-FFF2-40B4-BE49-F238E27FC236}">
                <a16:creationId xmlns:a16="http://schemas.microsoft.com/office/drawing/2014/main" id="{F5BCEB23-BE28-4230-8874-4978CE2BF753}"/>
              </a:ext>
            </a:extLst>
          </p:cNvPr>
          <p:cNvGraphicFramePr>
            <a:graphicFrameLocks noGrp="1"/>
          </p:cNvGraphicFramePr>
          <p:nvPr>
            <p:extLst>
              <p:ext uri="{D42A27DB-BD31-4B8C-83A1-F6EECF244321}">
                <p14:modId xmlns:p14="http://schemas.microsoft.com/office/powerpoint/2010/main" val="2929032827"/>
              </p:ext>
            </p:extLst>
          </p:nvPr>
        </p:nvGraphicFramePr>
        <p:xfrm>
          <a:off x="290133" y="1175223"/>
          <a:ext cx="7668000" cy="502285"/>
        </p:xfrm>
        <a:graphic>
          <a:graphicData uri="http://schemas.openxmlformats.org/drawingml/2006/table">
            <a:tbl>
              <a:tblPr firstRow="1" bandRow="1">
                <a:tableStyleId>{5C22544A-7EE6-4342-B048-85BDC9FD1C3A}</a:tableStyleId>
              </a:tblPr>
              <a:tblGrid>
                <a:gridCol w="1278000">
                  <a:extLst>
                    <a:ext uri="{9D8B030D-6E8A-4147-A177-3AD203B41FA5}">
                      <a16:colId xmlns:a16="http://schemas.microsoft.com/office/drawing/2014/main" val="2958164197"/>
                    </a:ext>
                  </a:extLst>
                </a:gridCol>
                <a:gridCol w="1278000">
                  <a:extLst>
                    <a:ext uri="{9D8B030D-6E8A-4147-A177-3AD203B41FA5}">
                      <a16:colId xmlns:a16="http://schemas.microsoft.com/office/drawing/2014/main" val="458313841"/>
                    </a:ext>
                  </a:extLst>
                </a:gridCol>
                <a:gridCol w="1278000">
                  <a:extLst>
                    <a:ext uri="{9D8B030D-6E8A-4147-A177-3AD203B41FA5}">
                      <a16:colId xmlns:a16="http://schemas.microsoft.com/office/drawing/2014/main" val="890148522"/>
                    </a:ext>
                  </a:extLst>
                </a:gridCol>
                <a:gridCol w="1278000">
                  <a:extLst>
                    <a:ext uri="{9D8B030D-6E8A-4147-A177-3AD203B41FA5}">
                      <a16:colId xmlns:a16="http://schemas.microsoft.com/office/drawing/2014/main" val="4108362977"/>
                    </a:ext>
                  </a:extLst>
                </a:gridCol>
                <a:gridCol w="1278000">
                  <a:extLst>
                    <a:ext uri="{9D8B030D-6E8A-4147-A177-3AD203B41FA5}">
                      <a16:colId xmlns:a16="http://schemas.microsoft.com/office/drawing/2014/main" val="307773737"/>
                    </a:ext>
                  </a:extLst>
                </a:gridCol>
                <a:gridCol w="1278000">
                  <a:extLst>
                    <a:ext uri="{9D8B030D-6E8A-4147-A177-3AD203B41FA5}">
                      <a16:colId xmlns:a16="http://schemas.microsoft.com/office/drawing/2014/main" val="56273083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Vlaanderen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Man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Vrouw</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18-34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35-54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55 jaar en ouder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(n=557)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(n=445)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(n=263)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(n=450)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(n=289)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4981567"/>
                  </a:ext>
                </a:extLst>
              </a:tr>
            </a:tbl>
          </a:graphicData>
        </a:graphic>
      </p:graphicFrame>
      <p:graphicFrame>
        <p:nvGraphicFramePr>
          <p:cNvPr id="11" name="Chart 10">
            <a:extLst>
              <a:ext uri="{FF2B5EF4-FFF2-40B4-BE49-F238E27FC236}">
                <a16:creationId xmlns:a16="http://schemas.microsoft.com/office/drawing/2014/main" id="{ED6E597F-F7F3-4D28-8CA3-4948C4BD5762}"/>
              </a:ext>
            </a:extLst>
          </p:cNvPr>
          <p:cNvGraphicFramePr/>
          <p:nvPr>
            <p:extLst>
              <p:ext uri="{D42A27DB-BD31-4B8C-83A1-F6EECF244321}">
                <p14:modId xmlns:p14="http://schemas.microsoft.com/office/powerpoint/2010/main" val="883078042"/>
              </p:ext>
            </p:extLst>
          </p:nvPr>
        </p:nvGraphicFramePr>
        <p:xfrm>
          <a:off x="224286" y="1930855"/>
          <a:ext cx="8919714" cy="2493511"/>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id="{9CE96ED0-DD28-4E4A-8136-84D401D36B1F}"/>
              </a:ext>
            </a:extLst>
          </p:cNvPr>
          <p:cNvGrpSpPr/>
          <p:nvPr/>
        </p:nvGrpSpPr>
        <p:grpSpPr>
          <a:xfrm>
            <a:off x="511027" y="1901480"/>
            <a:ext cx="7299843" cy="2522886"/>
            <a:chOff x="511027" y="1901480"/>
            <a:chExt cx="7299843" cy="2522886"/>
          </a:xfrm>
        </p:grpSpPr>
        <p:sp>
          <p:nvSpPr>
            <p:cNvPr id="14" name="Freeform: Shape 13">
              <a:extLst>
                <a:ext uri="{FF2B5EF4-FFF2-40B4-BE49-F238E27FC236}">
                  <a16:creationId xmlns:a16="http://schemas.microsoft.com/office/drawing/2014/main" id="{B0CC2E6F-4B78-44F3-ABA2-8EABABF288D7}"/>
                </a:ext>
              </a:extLst>
            </p:cNvPr>
            <p:cNvSpPr/>
            <p:nvPr/>
          </p:nvSpPr>
          <p:spPr>
            <a:xfrm>
              <a:off x="511027"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5D984A-BE68-4C84-91E5-FC209145755E}"/>
                </a:ext>
              </a:extLst>
            </p:cNvPr>
            <p:cNvSpPr/>
            <p:nvPr/>
          </p:nvSpPr>
          <p:spPr>
            <a:xfrm>
              <a:off x="6870060"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87DF6C6-C0DA-4E4F-BA1B-B5279B95C6FA}"/>
                </a:ext>
              </a:extLst>
            </p:cNvPr>
            <p:cNvSpPr/>
            <p:nvPr/>
          </p:nvSpPr>
          <p:spPr>
            <a:xfrm>
              <a:off x="5598255"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ED52C1-5333-45F0-8C48-AE1A82782C5E}"/>
                </a:ext>
              </a:extLst>
            </p:cNvPr>
            <p:cNvSpPr/>
            <p:nvPr/>
          </p:nvSpPr>
          <p:spPr>
            <a:xfrm>
              <a:off x="4326448"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72C11AE-F50C-44CA-BC9D-5FB0E1D0EDDC}"/>
                </a:ext>
              </a:extLst>
            </p:cNvPr>
            <p:cNvSpPr/>
            <p:nvPr/>
          </p:nvSpPr>
          <p:spPr>
            <a:xfrm>
              <a:off x="3054641"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2FDB996-1A8F-40F0-B12E-66221B383FBE}"/>
                </a:ext>
              </a:extLst>
            </p:cNvPr>
            <p:cNvSpPr/>
            <p:nvPr/>
          </p:nvSpPr>
          <p:spPr>
            <a:xfrm>
              <a:off x="1782834" y="1901480"/>
              <a:ext cx="940810" cy="2522886"/>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a:extLst>
              <a:ext uri="{FF2B5EF4-FFF2-40B4-BE49-F238E27FC236}">
                <a16:creationId xmlns:a16="http://schemas.microsoft.com/office/drawing/2014/main" id="{39AD285F-351D-4610-9B55-6E921D95CCC9}"/>
              </a:ext>
            </a:extLst>
          </p:cNvPr>
          <p:cNvCxnSpPr/>
          <p:nvPr/>
        </p:nvCxnSpPr>
        <p:spPr>
          <a:xfrm>
            <a:off x="1744734"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cxnSp>
        <p:nvCxnSpPr>
          <p:cNvPr id="12" name="Straight Connector 11">
            <a:extLst>
              <a:ext uri="{FF2B5EF4-FFF2-40B4-BE49-F238E27FC236}">
                <a16:creationId xmlns:a16="http://schemas.microsoft.com/office/drawing/2014/main" id="{984896B7-531F-41BE-B9DD-35E168FAC39A}"/>
              </a:ext>
            </a:extLst>
          </p:cNvPr>
          <p:cNvCxnSpPr/>
          <p:nvPr/>
        </p:nvCxnSpPr>
        <p:spPr>
          <a:xfrm>
            <a:off x="4288348"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pSp>
        <p:nvGrpSpPr>
          <p:cNvPr id="34" name="Group 33">
            <a:extLst>
              <a:ext uri="{FF2B5EF4-FFF2-40B4-BE49-F238E27FC236}">
                <a16:creationId xmlns:a16="http://schemas.microsoft.com/office/drawing/2014/main" id="{933ECD8C-8254-4506-88AE-9DFB222D1007}"/>
              </a:ext>
            </a:extLst>
          </p:cNvPr>
          <p:cNvGrpSpPr/>
          <p:nvPr/>
        </p:nvGrpSpPr>
        <p:grpSpPr>
          <a:xfrm>
            <a:off x="8400948" y="419554"/>
            <a:ext cx="463338" cy="609979"/>
            <a:chOff x="42983" y="4299499"/>
            <a:chExt cx="463338" cy="609979"/>
          </a:xfrm>
        </p:grpSpPr>
        <p:pic>
          <p:nvPicPr>
            <p:cNvPr id="35" name="Picture 4" descr="Gerelateerde afbeelding">
              <a:extLst>
                <a:ext uri="{FF2B5EF4-FFF2-40B4-BE49-F238E27FC236}">
                  <a16:creationId xmlns:a16="http://schemas.microsoft.com/office/drawing/2014/main" id="{D062E5B9-D50E-443E-BF8F-3562161089D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45" t="13877" b="46343"/>
            <a:stretch/>
          </p:blipFill>
          <p:spPr bwMode="auto">
            <a:xfrm>
              <a:off x="42983" y="4801478"/>
              <a:ext cx="463338" cy="10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Gerelateerde afbeelding">
              <a:extLst>
                <a:ext uri="{FF2B5EF4-FFF2-40B4-BE49-F238E27FC236}">
                  <a16:creationId xmlns:a16="http://schemas.microsoft.com/office/drawing/2014/main" id="{DB1BBE81-26AE-44DB-A253-174DB8F2C6A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81316"/>
            <a:stretch/>
          </p:blipFill>
          <p:spPr bwMode="auto">
            <a:xfrm>
              <a:off x="139371" y="4299499"/>
              <a:ext cx="246372" cy="55597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6" name="Straight Arrow Connector 45">
            <a:extLst>
              <a:ext uri="{FF2B5EF4-FFF2-40B4-BE49-F238E27FC236}">
                <a16:creationId xmlns:a16="http://schemas.microsoft.com/office/drawing/2014/main" id="{BF90E4C9-DF2F-4971-AAA4-244DA76E80FF}"/>
              </a:ext>
            </a:extLst>
          </p:cNvPr>
          <p:cNvCxnSpPr>
            <a:cxnSpLocks/>
          </p:cNvCxnSpPr>
          <p:nvPr/>
        </p:nvCxnSpPr>
        <p:spPr>
          <a:xfrm flipV="1">
            <a:off x="3657600" y="2937880"/>
            <a:ext cx="0" cy="153382"/>
          </a:xfrm>
          <a:prstGeom prst="straightConnector1">
            <a:avLst/>
          </a:prstGeom>
          <a:noFill/>
          <a:ln w="12700">
            <a:solidFill>
              <a:schemeClr val="bg1"/>
            </a:solidFill>
            <a:round/>
            <a:headEnd/>
            <a:tailEnd type="triangle"/>
          </a:ln>
          <a:effectLst/>
          <a:extLst>
            <a:ext uri="{909E8E84-426E-40DD-AFC4-6F175D3DCCD1}">
              <a14:hiddenFill xmlns:a14="http://schemas.microsoft.com/office/drawing/2010/main">
                <a:noFill/>
              </a14:hiddenFill>
            </a:ext>
          </a:extLst>
        </p:spPr>
      </p:cxnSp>
      <p:cxnSp>
        <p:nvCxnSpPr>
          <p:cNvPr id="50" name="Straight Arrow Connector 49">
            <a:extLst>
              <a:ext uri="{FF2B5EF4-FFF2-40B4-BE49-F238E27FC236}">
                <a16:creationId xmlns:a16="http://schemas.microsoft.com/office/drawing/2014/main" id="{F0EDBE4A-5890-444F-B3F1-9F57157B7882}"/>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pSp>
        <p:nvGrpSpPr>
          <p:cNvPr id="59" name="Group 58">
            <a:extLst>
              <a:ext uri="{FF2B5EF4-FFF2-40B4-BE49-F238E27FC236}">
                <a16:creationId xmlns:a16="http://schemas.microsoft.com/office/drawing/2014/main" id="{307E5863-F7D8-4B6F-A5B2-B27FC55F4354}"/>
              </a:ext>
            </a:extLst>
          </p:cNvPr>
          <p:cNvGrpSpPr/>
          <p:nvPr/>
        </p:nvGrpSpPr>
        <p:grpSpPr>
          <a:xfrm>
            <a:off x="3097161" y="4861068"/>
            <a:ext cx="1715729" cy="191639"/>
            <a:chOff x="3097161" y="4861068"/>
            <a:chExt cx="1715729" cy="191639"/>
          </a:xfrm>
        </p:grpSpPr>
        <p:sp>
          <p:nvSpPr>
            <p:cNvPr id="55" name="TextBox 54">
              <a:extLst>
                <a:ext uri="{FF2B5EF4-FFF2-40B4-BE49-F238E27FC236}">
                  <a16:creationId xmlns:a16="http://schemas.microsoft.com/office/drawing/2014/main" id="{2CE17E6E-BF81-4C3E-BFB6-97F04894368E}"/>
                </a:ext>
              </a:extLst>
            </p:cNvPr>
            <p:cNvSpPr txBox="1"/>
            <p:nvPr/>
          </p:nvSpPr>
          <p:spPr>
            <a:xfrm>
              <a:off x="3178769" y="4861068"/>
              <a:ext cx="1634121" cy="92333"/>
            </a:xfrm>
            <a:prstGeom prst="rect">
              <a:avLst/>
            </a:prstGeom>
          </p:spPr>
          <p:txBody>
            <a:bodyPr vert="horz" wrap="square" lIns="0" tIns="0" rIns="0" bIns="0" rtlCol="0">
              <a:spAutoFit/>
            </a:bodyPr>
            <a:lstStyle/>
            <a:p>
              <a:pPr marL="4763"/>
              <a:r>
                <a:rPr lang="nl-BE" sz="600" dirty="0">
                  <a:solidFill>
                    <a:schemeClr val="bg2">
                      <a:lumMod val="75000"/>
                    </a:schemeClr>
                  </a:solidFill>
                </a:rPr>
                <a:t>Extreem belangrijk – Heel belangrijk – Belangrijk</a:t>
              </a:r>
            </a:p>
          </p:txBody>
        </p:sp>
        <p:sp>
          <p:nvSpPr>
            <p:cNvPr id="56" name="TextBox 55">
              <a:extLst>
                <a:ext uri="{FF2B5EF4-FFF2-40B4-BE49-F238E27FC236}">
                  <a16:creationId xmlns:a16="http://schemas.microsoft.com/office/drawing/2014/main" id="{2745BF6B-A6E3-4744-B8D0-4174FCE30123}"/>
                </a:ext>
              </a:extLst>
            </p:cNvPr>
            <p:cNvSpPr txBox="1"/>
            <p:nvPr/>
          </p:nvSpPr>
          <p:spPr>
            <a:xfrm>
              <a:off x="3178769" y="4960374"/>
              <a:ext cx="1634121" cy="92333"/>
            </a:xfrm>
            <a:prstGeom prst="rect">
              <a:avLst/>
            </a:prstGeom>
          </p:spPr>
          <p:txBody>
            <a:bodyPr vert="horz" wrap="square" lIns="0" tIns="0" rIns="0" bIns="0" rtlCol="0">
              <a:spAutoFit/>
            </a:bodyPr>
            <a:lstStyle/>
            <a:p>
              <a:pPr marL="4763"/>
              <a:r>
                <a:rPr lang="nl-BE" sz="600" dirty="0">
                  <a:solidFill>
                    <a:schemeClr val="bg2">
                      <a:lumMod val="75000"/>
                    </a:schemeClr>
                  </a:solidFill>
                </a:rPr>
                <a:t>Eerder onbelangrijk – Zeer onbelangrijk</a:t>
              </a:r>
            </a:p>
          </p:txBody>
        </p:sp>
        <p:sp>
          <p:nvSpPr>
            <p:cNvPr id="57" name="Rectangle 56">
              <a:extLst>
                <a:ext uri="{FF2B5EF4-FFF2-40B4-BE49-F238E27FC236}">
                  <a16:creationId xmlns:a16="http://schemas.microsoft.com/office/drawing/2014/main" id="{5331DDD3-282F-4BA2-A164-EE1841425AE7}"/>
                </a:ext>
              </a:extLst>
            </p:cNvPr>
            <p:cNvSpPr/>
            <p:nvPr/>
          </p:nvSpPr>
          <p:spPr>
            <a:xfrm>
              <a:off x="3097161" y="4884666"/>
              <a:ext cx="70793" cy="648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8" name="Rectangle 57">
              <a:extLst>
                <a:ext uri="{FF2B5EF4-FFF2-40B4-BE49-F238E27FC236}">
                  <a16:creationId xmlns:a16="http://schemas.microsoft.com/office/drawing/2014/main" id="{F8CE7796-AF7D-4F1A-AD58-CCFF3991458B}"/>
                </a:ext>
              </a:extLst>
            </p:cNvPr>
            <p:cNvSpPr/>
            <p:nvPr/>
          </p:nvSpPr>
          <p:spPr>
            <a:xfrm>
              <a:off x="3097161" y="4979056"/>
              <a:ext cx="70793" cy="648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117715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D6E597F-F7F3-4D28-8CA3-4948C4BD5762}"/>
              </a:ext>
            </a:extLst>
          </p:cNvPr>
          <p:cNvGraphicFramePr/>
          <p:nvPr>
            <p:extLst>
              <p:ext uri="{D42A27DB-BD31-4B8C-83A1-F6EECF244321}">
                <p14:modId xmlns:p14="http://schemas.microsoft.com/office/powerpoint/2010/main" val="1006461287"/>
              </p:ext>
            </p:extLst>
          </p:nvPr>
        </p:nvGraphicFramePr>
        <p:xfrm>
          <a:off x="224286" y="1930855"/>
          <a:ext cx="8919714" cy="2493511"/>
        </p:xfrm>
        <a:graphic>
          <a:graphicData uri="http://schemas.openxmlformats.org/drawingml/2006/chart">
            <c:chart xmlns:c="http://schemas.openxmlformats.org/drawingml/2006/chart" xmlns:r="http://schemas.openxmlformats.org/officeDocument/2006/relationships" r:id="rId3"/>
          </a:graphicData>
        </a:graphic>
      </p:graphicFrame>
      <p:sp>
        <p:nvSpPr>
          <p:cNvPr id="14" name="Freeform: Shape 13">
            <a:extLst>
              <a:ext uri="{FF2B5EF4-FFF2-40B4-BE49-F238E27FC236}">
                <a16:creationId xmlns:a16="http://schemas.microsoft.com/office/drawing/2014/main" id="{B0CC2E6F-4B78-44F3-ABA2-8EABABF288D7}"/>
              </a:ext>
            </a:extLst>
          </p:cNvPr>
          <p:cNvSpPr/>
          <p:nvPr/>
        </p:nvSpPr>
        <p:spPr>
          <a:xfrm>
            <a:off x="336551" y="181610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D994A87-B048-4C38-8782-665D773480F3}"/>
              </a:ext>
            </a:extLst>
          </p:cNvPr>
          <p:cNvSpPr>
            <a:spLocks noGrp="1"/>
          </p:cNvSpPr>
          <p:nvPr>
            <p:ph type="title"/>
          </p:nvPr>
        </p:nvSpPr>
        <p:spPr>
          <a:xfrm>
            <a:off x="224286" y="955588"/>
            <a:ext cx="8640000" cy="180000"/>
          </a:xfrm>
        </p:spPr>
        <p:txBody>
          <a:bodyPr/>
          <a:lstStyle/>
          <a:p>
            <a:r>
              <a:rPr lang="nl-BE" dirty="0"/>
              <a:t>Belang van dierenwelzijn </a:t>
            </a:r>
            <a:r>
              <a:rPr lang="nl-BE" sz="1050" i="1" dirty="0"/>
              <a:t>– Volgens partijvoorkeur</a:t>
            </a:r>
            <a:endParaRPr lang="nl-BE" dirty="0"/>
          </a:p>
        </p:txBody>
      </p:sp>
      <p:sp>
        <p:nvSpPr>
          <p:cNvPr id="7" name="Text Placeholder 6">
            <a:extLst>
              <a:ext uri="{FF2B5EF4-FFF2-40B4-BE49-F238E27FC236}">
                <a16:creationId xmlns:a16="http://schemas.microsoft.com/office/drawing/2014/main" id="{18F31BA6-473F-4049-BD48-DDFB70A3832B}"/>
              </a:ext>
            </a:extLst>
          </p:cNvPr>
          <p:cNvSpPr>
            <a:spLocks noGrp="1"/>
          </p:cNvSpPr>
          <p:nvPr>
            <p:ph type="body" sz="quarter" idx="13"/>
          </p:nvPr>
        </p:nvSpPr>
        <p:spPr>
          <a:xfrm>
            <a:off x="224286" y="196565"/>
            <a:ext cx="6645774" cy="663899"/>
          </a:xfrm>
        </p:spPr>
        <p:txBody>
          <a:bodyPr/>
          <a:lstStyle/>
          <a:p>
            <a:r>
              <a:rPr lang="nl-BE" sz="1400" dirty="0"/>
              <a:t>Over alle partijen heen – naargelang partijvoorkeur – zijn er hele hoge scores voor de belangrijkheid van dierenwelzijn. Voor de meeste partijen vindt 9 op 10 dierenwelzijn belangrijk – bij CD&amp;V is dit ook de overgrote meerderheid (79%). </a:t>
            </a:r>
          </a:p>
        </p:txBody>
      </p:sp>
      <p:sp>
        <p:nvSpPr>
          <p:cNvPr id="8" name="Text Placeholder 7">
            <a:extLst>
              <a:ext uri="{FF2B5EF4-FFF2-40B4-BE49-F238E27FC236}">
                <a16:creationId xmlns:a16="http://schemas.microsoft.com/office/drawing/2014/main" id="{FFE37042-E537-4435-A9DD-94EB20D01A52}"/>
              </a:ext>
            </a:extLst>
          </p:cNvPr>
          <p:cNvSpPr>
            <a:spLocks noGrp="1"/>
          </p:cNvSpPr>
          <p:nvPr>
            <p:ph type="body" sz="quarter" idx="16"/>
          </p:nvPr>
        </p:nvSpPr>
        <p:spPr/>
        <p:txBody>
          <a:bodyPr/>
          <a:lstStyle/>
          <a:p>
            <a:r>
              <a:rPr lang="nl-BE" dirty="0"/>
              <a:t>Basis:	Vlaanderen (n=1002)</a:t>
            </a:r>
          </a:p>
          <a:p>
            <a:r>
              <a:rPr lang="nl-BE" dirty="0"/>
              <a:t>Vraag:	Q1. Geef aan in welke mate dierenwelzijn in uw gemeente of stad belangrijk is voor u.</a:t>
            </a:r>
            <a:endParaRPr lang="en-US" dirty="0"/>
          </a:p>
          <a:p>
            <a:r>
              <a:rPr lang="nl-BE" dirty="0"/>
              <a:t>	Relevante significante verschillen</a:t>
            </a:r>
          </a:p>
        </p:txBody>
      </p:sp>
      <p:graphicFrame>
        <p:nvGraphicFramePr>
          <p:cNvPr id="9" name="Table 8">
            <a:extLst>
              <a:ext uri="{FF2B5EF4-FFF2-40B4-BE49-F238E27FC236}">
                <a16:creationId xmlns:a16="http://schemas.microsoft.com/office/drawing/2014/main" id="{F5BCEB23-BE28-4230-8874-4978CE2BF753}"/>
              </a:ext>
            </a:extLst>
          </p:cNvPr>
          <p:cNvGraphicFramePr>
            <a:graphicFrameLocks noGrp="1"/>
          </p:cNvGraphicFramePr>
          <p:nvPr>
            <p:extLst>
              <p:ext uri="{D42A27DB-BD31-4B8C-83A1-F6EECF244321}">
                <p14:modId xmlns:p14="http://schemas.microsoft.com/office/powerpoint/2010/main" val="3635313340"/>
              </p:ext>
            </p:extLst>
          </p:nvPr>
        </p:nvGraphicFramePr>
        <p:xfrm>
          <a:off x="226630" y="1175223"/>
          <a:ext cx="7628320" cy="502285"/>
        </p:xfrm>
        <a:graphic>
          <a:graphicData uri="http://schemas.openxmlformats.org/drawingml/2006/table">
            <a:tbl>
              <a:tblPr firstRow="1" bandRow="1">
                <a:tableStyleId>{5C22544A-7EE6-4342-B048-85BDC9FD1C3A}</a:tableStyleId>
              </a:tblPr>
              <a:tblGrid>
                <a:gridCol w="953540">
                  <a:extLst>
                    <a:ext uri="{9D8B030D-6E8A-4147-A177-3AD203B41FA5}">
                      <a16:colId xmlns:a16="http://schemas.microsoft.com/office/drawing/2014/main" val="2958164197"/>
                    </a:ext>
                  </a:extLst>
                </a:gridCol>
                <a:gridCol w="953540">
                  <a:extLst>
                    <a:ext uri="{9D8B030D-6E8A-4147-A177-3AD203B41FA5}">
                      <a16:colId xmlns:a16="http://schemas.microsoft.com/office/drawing/2014/main" val="458313841"/>
                    </a:ext>
                  </a:extLst>
                </a:gridCol>
                <a:gridCol w="953540">
                  <a:extLst>
                    <a:ext uri="{9D8B030D-6E8A-4147-A177-3AD203B41FA5}">
                      <a16:colId xmlns:a16="http://schemas.microsoft.com/office/drawing/2014/main" val="890148522"/>
                    </a:ext>
                  </a:extLst>
                </a:gridCol>
                <a:gridCol w="953540">
                  <a:extLst>
                    <a:ext uri="{9D8B030D-6E8A-4147-A177-3AD203B41FA5}">
                      <a16:colId xmlns:a16="http://schemas.microsoft.com/office/drawing/2014/main" val="4108362977"/>
                    </a:ext>
                  </a:extLst>
                </a:gridCol>
                <a:gridCol w="953540">
                  <a:extLst>
                    <a:ext uri="{9D8B030D-6E8A-4147-A177-3AD203B41FA5}">
                      <a16:colId xmlns:a16="http://schemas.microsoft.com/office/drawing/2014/main" val="307773737"/>
                    </a:ext>
                  </a:extLst>
                </a:gridCol>
                <a:gridCol w="953540">
                  <a:extLst>
                    <a:ext uri="{9D8B030D-6E8A-4147-A177-3AD203B41FA5}">
                      <a16:colId xmlns:a16="http://schemas.microsoft.com/office/drawing/2014/main" val="562730830"/>
                    </a:ext>
                  </a:extLst>
                </a:gridCol>
                <a:gridCol w="953540">
                  <a:extLst>
                    <a:ext uri="{9D8B030D-6E8A-4147-A177-3AD203B41FA5}">
                      <a16:colId xmlns:a16="http://schemas.microsoft.com/office/drawing/2014/main" val="2322289164"/>
                    </a:ext>
                  </a:extLst>
                </a:gridCol>
                <a:gridCol w="953540">
                  <a:extLst>
                    <a:ext uri="{9D8B030D-6E8A-4147-A177-3AD203B41FA5}">
                      <a16:colId xmlns:a16="http://schemas.microsoft.com/office/drawing/2014/main" val="129485871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Vlaanderen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N-VA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CD&amp;V</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Groen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Open </a:t>
                      </a:r>
                      <a:r>
                        <a:rPr lang="nl-BE" sz="1100" b="1" i="0" u="none" strike="noStrike" kern="1200" dirty="0" err="1">
                          <a:solidFill>
                            <a:schemeClr val="tx1">
                              <a:lumMod val="75000"/>
                              <a:lumOff val="25000"/>
                            </a:schemeClr>
                          </a:solidFill>
                          <a:effectLst/>
                          <a:latin typeface="+mj-lt"/>
                          <a:cs typeface="+mn-cs"/>
                        </a:rPr>
                        <a:t>Vld</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err="1">
                          <a:solidFill>
                            <a:schemeClr val="tx1">
                              <a:lumMod val="75000"/>
                              <a:lumOff val="25000"/>
                            </a:schemeClr>
                          </a:solidFill>
                          <a:effectLst/>
                          <a:latin typeface="+mj-lt"/>
                          <a:cs typeface="+mn-cs"/>
                        </a:rPr>
                        <a:t>sp.a</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Vlaams Belang</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PVDA+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(n=236)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(n=105)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(n=102)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(n=79)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(n=74)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(n=63)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4981567"/>
                  </a:ext>
                </a:extLst>
              </a:tr>
            </a:tbl>
          </a:graphicData>
        </a:graphic>
      </p:graphicFrame>
      <p:grpSp>
        <p:nvGrpSpPr>
          <p:cNvPr id="34" name="Group 33">
            <a:extLst>
              <a:ext uri="{FF2B5EF4-FFF2-40B4-BE49-F238E27FC236}">
                <a16:creationId xmlns:a16="http://schemas.microsoft.com/office/drawing/2014/main" id="{933ECD8C-8254-4506-88AE-9DFB222D1007}"/>
              </a:ext>
            </a:extLst>
          </p:cNvPr>
          <p:cNvGrpSpPr/>
          <p:nvPr/>
        </p:nvGrpSpPr>
        <p:grpSpPr>
          <a:xfrm>
            <a:off x="8400948" y="419554"/>
            <a:ext cx="463338" cy="609979"/>
            <a:chOff x="42983" y="4299499"/>
            <a:chExt cx="463338" cy="609979"/>
          </a:xfrm>
        </p:grpSpPr>
        <p:pic>
          <p:nvPicPr>
            <p:cNvPr id="35" name="Picture 4" descr="Gerelateerde afbeelding">
              <a:extLst>
                <a:ext uri="{FF2B5EF4-FFF2-40B4-BE49-F238E27FC236}">
                  <a16:creationId xmlns:a16="http://schemas.microsoft.com/office/drawing/2014/main" id="{D062E5B9-D50E-443E-BF8F-3562161089D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45" t="13877" b="46343"/>
            <a:stretch/>
          </p:blipFill>
          <p:spPr bwMode="auto">
            <a:xfrm>
              <a:off x="42983" y="4801478"/>
              <a:ext cx="463338" cy="108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Gerelateerde afbeelding">
              <a:extLst>
                <a:ext uri="{FF2B5EF4-FFF2-40B4-BE49-F238E27FC236}">
                  <a16:creationId xmlns:a16="http://schemas.microsoft.com/office/drawing/2014/main" id="{DB1BBE81-26AE-44DB-A253-174DB8F2C6A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81316"/>
            <a:stretch/>
          </p:blipFill>
          <p:spPr bwMode="auto">
            <a:xfrm>
              <a:off x="139371" y="4299499"/>
              <a:ext cx="246372" cy="555979"/>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Freeform: Shape 42">
            <a:extLst>
              <a:ext uri="{FF2B5EF4-FFF2-40B4-BE49-F238E27FC236}">
                <a16:creationId xmlns:a16="http://schemas.microsoft.com/office/drawing/2014/main" id="{A6D26D03-D4BC-4FBC-A9B3-C71A2727C953}"/>
              </a:ext>
            </a:extLst>
          </p:cNvPr>
          <p:cNvSpPr/>
          <p:nvPr/>
        </p:nvSpPr>
        <p:spPr>
          <a:xfrm>
            <a:off x="1295400" y="182880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8CE8B3B-1698-47EE-BA40-C6732170AC75}"/>
              </a:ext>
            </a:extLst>
          </p:cNvPr>
          <p:cNvSpPr/>
          <p:nvPr/>
        </p:nvSpPr>
        <p:spPr>
          <a:xfrm>
            <a:off x="2241550" y="181610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D6FC3C-399C-46C0-912F-3AA616BB2D81}"/>
              </a:ext>
            </a:extLst>
          </p:cNvPr>
          <p:cNvSpPr/>
          <p:nvPr/>
        </p:nvSpPr>
        <p:spPr>
          <a:xfrm>
            <a:off x="4184650" y="182880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2A90B28-FC17-419E-A614-73742D258B6D}"/>
              </a:ext>
            </a:extLst>
          </p:cNvPr>
          <p:cNvSpPr/>
          <p:nvPr/>
        </p:nvSpPr>
        <p:spPr>
          <a:xfrm>
            <a:off x="3200400" y="182245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F87C70F-3DB2-488D-9598-5BD86770DC19}"/>
              </a:ext>
            </a:extLst>
          </p:cNvPr>
          <p:cNvSpPr/>
          <p:nvPr/>
        </p:nvSpPr>
        <p:spPr>
          <a:xfrm>
            <a:off x="5111750" y="182880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521FC250-ACAB-4312-B5E1-15130329B2D0}"/>
              </a:ext>
            </a:extLst>
          </p:cNvPr>
          <p:cNvSpPr/>
          <p:nvPr/>
        </p:nvSpPr>
        <p:spPr>
          <a:xfrm>
            <a:off x="6070600" y="182245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E6D7436-3EBA-446F-9A74-5C458E1C6437}"/>
              </a:ext>
            </a:extLst>
          </p:cNvPr>
          <p:cNvSpPr/>
          <p:nvPr/>
        </p:nvSpPr>
        <p:spPr>
          <a:xfrm>
            <a:off x="7016750" y="1809750"/>
            <a:ext cx="742950" cy="2628900"/>
          </a:xfrm>
          <a:custGeom>
            <a:avLst/>
            <a:gdLst>
              <a:gd name="connsiteX0" fmla="*/ 239937 w 940810"/>
              <a:gd name="connsiteY0" fmla="*/ 117176 h 2522886"/>
              <a:gd name="connsiteX1" fmla="*/ 104188 w 940810"/>
              <a:gd name="connsiteY1" fmla="*/ 252925 h 2522886"/>
              <a:gd name="connsiteX2" fmla="*/ 104188 w 940810"/>
              <a:gd name="connsiteY2" fmla="*/ 2269962 h 2522886"/>
              <a:gd name="connsiteX3" fmla="*/ 239937 w 940810"/>
              <a:gd name="connsiteY3" fmla="*/ 2405711 h 2522886"/>
              <a:gd name="connsiteX4" fmla="*/ 700873 w 940810"/>
              <a:gd name="connsiteY4" fmla="*/ 2405711 h 2522886"/>
              <a:gd name="connsiteX5" fmla="*/ 836622 w 940810"/>
              <a:gd name="connsiteY5" fmla="*/ 2269962 h 2522886"/>
              <a:gd name="connsiteX6" fmla="*/ 836622 w 940810"/>
              <a:gd name="connsiteY6" fmla="*/ 252925 h 2522886"/>
              <a:gd name="connsiteX7" fmla="*/ 700873 w 940810"/>
              <a:gd name="connsiteY7" fmla="*/ 117176 h 2522886"/>
              <a:gd name="connsiteX8" fmla="*/ 0 w 940810"/>
              <a:gd name="connsiteY8" fmla="*/ 0 h 2522886"/>
              <a:gd name="connsiteX9" fmla="*/ 940810 w 940810"/>
              <a:gd name="connsiteY9" fmla="*/ 0 h 2522886"/>
              <a:gd name="connsiteX10" fmla="*/ 940810 w 940810"/>
              <a:gd name="connsiteY10" fmla="*/ 2522886 h 2522886"/>
              <a:gd name="connsiteX11" fmla="*/ 0 w 940810"/>
              <a:gd name="connsiteY11" fmla="*/ 2522886 h 25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0810" h="2522886">
                <a:moveTo>
                  <a:pt x="239937" y="117176"/>
                </a:moveTo>
                <a:cubicBezTo>
                  <a:pt x="164965" y="117176"/>
                  <a:pt x="104188" y="177953"/>
                  <a:pt x="104188" y="252925"/>
                </a:cubicBezTo>
                <a:lnTo>
                  <a:pt x="104188" y="2269962"/>
                </a:lnTo>
                <a:cubicBezTo>
                  <a:pt x="104188" y="2344934"/>
                  <a:pt x="164965" y="2405711"/>
                  <a:pt x="239937" y="2405711"/>
                </a:cubicBezTo>
                <a:lnTo>
                  <a:pt x="700873" y="2405711"/>
                </a:lnTo>
                <a:cubicBezTo>
                  <a:pt x="775845" y="2405711"/>
                  <a:pt x="836622" y="2344934"/>
                  <a:pt x="836622" y="2269962"/>
                </a:cubicBezTo>
                <a:lnTo>
                  <a:pt x="836622" y="252925"/>
                </a:lnTo>
                <a:cubicBezTo>
                  <a:pt x="836622" y="177953"/>
                  <a:pt x="775845" y="117176"/>
                  <a:pt x="700873" y="117176"/>
                </a:cubicBezTo>
                <a:close/>
                <a:moveTo>
                  <a:pt x="0" y="0"/>
                </a:moveTo>
                <a:lnTo>
                  <a:pt x="940810" y="0"/>
                </a:lnTo>
                <a:lnTo>
                  <a:pt x="940810" y="2522886"/>
                </a:lnTo>
                <a:lnTo>
                  <a:pt x="0" y="252288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9AD285F-351D-4610-9B55-6E921D95CCC9}"/>
              </a:ext>
            </a:extLst>
          </p:cNvPr>
          <p:cNvCxnSpPr/>
          <p:nvPr/>
        </p:nvCxnSpPr>
        <p:spPr>
          <a:xfrm>
            <a:off x="1325634" y="1175222"/>
            <a:ext cx="0" cy="3276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cxnSp>
        <p:nvCxnSpPr>
          <p:cNvPr id="70" name="Straight Arrow Connector 69">
            <a:extLst>
              <a:ext uri="{FF2B5EF4-FFF2-40B4-BE49-F238E27FC236}">
                <a16:creationId xmlns:a16="http://schemas.microsoft.com/office/drawing/2014/main" id="{EEE0EA67-100B-4677-B7AB-E10F8A6B942F}"/>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pSp>
        <p:nvGrpSpPr>
          <p:cNvPr id="75" name="Group 74">
            <a:extLst>
              <a:ext uri="{FF2B5EF4-FFF2-40B4-BE49-F238E27FC236}">
                <a16:creationId xmlns:a16="http://schemas.microsoft.com/office/drawing/2014/main" id="{6129356C-5E24-4258-832D-33AB894C04B8}"/>
              </a:ext>
            </a:extLst>
          </p:cNvPr>
          <p:cNvGrpSpPr/>
          <p:nvPr/>
        </p:nvGrpSpPr>
        <p:grpSpPr>
          <a:xfrm>
            <a:off x="3097161" y="4861068"/>
            <a:ext cx="1715729" cy="191639"/>
            <a:chOff x="3097161" y="4861068"/>
            <a:chExt cx="1715729" cy="191639"/>
          </a:xfrm>
        </p:grpSpPr>
        <p:sp>
          <p:nvSpPr>
            <p:cNvPr id="76" name="TextBox 75">
              <a:extLst>
                <a:ext uri="{FF2B5EF4-FFF2-40B4-BE49-F238E27FC236}">
                  <a16:creationId xmlns:a16="http://schemas.microsoft.com/office/drawing/2014/main" id="{C7D440D6-E009-470A-8D11-AB7A11631AB2}"/>
                </a:ext>
              </a:extLst>
            </p:cNvPr>
            <p:cNvSpPr txBox="1"/>
            <p:nvPr/>
          </p:nvSpPr>
          <p:spPr>
            <a:xfrm>
              <a:off x="3178769" y="4861068"/>
              <a:ext cx="1634121" cy="92333"/>
            </a:xfrm>
            <a:prstGeom prst="rect">
              <a:avLst/>
            </a:prstGeom>
          </p:spPr>
          <p:txBody>
            <a:bodyPr vert="horz" wrap="square" lIns="0" tIns="0" rIns="0" bIns="0" rtlCol="0">
              <a:spAutoFit/>
            </a:bodyPr>
            <a:lstStyle/>
            <a:p>
              <a:pPr marL="4763"/>
              <a:r>
                <a:rPr lang="nl-BE" sz="600" dirty="0">
                  <a:solidFill>
                    <a:schemeClr val="bg2">
                      <a:lumMod val="75000"/>
                    </a:schemeClr>
                  </a:solidFill>
                </a:rPr>
                <a:t>Extreem belangrijk – Heel belangrijk - Belangrijk</a:t>
              </a:r>
            </a:p>
          </p:txBody>
        </p:sp>
        <p:sp>
          <p:nvSpPr>
            <p:cNvPr id="77" name="TextBox 76">
              <a:extLst>
                <a:ext uri="{FF2B5EF4-FFF2-40B4-BE49-F238E27FC236}">
                  <a16:creationId xmlns:a16="http://schemas.microsoft.com/office/drawing/2014/main" id="{10F9B110-9A03-41D7-B8FD-29F63EF907FF}"/>
                </a:ext>
              </a:extLst>
            </p:cNvPr>
            <p:cNvSpPr txBox="1"/>
            <p:nvPr/>
          </p:nvSpPr>
          <p:spPr>
            <a:xfrm>
              <a:off x="3178769" y="4960374"/>
              <a:ext cx="1634121" cy="92333"/>
            </a:xfrm>
            <a:prstGeom prst="rect">
              <a:avLst/>
            </a:prstGeom>
          </p:spPr>
          <p:txBody>
            <a:bodyPr vert="horz" wrap="square" lIns="0" tIns="0" rIns="0" bIns="0" rtlCol="0">
              <a:spAutoFit/>
            </a:bodyPr>
            <a:lstStyle/>
            <a:p>
              <a:pPr marL="4763"/>
              <a:r>
                <a:rPr lang="nl-BE" sz="600" dirty="0">
                  <a:solidFill>
                    <a:schemeClr val="bg2">
                      <a:lumMod val="75000"/>
                    </a:schemeClr>
                  </a:solidFill>
                </a:rPr>
                <a:t>Eerder onbelangrijk – Zeer onbelangrijk</a:t>
              </a:r>
            </a:p>
          </p:txBody>
        </p:sp>
        <p:sp>
          <p:nvSpPr>
            <p:cNvPr id="78" name="Rectangle 77">
              <a:extLst>
                <a:ext uri="{FF2B5EF4-FFF2-40B4-BE49-F238E27FC236}">
                  <a16:creationId xmlns:a16="http://schemas.microsoft.com/office/drawing/2014/main" id="{C3CBBF8E-1BCD-4AD5-A106-9D1316B9BB36}"/>
                </a:ext>
              </a:extLst>
            </p:cNvPr>
            <p:cNvSpPr/>
            <p:nvPr/>
          </p:nvSpPr>
          <p:spPr>
            <a:xfrm>
              <a:off x="3097161" y="4884666"/>
              <a:ext cx="70793" cy="648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9" name="Rectangle 78">
              <a:extLst>
                <a:ext uri="{FF2B5EF4-FFF2-40B4-BE49-F238E27FC236}">
                  <a16:creationId xmlns:a16="http://schemas.microsoft.com/office/drawing/2014/main" id="{F5AF52AD-2A3B-4C11-A64A-96A45F3F1E9D}"/>
                </a:ext>
              </a:extLst>
            </p:cNvPr>
            <p:cNvSpPr/>
            <p:nvPr/>
          </p:nvSpPr>
          <p:spPr>
            <a:xfrm>
              <a:off x="3097161" y="4979056"/>
              <a:ext cx="70793" cy="648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37415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hond">
            <a:extLst>
              <a:ext uri="{FF2B5EF4-FFF2-40B4-BE49-F238E27FC236}">
                <a16:creationId xmlns:a16="http://schemas.microsoft.com/office/drawing/2014/main" id="{3A334F64-AD1D-41D7-A99D-C63084A16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652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D5DF377-0383-45AD-88B2-D766903576AB}"/>
              </a:ext>
            </a:extLst>
          </p:cNvPr>
          <p:cNvSpPr/>
          <p:nvPr/>
        </p:nvSpPr>
        <p:spPr bwMode="gray">
          <a:xfrm>
            <a:off x="1589965" y="3084395"/>
            <a:ext cx="5820486" cy="1855906"/>
          </a:xfrm>
          <a:prstGeom prst="rect">
            <a:avLst/>
          </a:prstGeom>
          <a:solidFill>
            <a:srgbClr val="660066">
              <a:alpha val="69804"/>
            </a:srgbClr>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pPr algn="ctr"/>
            <a:r>
              <a:rPr lang="nl-BE" sz="2400" dirty="0">
                <a:solidFill>
                  <a:schemeClr val="bg1"/>
                </a:solidFill>
              </a:rPr>
              <a:t>II. Geef aan in welke mate onderstaande speerpunten belangrijk zijn om in te voeren in uw gemeente of stad.</a:t>
            </a:r>
          </a:p>
        </p:txBody>
      </p:sp>
    </p:spTree>
    <p:extLst>
      <p:ext uri="{BB962C8B-B14F-4D97-AF65-F5344CB8AC3E}">
        <p14:creationId xmlns:p14="http://schemas.microsoft.com/office/powerpoint/2010/main" val="3655824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276AE-FB61-49C0-898C-B9FF3454B2D5}"/>
              </a:ext>
            </a:extLst>
          </p:cNvPr>
          <p:cNvSpPr>
            <a:spLocks noGrp="1"/>
          </p:cNvSpPr>
          <p:nvPr>
            <p:ph type="title"/>
          </p:nvPr>
        </p:nvSpPr>
        <p:spPr/>
        <p:txBody>
          <a:bodyPr/>
          <a:lstStyle/>
          <a:p>
            <a:r>
              <a:rPr lang="nl-BE" dirty="0"/>
              <a:t>Belang invoeren van speerpunten</a:t>
            </a:r>
          </a:p>
        </p:txBody>
      </p:sp>
      <p:sp>
        <p:nvSpPr>
          <p:cNvPr id="3" name="Text Placeholder 2">
            <a:extLst>
              <a:ext uri="{FF2B5EF4-FFF2-40B4-BE49-F238E27FC236}">
                <a16:creationId xmlns:a16="http://schemas.microsoft.com/office/drawing/2014/main" id="{452AB9DA-0B6A-4AE3-B20D-F4DB566BD82B}"/>
              </a:ext>
            </a:extLst>
          </p:cNvPr>
          <p:cNvSpPr>
            <a:spLocks noGrp="1"/>
          </p:cNvSpPr>
          <p:nvPr>
            <p:ph type="body" sz="quarter" idx="13"/>
          </p:nvPr>
        </p:nvSpPr>
        <p:spPr>
          <a:xfrm>
            <a:off x="182720" y="190627"/>
            <a:ext cx="7456330" cy="691437"/>
          </a:xfrm>
        </p:spPr>
        <p:txBody>
          <a:bodyPr/>
          <a:lstStyle/>
          <a:p>
            <a:r>
              <a:rPr lang="nl-BE" sz="1400" dirty="0"/>
              <a:t>Alle speerpunten zijn belangrijk om in te voeren in steden en gemeenten.</a:t>
            </a:r>
            <a:br>
              <a:rPr lang="nl-BE" sz="1400" dirty="0"/>
            </a:br>
            <a:r>
              <a:rPr lang="nl-BE" sz="1400" dirty="0"/>
              <a:t>68% vindt een schepen van dierenwelzijn belangrijk, de andere speerpunten zijn nog belangrijker. </a:t>
            </a:r>
          </a:p>
        </p:txBody>
      </p:sp>
      <p:sp>
        <p:nvSpPr>
          <p:cNvPr id="4" name="Text Placeholder 3">
            <a:extLst>
              <a:ext uri="{FF2B5EF4-FFF2-40B4-BE49-F238E27FC236}">
                <a16:creationId xmlns:a16="http://schemas.microsoft.com/office/drawing/2014/main" id="{CFD1163B-3467-43BD-AE39-38A3E14EADFA}"/>
              </a:ext>
            </a:extLst>
          </p:cNvPr>
          <p:cNvSpPr>
            <a:spLocks noGrp="1"/>
          </p:cNvSpPr>
          <p:nvPr>
            <p:ph type="body" sz="quarter" idx="16"/>
          </p:nvPr>
        </p:nvSpPr>
        <p:spPr/>
        <p:txBody>
          <a:bodyPr/>
          <a:lstStyle/>
          <a:p>
            <a:r>
              <a:rPr lang="nl-BE" dirty="0"/>
              <a:t>Basis:	Vlaanderen (n=1002) </a:t>
            </a:r>
          </a:p>
          <a:p>
            <a:r>
              <a:rPr lang="nl-BE" dirty="0"/>
              <a:t>Vraag:	Q3. Geef aan in welke mate onderstaande speerpunten belangrijk zijn om in te voeren in uw gemeente of stad.</a:t>
            </a:r>
          </a:p>
          <a:p>
            <a:r>
              <a:rPr lang="nl-BE" dirty="0"/>
              <a:t>	Relevante significante verschillen</a:t>
            </a:r>
          </a:p>
        </p:txBody>
      </p:sp>
      <p:grpSp>
        <p:nvGrpSpPr>
          <p:cNvPr id="6" name="Group 5">
            <a:extLst>
              <a:ext uri="{FF2B5EF4-FFF2-40B4-BE49-F238E27FC236}">
                <a16:creationId xmlns:a16="http://schemas.microsoft.com/office/drawing/2014/main" id="{F52929EA-EA2C-4C20-A035-2497CE844C60}"/>
              </a:ext>
            </a:extLst>
          </p:cNvPr>
          <p:cNvGrpSpPr/>
          <p:nvPr/>
        </p:nvGrpSpPr>
        <p:grpSpPr>
          <a:xfrm>
            <a:off x="8400948" y="419554"/>
            <a:ext cx="463338" cy="609979"/>
            <a:chOff x="42983" y="4299499"/>
            <a:chExt cx="463338" cy="609979"/>
          </a:xfrm>
        </p:grpSpPr>
        <p:pic>
          <p:nvPicPr>
            <p:cNvPr id="7" name="Picture 4" descr="Gerelateerde afbeelding">
              <a:extLst>
                <a:ext uri="{FF2B5EF4-FFF2-40B4-BE49-F238E27FC236}">
                  <a16:creationId xmlns:a16="http://schemas.microsoft.com/office/drawing/2014/main" id="{3EA30BBB-3197-45A2-B04E-91B96F529E4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45" t="13877" b="46343"/>
            <a:stretch/>
          </p:blipFill>
          <p:spPr bwMode="auto">
            <a:xfrm>
              <a:off x="42983" y="4801478"/>
              <a:ext cx="463338" cy="10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erelateerde afbeelding">
              <a:extLst>
                <a:ext uri="{FF2B5EF4-FFF2-40B4-BE49-F238E27FC236}">
                  <a16:creationId xmlns:a16="http://schemas.microsoft.com/office/drawing/2014/main" id="{DB211465-6F91-4481-AD3F-295E8758866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1316"/>
            <a:stretch/>
          </p:blipFill>
          <p:spPr bwMode="auto">
            <a:xfrm>
              <a:off x="139371" y="4299499"/>
              <a:ext cx="246372" cy="55597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 name="Chart 8">
            <a:extLst>
              <a:ext uri="{FF2B5EF4-FFF2-40B4-BE49-F238E27FC236}">
                <a16:creationId xmlns:a16="http://schemas.microsoft.com/office/drawing/2014/main" id="{6F62603F-530E-4D05-ABC1-2F64EBD5C632}"/>
              </a:ext>
            </a:extLst>
          </p:cNvPr>
          <p:cNvGraphicFramePr/>
          <p:nvPr>
            <p:extLst/>
          </p:nvPr>
        </p:nvGraphicFramePr>
        <p:xfrm>
          <a:off x="105813" y="1132999"/>
          <a:ext cx="9145065" cy="34824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91E89C4D-C610-4D40-9CE6-DA210B36788A}"/>
              </a:ext>
            </a:extLst>
          </p:cNvPr>
          <p:cNvGraphicFramePr/>
          <p:nvPr>
            <p:extLst>
              <p:ext uri="{D42A27DB-BD31-4B8C-83A1-F6EECF244321}">
                <p14:modId xmlns:p14="http://schemas.microsoft.com/office/powerpoint/2010/main" val="1283339636"/>
              </p:ext>
            </p:extLst>
          </p:nvPr>
        </p:nvGraphicFramePr>
        <p:xfrm>
          <a:off x="-800100" y="1007532"/>
          <a:ext cx="9394265" cy="3607930"/>
        </p:xfrm>
        <a:graphic>
          <a:graphicData uri="http://schemas.openxmlformats.org/drawingml/2006/chart">
            <c:chart xmlns:c="http://schemas.openxmlformats.org/drawingml/2006/chart" xmlns:r="http://schemas.openxmlformats.org/officeDocument/2006/relationships" r:id="rId6"/>
          </a:graphicData>
        </a:graphic>
      </p:graphicFrame>
      <p:pic>
        <p:nvPicPr>
          <p:cNvPr id="11" name="Graphic 10" descr="Cat">
            <a:extLst>
              <a:ext uri="{FF2B5EF4-FFF2-40B4-BE49-F238E27FC236}">
                <a16:creationId xmlns:a16="http://schemas.microsoft.com/office/drawing/2014/main" id="{E97B6BF4-9DF5-4B00-B0AB-E10008C4181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71435" y="1432760"/>
            <a:ext cx="289067" cy="289067"/>
          </a:xfrm>
          <a:prstGeom prst="rect">
            <a:avLst/>
          </a:prstGeom>
        </p:spPr>
      </p:pic>
      <p:pic>
        <p:nvPicPr>
          <p:cNvPr id="12" name="Graphic 11" descr="Lecturer">
            <a:extLst>
              <a:ext uri="{FF2B5EF4-FFF2-40B4-BE49-F238E27FC236}">
                <a16:creationId xmlns:a16="http://schemas.microsoft.com/office/drawing/2014/main" id="{F15B7831-3621-4A70-A342-7B43B8E6364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97122" y="3966010"/>
            <a:ext cx="299479" cy="299479"/>
          </a:xfrm>
          <a:prstGeom prst="rect">
            <a:avLst/>
          </a:prstGeom>
        </p:spPr>
      </p:pic>
      <p:grpSp>
        <p:nvGrpSpPr>
          <p:cNvPr id="13" name="Group 12">
            <a:extLst>
              <a:ext uri="{FF2B5EF4-FFF2-40B4-BE49-F238E27FC236}">
                <a16:creationId xmlns:a16="http://schemas.microsoft.com/office/drawing/2014/main" id="{5D9B6C6A-4D27-451B-98B3-97C53C9EBF3E}"/>
              </a:ext>
            </a:extLst>
          </p:cNvPr>
          <p:cNvGrpSpPr/>
          <p:nvPr/>
        </p:nvGrpSpPr>
        <p:grpSpPr>
          <a:xfrm>
            <a:off x="2543996" y="2121577"/>
            <a:ext cx="248057" cy="177242"/>
            <a:chOff x="5495442" y="2335689"/>
            <a:chExt cx="624280" cy="516417"/>
          </a:xfrm>
          <a:solidFill>
            <a:srgbClr val="660066"/>
          </a:solidFill>
        </p:grpSpPr>
        <p:pic>
          <p:nvPicPr>
            <p:cNvPr id="15" name="Graphic 14">
              <a:extLst>
                <a:ext uri="{FF2B5EF4-FFF2-40B4-BE49-F238E27FC236}">
                  <a16:creationId xmlns:a16="http://schemas.microsoft.com/office/drawing/2014/main" id="{CCFEAEE6-761F-4A26-89C6-363C33646C4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95442" y="2346167"/>
              <a:ext cx="346177" cy="346177"/>
            </a:xfrm>
            <a:prstGeom prst="rect">
              <a:avLst/>
            </a:prstGeom>
          </p:spPr>
        </p:pic>
        <p:pic>
          <p:nvPicPr>
            <p:cNvPr id="16" name="Graphic 15">
              <a:extLst>
                <a:ext uri="{FF2B5EF4-FFF2-40B4-BE49-F238E27FC236}">
                  <a16:creationId xmlns:a16="http://schemas.microsoft.com/office/drawing/2014/main" id="{0E3C08FD-0AED-491B-A8CF-769BD8BAA50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73545" y="2335689"/>
              <a:ext cx="346177" cy="346177"/>
            </a:xfrm>
            <a:prstGeom prst="rect">
              <a:avLst/>
            </a:prstGeom>
          </p:spPr>
        </p:pic>
        <p:pic>
          <p:nvPicPr>
            <p:cNvPr id="17" name="Graphic 16">
              <a:extLst>
                <a:ext uri="{FF2B5EF4-FFF2-40B4-BE49-F238E27FC236}">
                  <a16:creationId xmlns:a16="http://schemas.microsoft.com/office/drawing/2014/main" id="{FE0E357A-E41D-4E87-97E9-22411C043C5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91684" y="2505929"/>
              <a:ext cx="346177" cy="346177"/>
            </a:xfrm>
            <a:prstGeom prst="rect">
              <a:avLst/>
            </a:prstGeom>
          </p:spPr>
        </p:pic>
      </p:grpSp>
      <p:pic>
        <p:nvPicPr>
          <p:cNvPr id="18" name="Graphic 17">
            <a:extLst>
              <a:ext uri="{FF2B5EF4-FFF2-40B4-BE49-F238E27FC236}">
                <a16:creationId xmlns:a16="http://schemas.microsoft.com/office/drawing/2014/main" id="{6763690F-DCAD-4F41-8B1A-3A631B1B637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060" y="3656348"/>
            <a:ext cx="257228" cy="257228"/>
          </a:xfrm>
          <a:prstGeom prst="rect">
            <a:avLst/>
          </a:prstGeom>
        </p:spPr>
      </p:pic>
      <p:pic>
        <p:nvPicPr>
          <p:cNvPr id="19" name="Graphic 18">
            <a:extLst>
              <a:ext uri="{FF2B5EF4-FFF2-40B4-BE49-F238E27FC236}">
                <a16:creationId xmlns:a16="http://schemas.microsoft.com/office/drawing/2014/main" id="{9DC5904E-236D-4ECD-A86D-95483D1EEC09}"/>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367840" y="2733378"/>
            <a:ext cx="224111" cy="224111"/>
          </a:xfrm>
          <a:prstGeom prst="rect">
            <a:avLst/>
          </a:prstGeom>
        </p:spPr>
      </p:pic>
      <p:grpSp>
        <p:nvGrpSpPr>
          <p:cNvPr id="20" name="Group 19">
            <a:extLst>
              <a:ext uri="{FF2B5EF4-FFF2-40B4-BE49-F238E27FC236}">
                <a16:creationId xmlns:a16="http://schemas.microsoft.com/office/drawing/2014/main" id="{CE4B0DF9-D095-4048-9D43-2A7728599258}"/>
              </a:ext>
            </a:extLst>
          </p:cNvPr>
          <p:cNvGrpSpPr/>
          <p:nvPr/>
        </p:nvGrpSpPr>
        <p:grpSpPr>
          <a:xfrm>
            <a:off x="1402921" y="1706939"/>
            <a:ext cx="467077" cy="310706"/>
            <a:chOff x="5565600" y="3771421"/>
            <a:chExt cx="747029" cy="514839"/>
          </a:xfrm>
          <a:solidFill>
            <a:srgbClr val="660066"/>
          </a:solidFill>
        </p:grpSpPr>
        <p:pic>
          <p:nvPicPr>
            <p:cNvPr id="21" name="Graphic 20" descr="Dog">
              <a:extLst>
                <a:ext uri="{FF2B5EF4-FFF2-40B4-BE49-F238E27FC236}">
                  <a16:creationId xmlns:a16="http://schemas.microsoft.com/office/drawing/2014/main" id="{F3A95A29-45C3-4299-BED1-FB3F180BBA5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926815" y="3900446"/>
              <a:ext cx="385814" cy="385814"/>
            </a:xfrm>
            <a:prstGeom prst="rect">
              <a:avLst/>
            </a:prstGeom>
          </p:spPr>
        </p:pic>
        <p:pic>
          <p:nvPicPr>
            <p:cNvPr id="22" name="Graphic 21" descr="Person with Cane">
              <a:extLst>
                <a:ext uri="{FF2B5EF4-FFF2-40B4-BE49-F238E27FC236}">
                  <a16:creationId xmlns:a16="http://schemas.microsoft.com/office/drawing/2014/main" id="{3842113F-7327-4933-9834-DEDACE7EA03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565600" y="3771421"/>
              <a:ext cx="442042" cy="442042"/>
            </a:xfrm>
            <a:prstGeom prst="rect">
              <a:avLst/>
            </a:prstGeom>
          </p:spPr>
        </p:pic>
      </p:grpSp>
      <p:grpSp>
        <p:nvGrpSpPr>
          <p:cNvPr id="23" name="Group 22">
            <a:extLst>
              <a:ext uri="{FF2B5EF4-FFF2-40B4-BE49-F238E27FC236}">
                <a16:creationId xmlns:a16="http://schemas.microsoft.com/office/drawing/2014/main" id="{47B44B96-91DF-4D85-8287-30625916B0C5}"/>
              </a:ext>
            </a:extLst>
          </p:cNvPr>
          <p:cNvGrpSpPr/>
          <p:nvPr/>
        </p:nvGrpSpPr>
        <p:grpSpPr>
          <a:xfrm>
            <a:off x="1430414" y="1100445"/>
            <a:ext cx="372133" cy="359191"/>
            <a:chOff x="5329421" y="2932653"/>
            <a:chExt cx="678221" cy="678221"/>
          </a:xfrm>
          <a:solidFill>
            <a:srgbClr val="660066"/>
          </a:solidFill>
        </p:grpSpPr>
        <p:pic>
          <p:nvPicPr>
            <p:cNvPr id="24" name="Graphic 23" descr="Teacher">
              <a:extLst>
                <a:ext uri="{FF2B5EF4-FFF2-40B4-BE49-F238E27FC236}">
                  <a16:creationId xmlns:a16="http://schemas.microsoft.com/office/drawing/2014/main" id="{D5D43E63-BB2D-466C-AFF1-75E17594340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329421" y="2932653"/>
              <a:ext cx="678221" cy="678221"/>
            </a:xfrm>
            <a:prstGeom prst="rect">
              <a:avLst/>
            </a:prstGeom>
          </p:spPr>
        </p:pic>
        <p:sp>
          <p:nvSpPr>
            <p:cNvPr id="25" name="Rectangle 24">
              <a:extLst>
                <a:ext uri="{FF2B5EF4-FFF2-40B4-BE49-F238E27FC236}">
                  <a16:creationId xmlns:a16="http://schemas.microsoft.com/office/drawing/2014/main" id="{5168FED6-3F20-4D3B-97BF-CD5D77F4533E}"/>
                </a:ext>
              </a:extLst>
            </p:cNvPr>
            <p:cNvSpPr/>
            <p:nvPr/>
          </p:nvSpPr>
          <p:spPr>
            <a:xfrm>
              <a:off x="5630808" y="3128815"/>
              <a:ext cx="273600" cy="168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pic>
          <p:nvPicPr>
            <p:cNvPr id="26" name="Graphic 25" descr="Pig">
              <a:extLst>
                <a:ext uri="{FF2B5EF4-FFF2-40B4-BE49-F238E27FC236}">
                  <a16:creationId xmlns:a16="http://schemas.microsoft.com/office/drawing/2014/main" id="{BBB64590-6B16-4C8A-890F-196B6949E893}"/>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607710" y="3050769"/>
              <a:ext cx="319796" cy="319796"/>
            </a:xfrm>
            <a:prstGeom prst="rect">
              <a:avLst/>
            </a:prstGeom>
          </p:spPr>
        </p:pic>
      </p:grpSp>
      <p:pic>
        <p:nvPicPr>
          <p:cNvPr id="27" name="Graphic 26">
            <a:extLst>
              <a:ext uri="{FF2B5EF4-FFF2-40B4-BE49-F238E27FC236}">
                <a16:creationId xmlns:a16="http://schemas.microsoft.com/office/drawing/2014/main" id="{8592CB69-D75C-42E2-A7C4-8D8F387557C5}"/>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450346" y="3355248"/>
            <a:ext cx="254376" cy="254376"/>
          </a:xfrm>
          <a:prstGeom prst="rect">
            <a:avLst/>
          </a:prstGeom>
        </p:spPr>
      </p:pic>
      <p:pic>
        <p:nvPicPr>
          <p:cNvPr id="28" name="Graphic 27">
            <a:extLst>
              <a:ext uri="{FF2B5EF4-FFF2-40B4-BE49-F238E27FC236}">
                <a16:creationId xmlns:a16="http://schemas.microsoft.com/office/drawing/2014/main" id="{809735FB-D372-4757-B171-A45C58FF83D0}"/>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533185" y="2367528"/>
            <a:ext cx="290248" cy="290248"/>
          </a:xfrm>
          <a:prstGeom prst="rect">
            <a:avLst/>
          </a:prstGeom>
        </p:spPr>
      </p:pic>
      <p:sp>
        <p:nvSpPr>
          <p:cNvPr id="31" name="Rectangle 30">
            <a:extLst>
              <a:ext uri="{FF2B5EF4-FFF2-40B4-BE49-F238E27FC236}">
                <a16:creationId xmlns:a16="http://schemas.microsoft.com/office/drawing/2014/main" id="{D76C53B0-B8FC-4215-AA75-3E7A7CB100D5}"/>
              </a:ext>
            </a:extLst>
          </p:cNvPr>
          <p:cNvSpPr/>
          <p:nvPr/>
        </p:nvSpPr>
        <p:spPr>
          <a:xfrm>
            <a:off x="5580789" y="4283114"/>
            <a:ext cx="802313" cy="22085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2" name="Group 31">
            <a:extLst>
              <a:ext uri="{FF2B5EF4-FFF2-40B4-BE49-F238E27FC236}">
                <a16:creationId xmlns:a16="http://schemas.microsoft.com/office/drawing/2014/main" id="{BF411CB7-A96D-4BB3-B00E-88F1BA603998}"/>
              </a:ext>
            </a:extLst>
          </p:cNvPr>
          <p:cNvGrpSpPr/>
          <p:nvPr/>
        </p:nvGrpSpPr>
        <p:grpSpPr>
          <a:xfrm>
            <a:off x="2234784" y="3029679"/>
            <a:ext cx="341291" cy="278612"/>
            <a:chOff x="9144000" y="2777900"/>
            <a:chExt cx="503463" cy="456412"/>
          </a:xfrm>
        </p:grpSpPr>
        <p:sp>
          <p:nvSpPr>
            <p:cNvPr id="33" name="Freeform 5">
              <a:extLst>
                <a:ext uri="{FF2B5EF4-FFF2-40B4-BE49-F238E27FC236}">
                  <a16:creationId xmlns:a16="http://schemas.microsoft.com/office/drawing/2014/main" id="{0A903F9B-0777-46D9-B634-8FDF639A8B58}"/>
                </a:ext>
              </a:extLst>
            </p:cNvPr>
            <p:cNvSpPr>
              <a:spLocks noEditPoints="1"/>
            </p:cNvSpPr>
            <p:nvPr/>
          </p:nvSpPr>
          <p:spPr bwMode="auto">
            <a:xfrm>
              <a:off x="9225563" y="2911020"/>
              <a:ext cx="235250" cy="279060"/>
            </a:xfrm>
            <a:custGeom>
              <a:avLst/>
              <a:gdLst>
                <a:gd name="T0" fmla="*/ 634 w 755"/>
                <a:gd name="T1" fmla="*/ 237 h 895"/>
                <a:gd name="T2" fmla="*/ 634 w 755"/>
                <a:gd name="T3" fmla="*/ 161 h 895"/>
                <a:gd name="T4" fmla="*/ 617 w 755"/>
                <a:gd name="T5" fmla="*/ 70 h 895"/>
                <a:gd name="T6" fmla="*/ 560 w 755"/>
                <a:gd name="T7" fmla="*/ 5 h 895"/>
                <a:gd name="T8" fmla="*/ 536 w 755"/>
                <a:gd name="T9" fmla="*/ 111 h 895"/>
                <a:gd name="T10" fmla="*/ 436 w 755"/>
                <a:gd name="T11" fmla="*/ 47 h 895"/>
                <a:gd name="T12" fmla="*/ 377 w 755"/>
                <a:gd name="T13" fmla="*/ 76 h 895"/>
                <a:gd name="T14" fmla="*/ 459 w 755"/>
                <a:gd name="T15" fmla="*/ 189 h 895"/>
                <a:gd name="T16" fmla="*/ 487 w 755"/>
                <a:gd name="T17" fmla="*/ 301 h 895"/>
                <a:gd name="T18" fmla="*/ 469 w 755"/>
                <a:gd name="T19" fmla="*/ 361 h 895"/>
                <a:gd name="T20" fmla="*/ 446 w 755"/>
                <a:gd name="T21" fmla="*/ 408 h 895"/>
                <a:gd name="T22" fmla="*/ 440 w 755"/>
                <a:gd name="T23" fmla="*/ 414 h 895"/>
                <a:gd name="T24" fmla="*/ 423 w 755"/>
                <a:gd name="T25" fmla="*/ 426 h 895"/>
                <a:gd name="T26" fmla="*/ 389 w 755"/>
                <a:gd name="T27" fmla="*/ 434 h 895"/>
                <a:gd name="T28" fmla="*/ 281 w 755"/>
                <a:gd name="T29" fmla="*/ 445 h 895"/>
                <a:gd name="T30" fmla="*/ 222 w 755"/>
                <a:gd name="T31" fmla="*/ 468 h 895"/>
                <a:gd name="T32" fmla="*/ 141 w 755"/>
                <a:gd name="T33" fmla="*/ 511 h 895"/>
                <a:gd name="T34" fmla="*/ 118 w 755"/>
                <a:gd name="T35" fmla="*/ 533 h 895"/>
                <a:gd name="T36" fmla="*/ 100 w 755"/>
                <a:gd name="T37" fmla="*/ 549 h 895"/>
                <a:gd name="T38" fmla="*/ 69 w 755"/>
                <a:gd name="T39" fmla="*/ 586 h 895"/>
                <a:gd name="T40" fmla="*/ 43 w 755"/>
                <a:gd name="T41" fmla="*/ 630 h 895"/>
                <a:gd name="T42" fmla="*/ 34 w 755"/>
                <a:gd name="T43" fmla="*/ 649 h 895"/>
                <a:gd name="T44" fmla="*/ 20 w 755"/>
                <a:gd name="T45" fmla="*/ 706 h 895"/>
                <a:gd name="T46" fmla="*/ 14 w 755"/>
                <a:gd name="T47" fmla="*/ 767 h 895"/>
                <a:gd name="T48" fmla="*/ 14 w 755"/>
                <a:gd name="T49" fmla="*/ 790 h 895"/>
                <a:gd name="T50" fmla="*/ 2 w 755"/>
                <a:gd name="T51" fmla="*/ 827 h 895"/>
                <a:gd name="T52" fmla="*/ 4 w 755"/>
                <a:gd name="T53" fmla="*/ 834 h 895"/>
                <a:gd name="T54" fmla="*/ 67 w 755"/>
                <a:gd name="T55" fmla="*/ 887 h 895"/>
                <a:gd name="T56" fmla="*/ 85 w 755"/>
                <a:gd name="T57" fmla="*/ 885 h 895"/>
                <a:gd name="T58" fmla="*/ 186 w 755"/>
                <a:gd name="T59" fmla="*/ 889 h 895"/>
                <a:gd name="T60" fmla="*/ 293 w 755"/>
                <a:gd name="T61" fmla="*/ 880 h 895"/>
                <a:gd name="T62" fmla="*/ 350 w 755"/>
                <a:gd name="T63" fmla="*/ 839 h 895"/>
                <a:gd name="T64" fmla="*/ 333 w 755"/>
                <a:gd name="T65" fmla="*/ 815 h 895"/>
                <a:gd name="T66" fmla="*/ 338 w 755"/>
                <a:gd name="T67" fmla="*/ 805 h 895"/>
                <a:gd name="T68" fmla="*/ 348 w 755"/>
                <a:gd name="T69" fmla="*/ 799 h 895"/>
                <a:gd name="T70" fmla="*/ 358 w 755"/>
                <a:gd name="T71" fmla="*/ 793 h 895"/>
                <a:gd name="T72" fmla="*/ 420 w 755"/>
                <a:gd name="T73" fmla="*/ 785 h 895"/>
                <a:gd name="T74" fmla="*/ 458 w 755"/>
                <a:gd name="T75" fmla="*/ 826 h 895"/>
                <a:gd name="T76" fmla="*/ 470 w 755"/>
                <a:gd name="T77" fmla="*/ 837 h 895"/>
                <a:gd name="T78" fmla="*/ 501 w 755"/>
                <a:gd name="T79" fmla="*/ 874 h 895"/>
                <a:gd name="T80" fmla="*/ 512 w 755"/>
                <a:gd name="T81" fmla="*/ 878 h 895"/>
                <a:gd name="T82" fmla="*/ 518 w 755"/>
                <a:gd name="T83" fmla="*/ 878 h 895"/>
                <a:gd name="T84" fmla="*/ 539 w 755"/>
                <a:gd name="T85" fmla="*/ 886 h 895"/>
                <a:gd name="T86" fmla="*/ 618 w 755"/>
                <a:gd name="T87" fmla="*/ 875 h 895"/>
                <a:gd name="T88" fmla="*/ 624 w 755"/>
                <a:gd name="T89" fmla="*/ 834 h 895"/>
                <a:gd name="T90" fmla="*/ 609 w 755"/>
                <a:gd name="T91" fmla="*/ 828 h 895"/>
                <a:gd name="T92" fmla="*/ 603 w 755"/>
                <a:gd name="T93" fmla="*/ 819 h 895"/>
                <a:gd name="T94" fmla="*/ 578 w 755"/>
                <a:gd name="T95" fmla="*/ 802 h 895"/>
                <a:gd name="T96" fmla="*/ 569 w 755"/>
                <a:gd name="T97" fmla="*/ 790 h 895"/>
                <a:gd name="T98" fmla="*/ 564 w 755"/>
                <a:gd name="T99" fmla="*/ 771 h 895"/>
                <a:gd name="T100" fmla="*/ 561 w 755"/>
                <a:gd name="T101" fmla="*/ 724 h 895"/>
                <a:gd name="T102" fmla="*/ 578 w 755"/>
                <a:gd name="T103" fmla="*/ 713 h 895"/>
                <a:gd name="T104" fmla="*/ 616 w 755"/>
                <a:gd name="T105" fmla="*/ 655 h 895"/>
                <a:gd name="T106" fmla="*/ 638 w 755"/>
                <a:gd name="T107" fmla="*/ 597 h 895"/>
                <a:gd name="T108" fmla="*/ 648 w 755"/>
                <a:gd name="T109" fmla="*/ 529 h 895"/>
                <a:gd name="T110" fmla="*/ 676 w 755"/>
                <a:gd name="T111" fmla="*/ 470 h 895"/>
                <a:gd name="T112" fmla="*/ 712 w 755"/>
                <a:gd name="T113" fmla="*/ 442 h 895"/>
                <a:gd name="T114" fmla="*/ 736 w 755"/>
                <a:gd name="T115" fmla="*/ 362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895">
                  <a:moveTo>
                    <a:pt x="736" y="362"/>
                  </a:moveTo>
                  <a:cubicBezTo>
                    <a:pt x="727" y="339"/>
                    <a:pt x="718" y="315"/>
                    <a:pt x="708" y="292"/>
                  </a:cubicBezTo>
                  <a:cubicBezTo>
                    <a:pt x="698" y="272"/>
                    <a:pt x="683" y="260"/>
                    <a:pt x="666" y="250"/>
                  </a:cubicBezTo>
                  <a:cubicBezTo>
                    <a:pt x="656" y="245"/>
                    <a:pt x="645" y="241"/>
                    <a:pt x="634" y="237"/>
                  </a:cubicBezTo>
                  <a:cubicBezTo>
                    <a:pt x="631" y="236"/>
                    <a:pt x="629" y="232"/>
                    <a:pt x="630" y="228"/>
                  </a:cubicBezTo>
                  <a:cubicBezTo>
                    <a:pt x="632" y="220"/>
                    <a:pt x="634" y="211"/>
                    <a:pt x="635" y="202"/>
                  </a:cubicBezTo>
                  <a:cubicBezTo>
                    <a:pt x="635" y="196"/>
                    <a:pt x="634" y="190"/>
                    <a:pt x="634" y="184"/>
                  </a:cubicBezTo>
                  <a:cubicBezTo>
                    <a:pt x="634" y="177"/>
                    <a:pt x="634" y="169"/>
                    <a:pt x="634" y="161"/>
                  </a:cubicBezTo>
                  <a:cubicBezTo>
                    <a:pt x="635" y="147"/>
                    <a:pt x="631" y="135"/>
                    <a:pt x="628" y="122"/>
                  </a:cubicBezTo>
                  <a:cubicBezTo>
                    <a:pt x="626" y="114"/>
                    <a:pt x="628" y="104"/>
                    <a:pt x="625" y="96"/>
                  </a:cubicBezTo>
                  <a:cubicBezTo>
                    <a:pt x="623" y="88"/>
                    <a:pt x="626" y="77"/>
                    <a:pt x="618" y="71"/>
                  </a:cubicBezTo>
                  <a:cubicBezTo>
                    <a:pt x="617" y="71"/>
                    <a:pt x="617" y="70"/>
                    <a:pt x="617" y="70"/>
                  </a:cubicBezTo>
                  <a:cubicBezTo>
                    <a:pt x="619" y="57"/>
                    <a:pt x="609" y="48"/>
                    <a:pt x="605" y="37"/>
                  </a:cubicBezTo>
                  <a:cubicBezTo>
                    <a:pt x="600" y="26"/>
                    <a:pt x="593" y="15"/>
                    <a:pt x="580" y="10"/>
                  </a:cubicBezTo>
                  <a:cubicBezTo>
                    <a:pt x="576" y="8"/>
                    <a:pt x="572" y="5"/>
                    <a:pt x="567" y="2"/>
                  </a:cubicBezTo>
                  <a:cubicBezTo>
                    <a:pt x="564" y="0"/>
                    <a:pt x="561" y="2"/>
                    <a:pt x="560" y="5"/>
                  </a:cubicBezTo>
                  <a:cubicBezTo>
                    <a:pt x="556" y="16"/>
                    <a:pt x="552" y="26"/>
                    <a:pt x="550" y="37"/>
                  </a:cubicBezTo>
                  <a:cubicBezTo>
                    <a:pt x="548" y="47"/>
                    <a:pt x="542" y="57"/>
                    <a:pt x="544" y="69"/>
                  </a:cubicBezTo>
                  <a:cubicBezTo>
                    <a:pt x="545" y="77"/>
                    <a:pt x="540" y="87"/>
                    <a:pt x="538" y="96"/>
                  </a:cubicBezTo>
                  <a:cubicBezTo>
                    <a:pt x="537" y="101"/>
                    <a:pt x="536" y="106"/>
                    <a:pt x="536" y="111"/>
                  </a:cubicBezTo>
                  <a:cubicBezTo>
                    <a:pt x="536" y="114"/>
                    <a:pt x="533" y="115"/>
                    <a:pt x="531" y="112"/>
                  </a:cubicBezTo>
                  <a:cubicBezTo>
                    <a:pt x="526" y="106"/>
                    <a:pt x="522" y="99"/>
                    <a:pt x="515" y="95"/>
                  </a:cubicBezTo>
                  <a:cubicBezTo>
                    <a:pt x="505" y="89"/>
                    <a:pt x="497" y="79"/>
                    <a:pt x="486" y="73"/>
                  </a:cubicBezTo>
                  <a:cubicBezTo>
                    <a:pt x="470" y="63"/>
                    <a:pt x="453" y="53"/>
                    <a:pt x="436" y="47"/>
                  </a:cubicBezTo>
                  <a:cubicBezTo>
                    <a:pt x="418" y="41"/>
                    <a:pt x="399" y="38"/>
                    <a:pt x="380" y="36"/>
                  </a:cubicBezTo>
                  <a:cubicBezTo>
                    <a:pt x="375" y="35"/>
                    <a:pt x="370" y="37"/>
                    <a:pt x="364" y="39"/>
                  </a:cubicBezTo>
                  <a:cubicBezTo>
                    <a:pt x="361" y="40"/>
                    <a:pt x="360" y="43"/>
                    <a:pt x="361" y="46"/>
                  </a:cubicBezTo>
                  <a:cubicBezTo>
                    <a:pt x="367" y="57"/>
                    <a:pt x="372" y="67"/>
                    <a:pt x="377" y="76"/>
                  </a:cubicBezTo>
                  <a:cubicBezTo>
                    <a:pt x="386" y="92"/>
                    <a:pt x="396" y="107"/>
                    <a:pt x="406" y="123"/>
                  </a:cubicBezTo>
                  <a:cubicBezTo>
                    <a:pt x="412" y="131"/>
                    <a:pt x="418" y="139"/>
                    <a:pt x="425" y="147"/>
                  </a:cubicBezTo>
                  <a:cubicBezTo>
                    <a:pt x="431" y="156"/>
                    <a:pt x="437" y="165"/>
                    <a:pt x="443" y="173"/>
                  </a:cubicBezTo>
                  <a:cubicBezTo>
                    <a:pt x="448" y="179"/>
                    <a:pt x="454" y="184"/>
                    <a:pt x="459" y="189"/>
                  </a:cubicBezTo>
                  <a:cubicBezTo>
                    <a:pt x="464" y="195"/>
                    <a:pt x="470" y="201"/>
                    <a:pt x="475" y="208"/>
                  </a:cubicBezTo>
                  <a:cubicBezTo>
                    <a:pt x="488" y="225"/>
                    <a:pt x="494" y="246"/>
                    <a:pt x="496" y="268"/>
                  </a:cubicBezTo>
                  <a:cubicBezTo>
                    <a:pt x="497" y="269"/>
                    <a:pt x="497" y="269"/>
                    <a:pt x="497" y="270"/>
                  </a:cubicBezTo>
                  <a:cubicBezTo>
                    <a:pt x="504" y="284"/>
                    <a:pt x="497" y="292"/>
                    <a:pt x="487" y="301"/>
                  </a:cubicBezTo>
                  <a:cubicBezTo>
                    <a:pt x="486" y="302"/>
                    <a:pt x="486" y="304"/>
                    <a:pt x="485" y="306"/>
                  </a:cubicBezTo>
                  <a:cubicBezTo>
                    <a:pt x="484" y="309"/>
                    <a:pt x="483" y="313"/>
                    <a:pt x="481" y="316"/>
                  </a:cubicBezTo>
                  <a:cubicBezTo>
                    <a:pt x="474" y="324"/>
                    <a:pt x="473" y="333"/>
                    <a:pt x="472" y="343"/>
                  </a:cubicBezTo>
                  <a:cubicBezTo>
                    <a:pt x="472" y="349"/>
                    <a:pt x="470" y="355"/>
                    <a:pt x="469" y="361"/>
                  </a:cubicBezTo>
                  <a:cubicBezTo>
                    <a:pt x="469" y="362"/>
                    <a:pt x="469" y="363"/>
                    <a:pt x="469" y="364"/>
                  </a:cubicBezTo>
                  <a:cubicBezTo>
                    <a:pt x="470" y="366"/>
                    <a:pt x="469" y="369"/>
                    <a:pt x="467" y="373"/>
                  </a:cubicBezTo>
                  <a:cubicBezTo>
                    <a:pt x="462" y="384"/>
                    <a:pt x="458" y="397"/>
                    <a:pt x="447" y="405"/>
                  </a:cubicBezTo>
                  <a:cubicBezTo>
                    <a:pt x="444" y="407"/>
                    <a:pt x="444" y="408"/>
                    <a:pt x="446" y="408"/>
                  </a:cubicBezTo>
                  <a:cubicBezTo>
                    <a:pt x="448" y="407"/>
                    <a:pt x="450" y="407"/>
                    <a:pt x="450" y="408"/>
                  </a:cubicBezTo>
                  <a:cubicBezTo>
                    <a:pt x="450" y="408"/>
                    <a:pt x="447" y="409"/>
                    <a:pt x="444" y="410"/>
                  </a:cubicBezTo>
                  <a:cubicBezTo>
                    <a:pt x="444" y="410"/>
                    <a:pt x="443" y="411"/>
                    <a:pt x="443" y="411"/>
                  </a:cubicBezTo>
                  <a:cubicBezTo>
                    <a:pt x="439" y="412"/>
                    <a:pt x="438" y="413"/>
                    <a:pt x="440" y="414"/>
                  </a:cubicBezTo>
                  <a:cubicBezTo>
                    <a:pt x="442" y="414"/>
                    <a:pt x="441" y="416"/>
                    <a:pt x="438" y="417"/>
                  </a:cubicBezTo>
                  <a:cubicBezTo>
                    <a:pt x="435" y="418"/>
                    <a:pt x="432" y="419"/>
                    <a:pt x="429" y="420"/>
                  </a:cubicBezTo>
                  <a:cubicBezTo>
                    <a:pt x="426" y="421"/>
                    <a:pt x="424" y="423"/>
                    <a:pt x="426" y="423"/>
                  </a:cubicBezTo>
                  <a:cubicBezTo>
                    <a:pt x="428" y="424"/>
                    <a:pt x="426" y="425"/>
                    <a:pt x="423" y="426"/>
                  </a:cubicBezTo>
                  <a:cubicBezTo>
                    <a:pt x="420" y="427"/>
                    <a:pt x="418" y="428"/>
                    <a:pt x="419" y="429"/>
                  </a:cubicBezTo>
                  <a:cubicBezTo>
                    <a:pt x="419" y="430"/>
                    <a:pt x="417" y="431"/>
                    <a:pt x="413" y="432"/>
                  </a:cubicBezTo>
                  <a:cubicBezTo>
                    <a:pt x="407" y="433"/>
                    <a:pt x="401" y="435"/>
                    <a:pt x="395" y="435"/>
                  </a:cubicBezTo>
                  <a:cubicBezTo>
                    <a:pt x="393" y="435"/>
                    <a:pt x="391" y="435"/>
                    <a:pt x="389" y="434"/>
                  </a:cubicBezTo>
                  <a:cubicBezTo>
                    <a:pt x="386" y="433"/>
                    <a:pt x="380" y="432"/>
                    <a:pt x="377" y="432"/>
                  </a:cubicBezTo>
                  <a:cubicBezTo>
                    <a:pt x="357" y="432"/>
                    <a:pt x="322" y="439"/>
                    <a:pt x="309" y="441"/>
                  </a:cubicBezTo>
                  <a:cubicBezTo>
                    <a:pt x="305" y="442"/>
                    <a:pt x="300" y="443"/>
                    <a:pt x="296" y="443"/>
                  </a:cubicBezTo>
                  <a:cubicBezTo>
                    <a:pt x="292" y="444"/>
                    <a:pt x="287" y="444"/>
                    <a:pt x="281" y="445"/>
                  </a:cubicBezTo>
                  <a:cubicBezTo>
                    <a:pt x="278" y="445"/>
                    <a:pt x="276" y="446"/>
                    <a:pt x="276" y="446"/>
                  </a:cubicBezTo>
                  <a:cubicBezTo>
                    <a:pt x="277" y="447"/>
                    <a:pt x="275" y="448"/>
                    <a:pt x="271" y="449"/>
                  </a:cubicBezTo>
                  <a:cubicBezTo>
                    <a:pt x="256" y="454"/>
                    <a:pt x="241" y="459"/>
                    <a:pt x="226" y="464"/>
                  </a:cubicBezTo>
                  <a:cubicBezTo>
                    <a:pt x="222" y="466"/>
                    <a:pt x="221" y="467"/>
                    <a:pt x="222" y="468"/>
                  </a:cubicBezTo>
                  <a:cubicBezTo>
                    <a:pt x="223" y="468"/>
                    <a:pt x="221" y="470"/>
                    <a:pt x="218" y="471"/>
                  </a:cubicBezTo>
                  <a:cubicBezTo>
                    <a:pt x="209" y="474"/>
                    <a:pt x="201" y="477"/>
                    <a:pt x="194" y="482"/>
                  </a:cubicBezTo>
                  <a:cubicBezTo>
                    <a:pt x="186" y="487"/>
                    <a:pt x="178" y="492"/>
                    <a:pt x="171" y="497"/>
                  </a:cubicBezTo>
                  <a:cubicBezTo>
                    <a:pt x="163" y="504"/>
                    <a:pt x="151" y="506"/>
                    <a:pt x="141" y="511"/>
                  </a:cubicBezTo>
                  <a:cubicBezTo>
                    <a:pt x="140" y="511"/>
                    <a:pt x="139" y="512"/>
                    <a:pt x="138" y="512"/>
                  </a:cubicBezTo>
                  <a:cubicBezTo>
                    <a:pt x="137" y="513"/>
                    <a:pt x="136" y="514"/>
                    <a:pt x="138" y="515"/>
                  </a:cubicBezTo>
                  <a:cubicBezTo>
                    <a:pt x="140" y="516"/>
                    <a:pt x="139" y="518"/>
                    <a:pt x="136" y="520"/>
                  </a:cubicBezTo>
                  <a:cubicBezTo>
                    <a:pt x="130" y="524"/>
                    <a:pt x="124" y="529"/>
                    <a:pt x="118" y="533"/>
                  </a:cubicBezTo>
                  <a:cubicBezTo>
                    <a:pt x="116" y="535"/>
                    <a:pt x="114" y="537"/>
                    <a:pt x="115" y="538"/>
                  </a:cubicBezTo>
                  <a:cubicBezTo>
                    <a:pt x="116" y="539"/>
                    <a:pt x="115" y="540"/>
                    <a:pt x="112" y="542"/>
                  </a:cubicBezTo>
                  <a:cubicBezTo>
                    <a:pt x="110" y="543"/>
                    <a:pt x="108" y="544"/>
                    <a:pt x="106" y="545"/>
                  </a:cubicBezTo>
                  <a:cubicBezTo>
                    <a:pt x="103" y="547"/>
                    <a:pt x="100" y="549"/>
                    <a:pt x="100" y="549"/>
                  </a:cubicBezTo>
                  <a:cubicBezTo>
                    <a:pt x="101" y="549"/>
                    <a:pt x="103" y="549"/>
                    <a:pt x="105" y="549"/>
                  </a:cubicBezTo>
                  <a:cubicBezTo>
                    <a:pt x="107" y="548"/>
                    <a:pt x="107" y="550"/>
                    <a:pt x="105" y="552"/>
                  </a:cubicBezTo>
                  <a:cubicBezTo>
                    <a:pt x="94" y="563"/>
                    <a:pt x="83" y="573"/>
                    <a:pt x="72" y="583"/>
                  </a:cubicBezTo>
                  <a:cubicBezTo>
                    <a:pt x="71" y="584"/>
                    <a:pt x="70" y="585"/>
                    <a:pt x="69" y="586"/>
                  </a:cubicBezTo>
                  <a:cubicBezTo>
                    <a:pt x="67" y="588"/>
                    <a:pt x="67" y="589"/>
                    <a:pt x="70" y="588"/>
                  </a:cubicBezTo>
                  <a:cubicBezTo>
                    <a:pt x="73" y="587"/>
                    <a:pt x="73" y="589"/>
                    <a:pt x="71" y="592"/>
                  </a:cubicBezTo>
                  <a:cubicBezTo>
                    <a:pt x="66" y="600"/>
                    <a:pt x="61" y="608"/>
                    <a:pt x="55" y="616"/>
                  </a:cubicBezTo>
                  <a:cubicBezTo>
                    <a:pt x="52" y="621"/>
                    <a:pt x="47" y="625"/>
                    <a:pt x="43" y="630"/>
                  </a:cubicBezTo>
                  <a:cubicBezTo>
                    <a:pt x="43" y="630"/>
                    <a:pt x="43" y="630"/>
                    <a:pt x="43" y="631"/>
                  </a:cubicBezTo>
                  <a:cubicBezTo>
                    <a:pt x="43" y="631"/>
                    <a:pt x="45" y="631"/>
                    <a:pt x="46" y="631"/>
                  </a:cubicBezTo>
                  <a:cubicBezTo>
                    <a:pt x="47" y="631"/>
                    <a:pt x="47" y="633"/>
                    <a:pt x="45" y="635"/>
                  </a:cubicBezTo>
                  <a:cubicBezTo>
                    <a:pt x="41" y="640"/>
                    <a:pt x="38" y="645"/>
                    <a:pt x="34" y="649"/>
                  </a:cubicBezTo>
                  <a:cubicBezTo>
                    <a:pt x="32" y="652"/>
                    <a:pt x="33" y="653"/>
                    <a:pt x="36" y="652"/>
                  </a:cubicBezTo>
                  <a:cubicBezTo>
                    <a:pt x="39" y="650"/>
                    <a:pt x="40" y="652"/>
                    <a:pt x="38" y="655"/>
                  </a:cubicBezTo>
                  <a:cubicBezTo>
                    <a:pt x="33" y="666"/>
                    <a:pt x="27" y="676"/>
                    <a:pt x="26" y="688"/>
                  </a:cubicBezTo>
                  <a:cubicBezTo>
                    <a:pt x="26" y="694"/>
                    <a:pt x="23" y="700"/>
                    <a:pt x="20" y="706"/>
                  </a:cubicBezTo>
                  <a:cubicBezTo>
                    <a:pt x="18" y="710"/>
                    <a:pt x="18" y="711"/>
                    <a:pt x="20" y="710"/>
                  </a:cubicBezTo>
                  <a:cubicBezTo>
                    <a:pt x="21" y="709"/>
                    <a:pt x="22" y="711"/>
                    <a:pt x="22" y="714"/>
                  </a:cubicBezTo>
                  <a:cubicBezTo>
                    <a:pt x="19" y="730"/>
                    <a:pt x="16" y="746"/>
                    <a:pt x="13" y="761"/>
                  </a:cubicBezTo>
                  <a:cubicBezTo>
                    <a:pt x="13" y="765"/>
                    <a:pt x="13" y="767"/>
                    <a:pt x="14" y="767"/>
                  </a:cubicBezTo>
                  <a:cubicBezTo>
                    <a:pt x="15" y="766"/>
                    <a:pt x="16" y="768"/>
                    <a:pt x="15" y="772"/>
                  </a:cubicBezTo>
                  <a:cubicBezTo>
                    <a:pt x="14" y="774"/>
                    <a:pt x="13" y="777"/>
                    <a:pt x="12" y="779"/>
                  </a:cubicBezTo>
                  <a:cubicBezTo>
                    <a:pt x="11" y="783"/>
                    <a:pt x="12" y="785"/>
                    <a:pt x="13" y="785"/>
                  </a:cubicBezTo>
                  <a:cubicBezTo>
                    <a:pt x="14" y="785"/>
                    <a:pt x="14" y="787"/>
                    <a:pt x="14" y="790"/>
                  </a:cubicBezTo>
                  <a:cubicBezTo>
                    <a:pt x="12" y="799"/>
                    <a:pt x="13" y="809"/>
                    <a:pt x="6" y="816"/>
                  </a:cubicBezTo>
                  <a:cubicBezTo>
                    <a:pt x="4" y="818"/>
                    <a:pt x="3" y="820"/>
                    <a:pt x="5" y="820"/>
                  </a:cubicBezTo>
                  <a:cubicBezTo>
                    <a:pt x="6" y="820"/>
                    <a:pt x="6" y="822"/>
                    <a:pt x="4" y="825"/>
                  </a:cubicBezTo>
                  <a:cubicBezTo>
                    <a:pt x="4" y="826"/>
                    <a:pt x="3" y="826"/>
                    <a:pt x="2" y="827"/>
                  </a:cubicBezTo>
                  <a:cubicBezTo>
                    <a:pt x="0" y="830"/>
                    <a:pt x="0" y="832"/>
                    <a:pt x="1" y="831"/>
                  </a:cubicBezTo>
                  <a:cubicBezTo>
                    <a:pt x="3" y="831"/>
                    <a:pt x="4" y="831"/>
                    <a:pt x="4" y="831"/>
                  </a:cubicBezTo>
                  <a:cubicBezTo>
                    <a:pt x="4" y="831"/>
                    <a:pt x="4" y="831"/>
                    <a:pt x="4" y="831"/>
                  </a:cubicBezTo>
                  <a:cubicBezTo>
                    <a:pt x="4" y="832"/>
                    <a:pt x="4" y="833"/>
                    <a:pt x="4" y="834"/>
                  </a:cubicBezTo>
                  <a:cubicBezTo>
                    <a:pt x="2" y="849"/>
                    <a:pt x="7" y="860"/>
                    <a:pt x="21" y="867"/>
                  </a:cubicBezTo>
                  <a:cubicBezTo>
                    <a:pt x="32" y="871"/>
                    <a:pt x="39" y="882"/>
                    <a:pt x="53" y="881"/>
                  </a:cubicBezTo>
                  <a:cubicBezTo>
                    <a:pt x="57" y="880"/>
                    <a:pt x="61" y="885"/>
                    <a:pt x="66" y="887"/>
                  </a:cubicBezTo>
                  <a:cubicBezTo>
                    <a:pt x="66" y="887"/>
                    <a:pt x="66" y="887"/>
                    <a:pt x="67" y="887"/>
                  </a:cubicBezTo>
                  <a:cubicBezTo>
                    <a:pt x="67" y="887"/>
                    <a:pt x="67" y="886"/>
                    <a:pt x="67" y="885"/>
                  </a:cubicBezTo>
                  <a:cubicBezTo>
                    <a:pt x="66" y="884"/>
                    <a:pt x="69" y="884"/>
                    <a:pt x="72" y="885"/>
                  </a:cubicBezTo>
                  <a:cubicBezTo>
                    <a:pt x="75" y="885"/>
                    <a:pt x="77" y="886"/>
                    <a:pt x="80" y="886"/>
                  </a:cubicBezTo>
                  <a:cubicBezTo>
                    <a:pt x="83" y="887"/>
                    <a:pt x="85" y="887"/>
                    <a:pt x="85" y="885"/>
                  </a:cubicBezTo>
                  <a:cubicBezTo>
                    <a:pt x="84" y="884"/>
                    <a:pt x="86" y="884"/>
                    <a:pt x="90" y="886"/>
                  </a:cubicBezTo>
                  <a:cubicBezTo>
                    <a:pt x="118" y="895"/>
                    <a:pt x="146" y="891"/>
                    <a:pt x="175" y="892"/>
                  </a:cubicBezTo>
                  <a:cubicBezTo>
                    <a:pt x="178" y="892"/>
                    <a:pt x="181" y="891"/>
                    <a:pt x="180" y="891"/>
                  </a:cubicBezTo>
                  <a:cubicBezTo>
                    <a:pt x="180" y="890"/>
                    <a:pt x="182" y="889"/>
                    <a:pt x="186" y="889"/>
                  </a:cubicBezTo>
                  <a:cubicBezTo>
                    <a:pt x="196" y="889"/>
                    <a:pt x="205" y="889"/>
                    <a:pt x="215" y="889"/>
                  </a:cubicBezTo>
                  <a:cubicBezTo>
                    <a:pt x="220" y="889"/>
                    <a:pt x="225" y="889"/>
                    <a:pt x="229" y="888"/>
                  </a:cubicBezTo>
                  <a:cubicBezTo>
                    <a:pt x="239" y="887"/>
                    <a:pt x="249" y="885"/>
                    <a:pt x="259" y="884"/>
                  </a:cubicBezTo>
                  <a:cubicBezTo>
                    <a:pt x="270" y="882"/>
                    <a:pt x="282" y="886"/>
                    <a:pt x="293" y="880"/>
                  </a:cubicBezTo>
                  <a:cubicBezTo>
                    <a:pt x="300" y="876"/>
                    <a:pt x="306" y="873"/>
                    <a:pt x="308" y="868"/>
                  </a:cubicBezTo>
                  <a:cubicBezTo>
                    <a:pt x="309" y="864"/>
                    <a:pt x="312" y="861"/>
                    <a:pt x="315" y="860"/>
                  </a:cubicBezTo>
                  <a:cubicBezTo>
                    <a:pt x="321" y="859"/>
                    <a:pt x="327" y="857"/>
                    <a:pt x="333" y="855"/>
                  </a:cubicBezTo>
                  <a:cubicBezTo>
                    <a:pt x="341" y="853"/>
                    <a:pt x="348" y="850"/>
                    <a:pt x="350" y="839"/>
                  </a:cubicBezTo>
                  <a:cubicBezTo>
                    <a:pt x="351" y="832"/>
                    <a:pt x="350" y="825"/>
                    <a:pt x="343" y="821"/>
                  </a:cubicBezTo>
                  <a:cubicBezTo>
                    <a:pt x="343" y="820"/>
                    <a:pt x="342" y="820"/>
                    <a:pt x="342" y="819"/>
                  </a:cubicBezTo>
                  <a:cubicBezTo>
                    <a:pt x="342" y="817"/>
                    <a:pt x="339" y="816"/>
                    <a:pt x="335" y="815"/>
                  </a:cubicBezTo>
                  <a:cubicBezTo>
                    <a:pt x="335" y="815"/>
                    <a:pt x="334" y="815"/>
                    <a:pt x="333" y="815"/>
                  </a:cubicBezTo>
                  <a:cubicBezTo>
                    <a:pt x="330" y="815"/>
                    <a:pt x="328" y="812"/>
                    <a:pt x="330" y="809"/>
                  </a:cubicBezTo>
                  <a:cubicBezTo>
                    <a:pt x="331" y="808"/>
                    <a:pt x="332" y="806"/>
                    <a:pt x="333" y="805"/>
                  </a:cubicBezTo>
                  <a:cubicBezTo>
                    <a:pt x="335" y="802"/>
                    <a:pt x="336" y="799"/>
                    <a:pt x="337" y="800"/>
                  </a:cubicBezTo>
                  <a:cubicBezTo>
                    <a:pt x="338" y="800"/>
                    <a:pt x="338" y="802"/>
                    <a:pt x="338" y="805"/>
                  </a:cubicBezTo>
                  <a:cubicBezTo>
                    <a:pt x="338" y="807"/>
                    <a:pt x="340" y="807"/>
                    <a:pt x="341" y="804"/>
                  </a:cubicBezTo>
                  <a:cubicBezTo>
                    <a:pt x="342" y="802"/>
                    <a:pt x="343" y="801"/>
                    <a:pt x="343" y="799"/>
                  </a:cubicBezTo>
                  <a:cubicBezTo>
                    <a:pt x="345" y="796"/>
                    <a:pt x="347" y="794"/>
                    <a:pt x="347" y="794"/>
                  </a:cubicBezTo>
                  <a:cubicBezTo>
                    <a:pt x="348" y="794"/>
                    <a:pt x="348" y="796"/>
                    <a:pt x="348" y="799"/>
                  </a:cubicBezTo>
                  <a:cubicBezTo>
                    <a:pt x="349" y="801"/>
                    <a:pt x="350" y="801"/>
                    <a:pt x="351" y="798"/>
                  </a:cubicBezTo>
                  <a:cubicBezTo>
                    <a:pt x="352" y="796"/>
                    <a:pt x="352" y="795"/>
                    <a:pt x="352" y="794"/>
                  </a:cubicBezTo>
                  <a:cubicBezTo>
                    <a:pt x="354" y="791"/>
                    <a:pt x="355" y="791"/>
                    <a:pt x="355" y="794"/>
                  </a:cubicBezTo>
                  <a:cubicBezTo>
                    <a:pt x="355" y="797"/>
                    <a:pt x="356" y="796"/>
                    <a:pt x="358" y="793"/>
                  </a:cubicBezTo>
                  <a:cubicBezTo>
                    <a:pt x="360" y="787"/>
                    <a:pt x="365" y="782"/>
                    <a:pt x="372" y="779"/>
                  </a:cubicBezTo>
                  <a:cubicBezTo>
                    <a:pt x="381" y="775"/>
                    <a:pt x="391" y="770"/>
                    <a:pt x="400" y="766"/>
                  </a:cubicBezTo>
                  <a:cubicBezTo>
                    <a:pt x="402" y="765"/>
                    <a:pt x="405" y="766"/>
                    <a:pt x="407" y="768"/>
                  </a:cubicBezTo>
                  <a:cubicBezTo>
                    <a:pt x="411" y="773"/>
                    <a:pt x="415" y="780"/>
                    <a:pt x="420" y="785"/>
                  </a:cubicBezTo>
                  <a:cubicBezTo>
                    <a:pt x="425" y="792"/>
                    <a:pt x="430" y="798"/>
                    <a:pt x="435" y="803"/>
                  </a:cubicBezTo>
                  <a:cubicBezTo>
                    <a:pt x="441" y="811"/>
                    <a:pt x="448" y="818"/>
                    <a:pt x="454" y="825"/>
                  </a:cubicBezTo>
                  <a:cubicBezTo>
                    <a:pt x="455" y="826"/>
                    <a:pt x="455" y="826"/>
                    <a:pt x="455" y="827"/>
                  </a:cubicBezTo>
                  <a:cubicBezTo>
                    <a:pt x="456" y="827"/>
                    <a:pt x="457" y="827"/>
                    <a:pt x="458" y="826"/>
                  </a:cubicBezTo>
                  <a:cubicBezTo>
                    <a:pt x="458" y="825"/>
                    <a:pt x="460" y="827"/>
                    <a:pt x="461" y="830"/>
                  </a:cubicBezTo>
                  <a:cubicBezTo>
                    <a:pt x="462" y="831"/>
                    <a:pt x="462" y="833"/>
                    <a:pt x="463" y="834"/>
                  </a:cubicBezTo>
                  <a:cubicBezTo>
                    <a:pt x="464" y="837"/>
                    <a:pt x="465" y="838"/>
                    <a:pt x="466" y="836"/>
                  </a:cubicBezTo>
                  <a:cubicBezTo>
                    <a:pt x="466" y="833"/>
                    <a:pt x="468" y="834"/>
                    <a:pt x="470" y="837"/>
                  </a:cubicBezTo>
                  <a:cubicBezTo>
                    <a:pt x="475" y="844"/>
                    <a:pt x="480" y="852"/>
                    <a:pt x="485" y="859"/>
                  </a:cubicBezTo>
                  <a:cubicBezTo>
                    <a:pt x="487" y="862"/>
                    <a:pt x="489" y="862"/>
                    <a:pt x="489" y="860"/>
                  </a:cubicBezTo>
                  <a:cubicBezTo>
                    <a:pt x="489" y="858"/>
                    <a:pt x="490" y="858"/>
                    <a:pt x="492" y="861"/>
                  </a:cubicBezTo>
                  <a:cubicBezTo>
                    <a:pt x="495" y="865"/>
                    <a:pt x="498" y="869"/>
                    <a:pt x="501" y="874"/>
                  </a:cubicBezTo>
                  <a:cubicBezTo>
                    <a:pt x="502" y="877"/>
                    <a:pt x="504" y="877"/>
                    <a:pt x="503" y="874"/>
                  </a:cubicBezTo>
                  <a:cubicBezTo>
                    <a:pt x="503" y="871"/>
                    <a:pt x="503" y="869"/>
                    <a:pt x="504" y="869"/>
                  </a:cubicBezTo>
                  <a:cubicBezTo>
                    <a:pt x="504" y="868"/>
                    <a:pt x="506" y="870"/>
                    <a:pt x="508" y="873"/>
                  </a:cubicBezTo>
                  <a:cubicBezTo>
                    <a:pt x="510" y="874"/>
                    <a:pt x="511" y="876"/>
                    <a:pt x="512" y="878"/>
                  </a:cubicBezTo>
                  <a:cubicBezTo>
                    <a:pt x="514" y="880"/>
                    <a:pt x="516" y="882"/>
                    <a:pt x="517" y="881"/>
                  </a:cubicBezTo>
                  <a:cubicBezTo>
                    <a:pt x="518" y="880"/>
                    <a:pt x="518" y="879"/>
                    <a:pt x="518" y="879"/>
                  </a:cubicBezTo>
                  <a:cubicBezTo>
                    <a:pt x="518" y="879"/>
                    <a:pt x="517" y="878"/>
                    <a:pt x="517" y="878"/>
                  </a:cubicBezTo>
                  <a:cubicBezTo>
                    <a:pt x="517" y="878"/>
                    <a:pt x="518" y="878"/>
                    <a:pt x="518" y="878"/>
                  </a:cubicBezTo>
                  <a:cubicBezTo>
                    <a:pt x="518" y="878"/>
                    <a:pt x="520" y="879"/>
                    <a:pt x="523" y="881"/>
                  </a:cubicBezTo>
                  <a:cubicBezTo>
                    <a:pt x="525" y="883"/>
                    <a:pt x="527" y="884"/>
                    <a:pt x="529" y="885"/>
                  </a:cubicBezTo>
                  <a:cubicBezTo>
                    <a:pt x="532" y="887"/>
                    <a:pt x="534" y="888"/>
                    <a:pt x="534" y="886"/>
                  </a:cubicBezTo>
                  <a:cubicBezTo>
                    <a:pt x="534" y="885"/>
                    <a:pt x="536" y="885"/>
                    <a:pt x="539" y="886"/>
                  </a:cubicBezTo>
                  <a:cubicBezTo>
                    <a:pt x="542" y="887"/>
                    <a:pt x="545" y="888"/>
                    <a:pt x="547" y="889"/>
                  </a:cubicBezTo>
                  <a:cubicBezTo>
                    <a:pt x="554" y="890"/>
                    <a:pt x="562" y="888"/>
                    <a:pt x="568" y="890"/>
                  </a:cubicBezTo>
                  <a:cubicBezTo>
                    <a:pt x="581" y="894"/>
                    <a:pt x="593" y="888"/>
                    <a:pt x="601" y="881"/>
                  </a:cubicBezTo>
                  <a:cubicBezTo>
                    <a:pt x="607" y="877"/>
                    <a:pt x="612" y="876"/>
                    <a:pt x="618" y="875"/>
                  </a:cubicBezTo>
                  <a:cubicBezTo>
                    <a:pt x="621" y="875"/>
                    <a:pt x="626" y="873"/>
                    <a:pt x="629" y="870"/>
                  </a:cubicBezTo>
                  <a:cubicBezTo>
                    <a:pt x="632" y="867"/>
                    <a:pt x="636" y="864"/>
                    <a:pt x="639" y="861"/>
                  </a:cubicBezTo>
                  <a:cubicBezTo>
                    <a:pt x="641" y="858"/>
                    <a:pt x="642" y="854"/>
                    <a:pt x="641" y="851"/>
                  </a:cubicBezTo>
                  <a:cubicBezTo>
                    <a:pt x="637" y="843"/>
                    <a:pt x="633" y="836"/>
                    <a:pt x="624" y="834"/>
                  </a:cubicBezTo>
                  <a:cubicBezTo>
                    <a:pt x="621" y="833"/>
                    <a:pt x="620" y="832"/>
                    <a:pt x="621" y="831"/>
                  </a:cubicBezTo>
                  <a:cubicBezTo>
                    <a:pt x="623" y="829"/>
                    <a:pt x="621" y="828"/>
                    <a:pt x="618" y="828"/>
                  </a:cubicBezTo>
                  <a:cubicBezTo>
                    <a:pt x="615" y="828"/>
                    <a:pt x="615" y="828"/>
                    <a:pt x="615" y="828"/>
                  </a:cubicBezTo>
                  <a:cubicBezTo>
                    <a:pt x="612" y="828"/>
                    <a:pt x="609" y="828"/>
                    <a:pt x="609" y="828"/>
                  </a:cubicBezTo>
                  <a:cubicBezTo>
                    <a:pt x="609" y="828"/>
                    <a:pt x="610" y="827"/>
                    <a:pt x="612" y="827"/>
                  </a:cubicBezTo>
                  <a:cubicBezTo>
                    <a:pt x="613" y="826"/>
                    <a:pt x="612" y="825"/>
                    <a:pt x="609" y="823"/>
                  </a:cubicBezTo>
                  <a:cubicBezTo>
                    <a:pt x="608" y="823"/>
                    <a:pt x="607" y="822"/>
                    <a:pt x="606" y="822"/>
                  </a:cubicBezTo>
                  <a:cubicBezTo>
                    <a:pt x="603" y="820"/>
                    <a:pt x="602" y="819"/>
                    <a:pt x="603" y="819"/>
                  </a:cubicBezTo>
                  <a:cubicBezTo>
                    <a:pt x="605" y="818"/>
                    <a:pt x="604" y="817"/>
                    <a:pt x="601" y="815"/>
                  </a:cubicBezTo>
                  <a:cubicBezTo>
                    <a:pt x="595" y="812"/>
                    <a:pt x="589" y="809"/>
                    <a:pt x="583" y="806"/>
                  </a:cubicBezTo>
                  <a:cubicBezTo>
                    <a:pt x="582" y="805"/>
                    <a:pt x="581" y="805"/>
                    <a:pt x="579" y="804"/>
                  </a:cubicBezTo>
                  <a:cubicBezTo>
                    <a:pt x="577" y="803"/>
                    <a:pt x="577" y="802"/>
                    <a:pt x="578" y="802"/>
                  </a:cubicBezTo>
                  <a:cubicBezTo>
                    <a:pt x="580" y="801"/>
                    <a:pt x="580" y="800"/>
                    <a:pt x="578" y="799"/>
                  </a:cubicBezTo>
                  <a:cubicBezTo>
                    <a:pt x="576" y="798"/>
                    <a:pt x="576" y="797"/>
                    <a:pt x="579" y="797"/>
                  </a:cubicBezTo>
                  <a:cubicBezTo>
                    <a:pt x="581" y="796"/>
                    <a:pt x="580" y="795"/>
                    <a:pt x="577" y="794"/>
                  </a:cubicBezTo>
                  <a:cubicBezTo>
                    <a:pt x="575" y="793"/>
                    <a:pt x="572" y="792"/>
                    <a:pt x="569" y="790"/>
                  </a:cubicBezTo>
                  <a:cubicBezTo>
                    <a:pt x="566" y="789"/>
                    <a:pt x="565" y="787"/>
                    <a:pt x="566" y="785"/>
                  </a:cubicBezTo>
                  <a:cubicBezTo>
                    <a:pt x="567" y="783"/>
                    <a:pt x="568" y="782"/>
                    <a:pt x="568" y="781"/>
                  </a:cubicBezTo>
                  <a:cubicBezTo>
                    <a:pt x="567" y="779"/>
                    <a:pt x="566" y="778"/>
                    <a:pt x="565" y="776"/>
                  </a:cubicBezTo>
                  <a:cubicBezTo>
                    <a:pt x="563" y="773"/>
                    <a:pt x="563" y="771"/>
                    <a:pt x="564" y="771"/>
                  </a:cubicBezTo>
                  <a:cubicBezTo>
                    <a:pt x="565" y="771"/>
                    <a:pt x="566" y="769"/>
                    <a:pt x="565" y="768"/>
                  </a:cubicBezTo>
                  <a:cubicBezTo>
                    <a:pt x="565" y="767"/>
                    <a:pt x="564" y="765"/>
                    <a:pt x="564" y="764"/>
                  </a:cubicBezTo>
                  <a:cubicBezTo>
                    <a:pt x="563" y="758"/>
                    <a:pt x="563" y="750"/>
                    <a:pt x="560" y="744"/>
                  </a:cubicBezTo>
                  <a:cubicBezTo>
                    <a:pt x="556" y="736"/>
                    <a:pt x="557" y="730"/>
                    <a:pt x="561" y="724"/>
                  </a:cubicBezTo>
                  <a:cubicBezTo>
                    <a:pt x="563" y="722"/>
                    <a:pt x="566" y="721"/>
                    <a:pt x="567" y="722"/>
                  </a:cubicBezTo>
                  <a:cubicBezTo>
                    <a:pt x="567" y="722"/>
                    <a:pt x="569" y="721"/>
                    <a:pt x="570" y="719"/>
                  </a:cubicBezTo>
                  <a:cubicBezTo>
                    <a:pt x="572" y="716"/>
                    <a:pt x="573" y="715"/>
                    <a:pt x="573" y="716"/>
                  </a:cubicBezTo>
                  <a:cubicBezTo>
                    <a:pt x="574" y="717"/>
                    <a:pt x="576" y="715"/>
                    <a:pt x="578" y="713"/>
                  </a:cubicBezTo>
                  <a:cubicBezTo>
                    <a:pt x="580" y="710"/>
                    <a:pt x="582" y="708"/>
                    <a:pt x="584" y="706"/>
                  </a:cubicBezTo>
                  <a:cubicBezTo>
                    <a:pt x="586" y="703"/>
                    <a:pt x="588" y="702"/>
                    <a:pt x="589" y="704"/>
                  </a:cubicBezTo>
                  <a:cubicBezTo>
                    <a:pt x="589" y="705"/>
                    <a:pt x="590" y="703"/>
                    <a:pt x="592" y="700"/>
                  </a:cubicBezTo>
                  <a:cubicBezTo>
                    <a:pt x="600" y="685"/>
                    <a:pt x="613" y="673"/>
                    <a:pt x="616" y="655"/>
                  </a:cubicBezTo>
                  <a:cubicBezTo>
                    <a:pt x="616" y="655"/>
                    <a:pt x="616" y="655"/>
                    <a:pt x="616" y="655"/>
                  </a:cubicBezTo>
                  <a:cubicBezTo>
                    <a:pt x="616" y="655"/>
                    <a:pt x="617" y="655"/>
                    <a:pt x="618" y="656"/>
                  </a:cubicBezTo>
                  <a:cubicBezTo>
                    <a:pt x="619" y="657"/>
                    <a:pt x="621" y="655"/>
                    <a:pt x="622" y="652"/>
                  </a:cubicBezTo>
                  <a:cubicBezTo>
                    <a:pt x="627" y="633"/>
                    <a:pt x="632" y="615"/>
                    <a:pt x="638" y="597"/>
                  </a:cubicBezTo>
                  <a:cubicBezTo>
                    <a:pt x="639" y="594"/>
                    <a:pt x="641" y="589"/>
                    <a:pt x="643" y="586"/>
                  </a:cubicBezTo>
                  <a:cubicBezTo>
                    <a:pt x="653" y="572"/>
                    <a:pt x="656" y="563"/>
                    <a:pt x="656" y="558"/>
                  </a:cubicBezTo>
                  <a:cubicBezTo>
                    <a:pt x="656" y="554"/>
                    <a:pt x="653" y="550"/>
                    <a:pt x="651" y="547"/>
                  </a:cubicBezTo>
                  <a:cubicBezTo>
                    <a:pt x="648" y="541"/>
                    <a:pt x="648" y="535"/>
                    <a:pt x="648" y="529"/>
                  </a:cubicBezTo>
                  <a:cubicBezTo>
                    <a:pt x="647" y="521"/>
                    <a:pt x="648" y="513"/>
                    <a:pt x="649" y="505"/>
                  </a:cubicBezTo>
                  <a:cubicBezTo>
                    <a:pt x="649" y="501"/>
                    <a:pt x="650" y="499"/>
                    <a:pt x="650" y="499"/>
                  </a:cubicBezTo>
                  <a:cubicBezTo>
                    <a:pt x="651" y="499"/>
                    <a:pt x="651" y="497"/>
                    <a:pt x="651" y="493"/>
                  </a:cubicBezTo>
                  <a:cubicBezTo>
                    <a:pt x="651" y="479"/>
                    <a:pt x="664" y="475"/>
                    <a:pt x="676" y="470"/>
                  </a:cubicBezTo>
                  <a:cubicBezTo>
                    <a:pt x="679" y="469"/>
                    <a:pt x="684" y="467"/>
                    <a:pt x="687" y="466"/>
                  </a:cubicBezTo>
                  <a:cubicBezTo>
                    <a:pt x="689" y="465"/>
                    <a:pt x="690" y="465"/>
                    <a:pt x="692" y="463"/>
                  </a:cubicBezTo>
                  <a:cubicBezTo>
                    <a:pt x="696" y="460"/>
                    <a:pt x="699" y="455"/>
                    <a:pt x="702" y="451"/>
                  </a:cubicBezTo>
                  <a:cubicBezTo>
                    <a:pt x="705" y="447"/>
                    <a:pt x="708" y="445"/>
                    <a:pt x="712" y="442"/>
                  </a:cubicBezTo>
                  <a:cubicBezTo>
                    <a:pt x="719" y="437"/>
                    <a:pt x="724" y="429"/>
                    <a:pt x="730" y="423"/>
                  </a:cubicBezTo>
                  <a:cubicBezTo>
                    <a:pt x="735" y="418"/>
                    <a:pt x="740" y="413"/>
                    <a:pt x="746" y="409"/>
                  </a:cubicBezTo>
                  <a:cubicBezTo>
                    <a:pt x="753" y="404"/>
                    <a:pt x="755" y="394"/>
                    <a:pt x="750" y="386"/>
                  </a:cubicBezTo>
                  <a:cubicBezTo>
                    <a:pt x="745" y="378"/>
                    <a:pt x="740" y="370"/>
                    <a:pt x="736" y="362"/>
                  </a:cubicBezTo>
                  <a:close/>
                  <a:moveTo>
                    <a:pt x="736" y="362"/>
                  </a:moveTo>
                  <a:cubicBezTo>
                    <a:pt x="736" y="362"/>
                    <a:pt x="736" y="362"/>
                    <a:pt x="736" y="362"/>
                  </a:cubicBezTo>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a:extLst>
                <a:ext uri="{FF2B5EF4-FFF2-40B4-BE49-F238E27FC236}">
                  <a16:creationId xmlns:a16="http://schemas.microsoft.com/office/drawing/2014/main" id="{2E78A2D7-DE46-4E37-BEEB-61756B1C5948}"/>
                </a:ext>
              </a:extLst>
            </p:cNvPr>
            <p:cNvSpPr>
              <a:spLocks noChangeArrowheads="1"/>
            </p:cNvSpPr>
            <p:nvPr/>
          </p:nvSpPr>
          <p:spPr bwMode="auto">
            <a:xfrm>
              <a:off x="9144000" y="3141058"/>
              <a:ext cx="503463" cy="76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
              <a:extLst>
                <a:ext uri="{FF2B5EF4-FFF2-40B4-BE49-F238E27FC236}">
                  <a16:creationId xmlns:a16="http://schemas.microsoft.com/office/drawing/2014/main" id="{A84F58A4-170A-49A5-A465-51604C622742}"/>
                </a:ext>
              </a:extLst>
            </p:cNvPr>
            <p:cNvSpPr>
              <a:spLocks/>
            </p:cNvSpPr>
            <p:nvPr/>
          </p:nvSpPr>
          <p:spPr bwMode="auto">
            <a:xfrm>
              <a:off x="9154565" y="3148664"/>
              <a:ext cx="482896" cy="85648"/>
            </a:xfrm>
            <a:custGeom>
              <a:avLst/>
              <a:gdLst>
                <a:gd name="T0" fmla="*/ 0 w 1550"/>
                <a:gd name="T1" fmla="*/ 0 h 275"/>
                <a:gd name="T2" fmla="*/ 1550 w 1550"/>
                <a:gd name="T3" fmla="*/ 0 h 275"/>
                <a:gd name="T4" fmla="*/ 1504 w 1550"/>
                <a:gd name="T5" fmla="*/ 210 h 275"/>
                <a:gd name="T6" fmla="*/ 1416 w 1550"/>
                <a:gd name="T7" fmla="*/ 270 h 275"/>
                <a:gd name="T8" fmla="*/ 108 w 1550"/>
                <a:gd name="T9" fmla="*/ 271 h 275"/>
                <a:gd name="T10" fmla="*/ 46 w 1550"/>
                <a:gd name="T11" fmla="*/ 224 h 275"/>
                <a:gd name="T12" fmla="*/ 0 w 1550"/>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1550" h="275">
                  <a:moveTo>
                    <a:pt x="0" y="0"/>
                  </a:moveTo>
                  <a:cubicBezTo>
                    <a:pt x="1550" y="0"/>
                    <a:pt x="1550" y="0"/>
                    <a:pt x="1550" y="0"/>
                  </a:cubicBezTo>
                  <a:cubicBezTo>
                    <a:pt x="1504" y="210"/>
                    <a:pt x="1504" y="210"/>
                    <a:pt x="1504" y="210"/>
                  </a:cubicBezTo>
                  <a:cubicBezTo>
                    <a:pt x="1496" y="252"/>
                    <a:pt x="1470" y="275"/>
                    <a:pt x="1416" y="270"/>
                  </a:cubicBezTo>
                  <a:cubicBezTo>
                    <a:pt x="108" y="271"/>
                    <a:pt x="108" y="271"/>
                    <a:pt x="108" y="271"/>
                  </a:cubicBezTo>
                  <a:cubicBezTo>
                    <a:pt x="85" y="271"/>
                    <a:pt x="63" y="261"/>
                    <a:pt x="46" y="224"/>
                  </a:cubicBezTo>
                  <a:lnTo>
                    <a:pt x="0" y="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a:extLst>
                <a:ext uri="{FF2B5EF4-FFF2-40B4-BE49-F238E27FC236}">
                  <a16:creationId xmlns:a16="http://schemas.microsoft.com/office/drawing/2014/main" id="{BB9A04C7-AB02-4087-A3D7-91ED282E33C4}"/>
                </a:ext>
              </a:extLst>
            </p:cNvPr>
            <p:cNvSpPr>
              <a:spLocks noChangeArrowheads="1"/>
            </p:cNvSpPr>
            <p:nvPr/>
          </p:nvSpPr>
          <p:spPr bwMode="auto">
            <a:xfrm>
              <a:off x="9144000" y="3107390"/>
              <a:ext cx="503463" cy="33667"/>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
              <a:extLst>
                <a:ext uri="{FF2B5EF4-FFF2-40B4-BE49-F238E27FC236}">
                  <a16:creationId xmlns:a16="http://schemas.microsoft.com/office/drawing/2014/main" id="{7BCB8E23-FFFE-433C-B9ED-829FE9BAF2E3}"/>
                </a:ext>
              </a:extLst>
            </p:cNvPr>
            <p:cNvSpPr>
              <a:spLocks/>
            </p:cNvSpPr>
            <p:nvPr/>
          </p:nvSpPr>
          <p:spPr bwMode="auto">
            <a:xfrm>
              <a:off x="9165835" y="2829316"/>
              <a:ext cx="458526" cy="273143"/>
            </a:xfrm>
            <a:custGeom>
              <a:avLst/>
              <a:gdLst>
                <a:gd name="T0" fmla="*/ 0 w 1472"/>
                <a:gd name="T1" fmla="*/ 876 h 876"/>
                <a:gd name="T2" fmla="*/ 0 w 1472"/>
                <a:gd name="T3" fmla="*/ 70 h 876"/>
                <a:gd name="T4" fmla="*/ 70 w 1472"/>
                <a:gd name="T5" fmla="*/ 0 h 876"/>
                <a:gd name="T6" fmla="*/ 1402 w 1472"/>
                <a:gd name="T7" fmla="*/ 0 h 876"/>
                <a:gd name="T8" fmla="*/ 1472 w 1472"/>
                <a:gd name="T9" fmla="*/ 70 h 876"/>
                <a:gd name="T10" fmla="*/ 1472 w 1472"/>
                <a:gd name="T11" fmla="*/ 876 h 876"/>
              </a:gdLst>
              <a:ahLst/>
              <a:cxnLst>
                <a:cxn ang="0">
                  <a:pos x="T0" y="T1"/>
                </a:cxn>
                <a:cxn ang="0">
                  <a:pos x="T2" y="T3"/>
                </a:cxn>
                <a:cxn ang="0">
                  <a:pos x="T4" y="T5"/>
                </a:cxn>
                <a:cxn ang="0">
                  <a:pos x="T6" y="T7"/>
                </a:cxn>
                <a:cxn ang="0">
                  <a:pos x="T8" y="T9"/>
                </a:cxn>
                <a:cxn ang="0">
                  <a:pos x="T10" y="T11"/>
                </a:cxn>
              </a:cxnLst>
              <a:rect l="0" t="0" r="r" b="b"/>
              <a:pathLst>
                <a:path w="1472" h="876">
                  <a:moveTo>
                    <a:pt x="0" y="876"/>
                  </a:moveTo>
                  <a:cubicBezTo>
                    <a:pt x="0" y="70"/>
                    <a:pt x="0" y="70"/>
                    <a:pt x="0" y="70"/>
                  </a:cubicBezTo>
                  <a:cubicBezTo>
                    <a:pt x="0" y="31"/>
                    <a:pt x="32" y="0"/>
                    <a:pt x="70" y="0"/>
                  </a:cubicBezTo>
                  <a:cubicBezTo>
                    <a:pt x="1402" y="0"/>
                    <a:pt x="1402" y="0"/>
                    <a:pt x="1402" y="0"/>
                  </a:cubicBezTo>
                  <a:cubicBezTo>
                    <a:pt x="1441" y="0"/>
                    <a:pt x="1472" y="31"/>
                    <a:pt x="1472" y="70"/>
                  </a:cubicBezTo>
                  <a:cubicBezTo>
                    <a:pt x="1472" y="876"/>
                    <a:pt x="1472" y="876"/>
                    <a:pt x="1472" y="876"/>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0">
              <a:extLst>
                <a:ext uri="{FF2B5EF4-FFF2-40B4-BE49-F238E27FC236}">
                  <a16:creationId xmlns:a16="http://schemas.microsoft.com/office/drawing/2014/main" id="{027B5B34-63B4-487E-87C6-93B11CCCEA02}"/>
                </a:ext>
              </a:extLst>
            </p:cNvPr>
            <p:cNvSpPr>
              <a:spLocks/>
            </p:cNvSpPr>
            <p:nvPr/>
          </p:nvSpPr>
          <p:spPr bwMode="auto">
            <a:xfrm>
              <a:off x="9335863" y="2777900"/>
              <a:ext cx="119315" cy="44232"/>
            </a:xfrm>
            <a:custGeom>
              <a:avLst/>
              <a:gdLst>
                <a:gd name="T0" fmla="*/ 0 w 383"/>
                <a:gd name="T1" fmla="*/ 142 h 142"/>
                <a:gd name="T2" fmla="*/ 0 w 383"/>
                <a:gd name="T3" fmla="*/ 26 h 142"/>
                <a:gd name="T4" fmla="*/ 24 w 383"/>
                <a:gd name="T5" fmla="*/ 0 h 142"/>
                <a:gd name="T6" fmla="*/ 362 w 383"/>
                <a:gd name="T7" fmla="*/ 0 h 142"/>
                <a:gd name="T8" fmla="*/ 383 w 383"/>
                <a:gd name="T9" fmla="*/ 22 h 142"/>
                <a:gd name="T10" fmla="*/ 383 w 383"/>
                <a:gd name="T11" fmla="*/ 142 h 142"/>
              </a:gdLst>
              <a:ahLst/>
              <a:cxnLst>
                <a:cxn ang="0">
                  <a:pos x="T0" y="T1"/>
                </a:cxn>
                <a:cxn ang="0">
                  <a:pos x="T2" y="T3"/>
                </a:cxn>
                <a:cxn ang="0">
                  <a:pos x="T4" y="T5"/>
                </a:cxn>
                <a:cxn ang="0">
                  <a:pos x="T6" y="T7"/>
                </a:cxn>
                <a:cxn ang="0">
                  <a:pos x="T8" y="T9"/>
                </a:cxn>
                <a:cxn ang="0">
                  <a:pos x="T10" y="T11"/>
                </a:cxn>
              </a:cxnLst>
              <a:rect l="0" t="0" r="r" b="b"/>
              <a:pathLst>
                <a:path w="383" h="142">
                  <a:moveTo>
                    <a:pt x="0" y="142"/>
                  </a:moveTo>
                  <a:cubicBezTo>
                    <a:pt x="0" y="26"/>
                    <a:pt x="0" y="26"/>
                    <a:pt x="0" y="26"/>
                  </a:cubicBezTo>
                  <a:cubicBezTo>
                    <a:pt x="2" y="12"/>
                    <a:pt x="8" y="1"/>
                    <a:pt x="24" y="0"/>
                  </a:cubicBezTo>
                  <a:cubicBezTo>
                    <a:pt x="362" y="0"/>
                    <a:pt x="362" y="0"/>
                    <a:pt x="362" y="0"/>
                  </a:cubicBezTo>
                  <a:cubicBezTo>
                    <a:pt x="378" y="0"/>
                    <a:pt x="383" y="8"/>
                    <a:pt x="383" y="22"/>
                  </a:cubicBezTo>
                  <a:cubicBezTo>
                    <a:pt x="383" y="142"/>
                    <a:pt x="383" y="142"/>
                    <a:pt x="383" y="142"/>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1">
              <a:extLst>
                <a:ext uri="{FF2B5EF4-FFF2-40B4-BE49-F238E27FC236}">
                  <a16:creationId xmlns:a16="http://schemas.microsoft.com/office/drawing/2014/main" id="{DAF8E203-EE32-4408-8086-E29AB9867690}"/>
                </a:ext>
              </a:extLst>
            </p:cNvPr>
            <p:cNvSpPr>
              <a:spLocks/>
            </p:cNvSpPr>
            <p:nvPr/>
          </p:nvSpPr>
          <p:spPr bwMode="auto">
            <a:xfrm>
              <a:off x="9594215" y="2929474"/>
              <a:ext cx="25497" cy="107200"/>
            </a:xfrm>
            <a:custGeom>
              <a:avLst/>
              <a:gdLst>
                <a:gd name="T0" fmla="*/ 41 w 82"/>
                <a:gd name="T1" fmla="*/ 344 h 344"/>
                <a:gd name="T2" fmla="*/ 41 w 82"/>
                <a:gd name="T3" fmla="*/ 344 h 344"/>
                <a:gd name="T4" fmla="*/ 0 w 82"/>
                <a:gd name="T5" fmla="*/ 303 h 344"/>
                <a:gd name="T6" fmla="*/ 0 w 82"/>
                <a:gd name="T7" fmla="*/ 41 h 344"/>
                <a:gd name="T8" fmla="*/ 41 w 82"/>
                <a:gd name="T9" fmla="*/ 0 h 344"/>
                <a:gd name="T10" fmla="*/ 41 w 82"/>
                <a:gd name="T11" fmla="*/ 0 h 344"/>
                <a:gd name="T12" fmla="*/ 82 w 82"/>
                <a:gd name="T13" fmla="*/ 41 h 344"/>
                <a:gd name="T14" fmla="*/ 82 w 82"/>
                <a:gd name="T15" fmla="*/ 303 h 344"/>
                <a:gd name="T16" fmla="*/ 41 w 82"/>
                <a:gd name="T17"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344">
                  <a:moveTo>
                    <a:pt x="41" y="344"/>
                  </a:moveTo>
                  <a:cubicBezTo>
                    <a:pt x="41" y="344"/>
                    <a:pt x="41" y="344"/>
                    <a:pt x="41" y="344"/>
                  </a:cubicBezTo>
                  <a:cubicBezTo>
                    <a:pt x="19" y="344"/>
                    <a:pt x="0" y="325"/>
                    <a:pt x="0" y="303"/>
                  </a:cubicBezTo>
                  <a:cubicBezTo>
                    <a:pt x="0" y="41"/>
                    <a:pt x="0" y="41"/>
                    <a:pt x="0" y="41"/>
                  </a:cubicBezTo>
                  <a:cubicBezTo>
                    <a:pt x="0" y="19"/>
                    <a:pt x="19" y="0"/>
                    <a:pt x="41" y="0"/>
                  </a:cubicBezTo>
                  <a:cubicBezTo>
                    <a:pt x="41" y="0"/>
                    <a:pt x="41" y="0"/>
                    <a:pt x="41" y="0"/>
                  </a:cubicBezTo>
                  <a:cubicBezTo>
                    <a:pt x="64" y="0"/>
                    <a:pt x="82" y="19"/>
                    <a:pt x="82" y="41"/>
                  </a:cubicBezTo>
                  <a:cubicBezTo>
                    <a:pt x="82" y="303"/>
                    <a:pt x="82" y="303"/>
                    <a:pt x="82" y="303"/>
                  </a:cubicBezTo>
                  <a:cubicBezTo>
                    <a:pt x="82" y="325"/>
                    <a:pt x="64" y="344"/>
                    <a:pt x="41" y="344"/>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32">
              <a:extLst>
                <a:ext uri="{FF2B5EF4-FFF2-40B4-BE49-F238E27FC236}">
                  <a16:creationId xmlns:a16="http://schemas.microsoft.com/office/drawing/2014/main" id="{BF3887CB-3C57-4198-843F-7EFDBD460BB5}"/>
                </a:ext>
              </a:extLst>
            </p:cNvPr>
            <p:cNvSpPr>
              <a:spLocks noChangeShapeType="1"/>
            </p:cNvSpPr>
            <p:nvPr/>
          </p:nvSpPr>
          <p:spPr bwMode="auto">
            <a:xfrm flipV="1">
              <a:off x="9573648" y="3028504"/>
              <a:ext cx="36767" cy="37753"/>
            </a:xfrm>
            <a:prstGeom prst="line">
              <a:avLst/>
            </a:prstGeom>
            <a:noFill/>
            <a:ln w="6350" cap="flat">
              <a:solidFill>
                <a:srgbClr val="66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45" name="Straight Arrow Connector 44">
            <a:extLst>
              <a:ext uri="{FF2B5EF4-FFF2-40B4-BE49-F238E27FC236}">
                <a16:creationId xmlns:a16="http://schemas.microsoft.com/office/drawing/2014/main" id="{13F7448C-2CC9-46B5-8EC7-6F915EE8883E}"/>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42345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F62603F-530E-4D05-ABC1-2F64EBD5C632}"/>
              </a:ext>
            </a:extLst>
          </p:cNvPr>
          <p:cNvGraphicFramePr/>
          <p:nvPr>
            <p:extLst>
              <p:ext uri="{D42A27DB-BD31-4B8C-83A1-F6EECF244321}">
                <p14:modId xmlns:p14="http://schemas.microsoft.com/office/powerpoint/2010/main" val="1764412361"/>
              </p:ext>
            </p:extLst>
          </p:nvPr>
        </p:nvGraphicFramePr>
        <p:xfrm>
          <a:off x="86312" y="1139349"/>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91E89C4D-C610-4D40-9CE6-DA210B36788A}"/>
              </a:ext>
            </a:extLst>
          </p:cNvPr>
          <p:cNvGraphicFramePr/>
          <p:nvPr>
            <p:extLst>
              <p:ext uri="{D42A27DB-BD31-4B8C-83A1-F6EECF244321}">
                <p14:modId xmlns:p14="http://schemas.microsoft.com/office/powerpoint/2010/main" val="2938952314"/>
              </p:ext>
            </p:extLst>
          </p:nvPr>
        </p:nvGraphicFramePr>
        <p:xfrm>
          <a:off x="1806265" y="1746250"/>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D22D9E86-3D62-4F63-ADA0-B62CB56F3E10}"/>
              </a:ext>
            </a:extLst>
          </p:cNvPr>
          <p:cNvGraphicFramePr/>
          <p:nvPr>
            <p:extLst>
              <p:ext uri="{D42A27DB-BD31-4B8C-83A1-F6EECF244321}">
                <p14:modId xmlns:p14="http://schemas.microsoft.com/office/powerpoint/2010/main" val="2997498411"/>
              </p:ext>
            </p:extLst>
          </p:nvPr>
        </p:nvGraphicFramePr>
        <p:xfrm>
          <a:off x="3020252" y="1752600"/>
          <a:ext cx="1008000" cy="25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5" name="Chart 54">
            <a:extLst>
              <a:ext uri="{FF2B5EF4-FFF2-40B4-BE49-F238E27FC236}">
                <a16:creationId xmlns:a16="http://schemas.microsoft.com/office/drawing/2014/main" id="{A4F0D204-CA18-452B-B571-7C4FAE5478B1}"/>
              </a:ext>
            </a:extLst>
          </p:cNvPr>
          <p:cNvGraphicFramePr/>
          <p:nvPr>
            <p:extLst>
              <p:ext uri="{D42A27DB-BD31-4B8C-83A1-F6EECF244321}">
                <p14:modId xmlns:p14="http://schemas.microsoft.com/office/powerpoint/2010/main" val="3186700555"/>
              </p:ext>
            </p:extLst>
          </p:nvPr>
        </p:nvGraphicFramePr>
        <p:xfrm>
          <a:off x="4234239" y="1751330"/>
          <a:ext cx="1008000" cy="255600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id="{1AD276AE-FB61-49C0-898C-B9FF3454B2D5}"/>
              </a:ext>
            </a:extLst>
          </p:cNvPr>
          <p:cNvSpPr>
            <a:spLocks noGrp="1"/>
          </p:cNvSpPr>
          <p:nvPr>
            <p:ph type="title"/>
          </p:nvPr>
        </p:nvSpPr>
        <p:spPr/>
        <p:txBody>
          <a:bodyPr/>
          <a:lstStyle/>
          <a:p>
            <a:r>
              <a:rPr lang="nl-BE" dirty="0"/>
              <a:t>Belang invoeren van speerpunten (1/2)</a:t>
            </a:r>
            <a:r>
              <a:rPr lang="nl-BE" i="1" dirty="0"/>
              <a:t> </a:t>
            </a:r>
            <a:r>
              <a:rPr lang="nl-BE" sz="1050" i="1" dirty="0"/>
              <a:t>– Volgens geslacht &amp; leeftijd</a:t>
            </a:r>
            <a:endParaRPr lang="nl-BE" dirty="0"/>
          </a:p>
        </p:txBody>
      </p:sp>
      <p:sp>
        <p:nvSpPr>
          <p:cNvPr id="3" name="Text Placeholder 2">
            <a:extLst>
              <a:ext uri="{FF2B5EF4-FFF2-40B4-BE49-F238E27FC236}">
                <a16:creationId xmlns:a16="http://schemas.microsoft.com/office/drawing/2014/main" id="{452AB9DA-0B6A-4AE3-B20D-F4DB566BD82B}"/>
              </a:ext>
            </a:extLst>
          </p:cNvPr>
          <p:cNvSpPr>
            <a:spLocks noGrp="1"/>
          </p:cNvSpPr>
          <p:nvPr>
            <p:ph type="body" sz="quarter" idx="13"/>
          </p:nvPr>
        </p:nvSpPr>
        <p:spPr>
          <a:xfrm>
            <a:off x="182720" y="190628"/>
            <a:ext cx="7065188" cy="632754"/>
          </a:xfrm>
        </p:spPr>
        <p:txBody>
          <a:bodyPr/>
          <a:lstStyle/>
          <a:p>
            <a:r>
              <a:rPr lang="nl-BE" sz="1400" dirty="0"/>
              <a:t>Vrouwen hechten (nog) meer belang aan de speerpunten. </a:t>
            </a:r>
          </a:p>
        </p:txBody>
      </p:sp>
      <p:sp>
        <p:nvSpPr>
          <p:cNvPr id="4" name="Text Placeholder 3">
            <a:extLst>
              <a:ext uri="{FF2B5EF4-FFF2-40B4-BE49-F238E27FC236}">
                <a16:creationId xmlns:a16="http://schemas.microsoft.com/office/drawing/2014/main" id="{CFD1163B-3467-43BD-AE39-38A3E14EADFA}"/>
              </a:ext>
            </a:extLst>
          </p:cNvPr>
          <p:cNvSpPr>
            <a:spLocks noGrp="1"/>
          </p:cNvSpPr>
          <p:nvPr>
            <p:ph type="body" sz="quarter" idx="16"/>
          </p:nvPr>
        </p:nvSpPr>
        <p:spPr/>
        <p:txBody>
          <a:bodyPr/>
          <a:lstStyle/>
          <a:p>
            <a:r>
              <a:rPr lang="nl-BE" dirty="0"/>
              <a:t>Basis:	Vlaanderen (n=1002) </a:t>
            </a:r>
          </a:p>
          <a:p>
            <a:r>
              <a:rPr lang="nl-BE" dirty="0"/>
              <a:t>Vraag:	Q3. Geef aan in welke mate onderstaande speerpunten belangrijk zijn om in te voeren in uw gemeente of stad.</a:t>
            </a:r>
          </a:p>
          <a:p>
            <a:r>
              <a:rPr lang="nl-BE" dirty="0"/>
              <a:t>	Relevante significante verschillen</a:t>
            </a:r>
          </a:p>
        </p:txBody>
      </p:sp>
      <p:grpSp>
        <p:nvGrpSpPr>
          <p:cNvPr id="6" name="Group 5">
            <a:extLst>
              <a:ext uri="{FF2B5EF4-FFF2-40B4-BE49-F238E27FC236}">
                <a16:creationId xmlns:a16="http://schemas.microsoft.com/office/drawing/2014/main" id="{F52929EA-EA2C-4C20-A035-2497CE844C60}"/>
              </a:ext>
            </a:extLst>
          </p:cNvPr>
          <p:cNvGrpSpPr/>
          <p:nvPr/>
        </p:nvGrpSpPr>
        <p:grpSpPr>
          <a:xfrm>
            <a:off x="8400948" y="419554"/>
            <a:ext cx="463338" cy="609979"/>
            <a:chOff x="42983" y="4299499"/>
            <a:chExt cx="463338" cy="609979"/>
          </a:xfrm>
        </p:grpSpPr>
        <p:pic>
          <p:nvPicPr>
            <p:cNvPr id="7" name="Picture 4" descr="Gerelateerde afbeelding">
              <a:extLst>
                <a:ext uri="{FF2B5EF4-FFF2-40B4-BE49-F238E27FC236}">
                  <a16:creationId xmlns:a16="http://schemas.microsoft.com/office/drawing/2014/main" id="{3EA30BBB-3197-45A2-B04E-91B96F529E4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045" t="13877" b="46343"/>
            <a:stretch/>
          </p:blipFill>
          <p:spPr bwMode="auto">
            <a:xfrm>
              <a:off x="42983" y="4801478"/>
              <a:ext cx="463338" cy="10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erelateerde afbeelding">
              <a:extLst>
                <a:ext uri="{FF2B5EF4-FFF2-40B4-BE49-F238E27FC236}">
                  <a16:creationId xmlns:a16="http://schemas.microsoft.com/office/drawing/2014/main" id="{DB211465-6F91-4481-AD3F-295E8758866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81316"/>
            <a:stretch/>
          </p:blipFill>
          <p:spPr bwMode="auto">
            <a:xfrm>
              <a:off x="139371" y="4299499"/>
              <a:ext cx="246372" cy="55597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3" name="Straight Connector 52">
            <a:extLst>
              <a:ext uri="{FF2B5EF4-FFF2-40B4-BE49-F238E27FC236}">
                <a16:creationId xmlns:a16="http://schemas.microsoft.com/office/drawing/2014/main" id="{622850AA-2CF4-4B2A-9792-CEF2EA67A343}"/>
              </a:ext>
            </a:extLst>
          </p:cNvPr>
          <p:cNvCxnSpPr/>
          <p:nvPr/>
        </p:nvCxnSpPr>
        <p:spPr>
          <a:xfrm>
            <a:off x="3030245"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pSp>
        <p:nvGrpSpPr>
          <p:cNvPr id="11" name="Group 10">
            <a:extLst>
              <a:ext uri="{FF2B5EF4-FFF2-40B4-BE49-F238E27FC236}">
                <a16:creationId xmlns:a16="http://schemas.microsoft.com/office/drawing/2014/main" id="{F3503D14-3B13-40CF-B6AD-770E80435B7B}"/>
              </a:ext>
            </a:extLst>
          </p:cNvPr>
          <p:cNvGrpSpPr/>
          <p:nvPr/>
        </p:nvGrpSpPr>
        <p:grpSpPr>
          <a:xfrm>
            <a:off x="4589704" y="4273102"/>
            <a:ext cx="920293" cy="212471"/>
            <a:chOff x="4138613" y="4230961"/>
            <a:chExt cx="1385724" cy="212471"/>
          </a:xfrm>
        </p:grpSpPr>
        <p:grpSp>
          <p:nvGrpSpPr>
            <p:cNvPr id="43" name="Group 42">
              <a:extLst>
                <a:ext uri="{FF2B5EF4-FFF2-40B4-BE49-F238E27FC236}">
                  <a16:creationId xmlns:a16="http://schemas.microsoft.com/office/drawing/2014/main" id="{B3AA4E2B-8908-49DD-9858-80F9EEB022A9}"/>
                </a:ext>
              </a:extLst>
            </p:cNvPr>
            <p:cNvGrpSpPr/>
            <p:nvPr/>
          </p:nvGrpSpPr>
          <p:grpSpPr>
            <a:xfrm>
              <a:off x="4335601" y="4253273"/>
              <a:ext cx="1045581" cy="153888"/>
              <a:chOff x="4512317" y="4125229"/>
              <a:chExt cx="1001176" cy="153887"/>
            </a:xfrm>
          </p:grpSpPr>
          <p:sp>
            <p:nvSpPr>
              <p:cNvPr id="48" name="Rectangle 40">
                <a:extLst>
                  <a:ext uri="{FF2B5EF4-FFF2-40B4-BE49-F238E27FC236}">
                    <a16:creationId xmlns:a16="http://schemas.microsoft.com/office/drawing/2014/main" id="{813D5F5D-9935-4020-8385-0DD77AA5ED65}"/>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49" name="Rectangle 41">
                <a:extLst>
                  <a:ext uri="{FF2B5EF4-FFF2-40B4-BE49-F238E27FC236}">
                    <a16:creationId xmlns:a16="http://schemas.microsoft.com/office/drawing/2014/main" id="{A4B35A38-F0A1-4918-AF11-4F8A32170393}"/>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Belangrijk</a:t>
                </a:r>
                <a:endParaRPr lang="nl-BE" altLang="nl-BE" dirty="0">
                  <a:solidFill>
                    <a:srgbClr val="222223"/>
                  </a:solidFill>
                  <a:latin typeface="+mn-lt"/>
                </a:endParaRPr>
              </a:p>
            </p:txBody>
          </p:sp>
        </p:grpSp>
        <p:sp>
          <p:nvSpPr>
            <p:cNvPr id="42" name="Rectangle 41">
              <a:extLst>
                <a:ext uri="{FF2B5EF4-FFF2-40B4-BE49-F238E27FC236}">
                  <a16:creationId xmlns:a16="http://schemas.microsoft.com/office/drawing/2014/main" id="{2667AC9E-A50D-4A81-97C6-D7170553AA8A}"/>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aphicFrame>
        <p:nvGraphicFramePr>
          <p:cNvPr id="58" name="Chart 57">
            <a:extLst>
              <a:ext uri="{FF2B5EF4-FFF2-40B4-BE49-F238E27FC236}">
                <a16:creationId xmlns:a16="http://schemas.microsoft.com/office/drawing/2014/main" id="{5A3803AD-84C2-4802-84E7-0CD3D714E5EE}"/>
              </a:ext>
            </a:extLst>
          </p:cNvPr>
          <p:cNvGraphicFramePr/>
          <p:nvPr>
            <p:extLst>
              <p:ext uri="{D42A27DB-BD31-4B8C-83A1-F6EECF244321}">
                <p14:modId xmlns:p14="http://schemas.microsoft.com/office/powerpoint/2010/main" val="3990638462"/>
              </p:ext>
            </p:extLst>
          </p:nvPr>
        </p:nvGraphicFramePr>
        <p:xfrm>
          <a:off x="5448226" y="1750060"/>
          <a:ext cx="1008000" cy="255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4" name="Chart 63">
            <a:extLst>
              <a:ext uri="{FF2B5EF4-FFF2-40B4-BE49-F238E27FC236}">
                <a16:creationId xmlns:a16="http://schemas.microsoft.com/office/drawing/2014/main" id="{DDC66943-8BA6-4C65-9FC5-EBE154A3D292}"/>
              </a:ext>
            </a:extLst>
          </p:cNvPr>
          <p:cNvGraphicFramePr/>
          <p:nvPr>
            <p:extLst>
              <p:ext uri="{D42A27DB-BD31-4B8C-83A1-F6EECF244321}">
                <p14:modId xmlns:p14="http://schemas.microsoft.com/office/powerpoint/2010/main" val="381711871"/>
              </p:ext>
            </p:extLst>
          </p:nvPr>
        </p:nvGraphicFramePr>
        <p:xfrm>
          <a:off x="6662213" y="1748790"/>
          <a:ext cx="1008000" cy="2556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7" name="Chart 66">
            <a:extLst>
              <a:ext uri="{FF2B5EF4-FFF2-40B4-BE49-F238E27FC236}">
                <a16:creationId xmlns:a16="http://schemas.microsoft.com/office/drawing/2014/main" id="{32B5A494-37C2-4C6C-92E6-27ABF86529AB}"/>
              </a:ext>
            </a:extLst>
          </p:cNvPr>
          <p:cNvGraphicFramePr/>
          <p:nvPr>
            <p:extLst>
              <p:ext uri="{D42A27DB-BD31-4B8C-83A1-F6EECF244321}">
                <p14:modId xmlns:p14="http://schemas.microsoft.com/office/powerpoint/2010/main" val="2183251233"/>
              </p:ext>
            </p:extLst>
          </p:nvPr>
        </p:nvGraphicFramePr>
        <p:xfrm>
          <a:off x="7876202" y="1747520"/>
          <a:ext cx="1008000" cy="2556000"/>
        </p:xfrm>
        <a:graphic>
          <a:graphicData uri="http://schemas.openxmlformats.org/drawingml/2006/chart">
            <c:chart xmlns:c="http://schemas.openxmlformats.org/drawingml/2006/chart" xmlns:r="http://schemas.openxmlformats.org/officeDocument/2006/relationships" r:id="rId11"/>
          </a:graphicData>
        </a:graphic>
      </p:graphicFrame>
      <p:cxnSp>
        <p:nvCxnSpPr>
          <p:cNvPr id="40" name="Straight Arrow Connector 39">
            <a:extLst>
              <a:ext uri="{FF2B5EF4-FFF2-40B4-BE49-F238E27FC236}">
                <a16:creationId xmlns:a16="http://schemas.microsoft.com/office/drawing/2014/main" id="{FC6A906D-D173-4D02-8037-5DAA3CF82712}"/>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aphicFrame>
        <p:nvGraphicFramePr>
          <p:cNvPr id="28" name="Table 27">
            <a:extLst>
              <a:ext uri="{FF2B5EF4-FFF2-40B4-BE49-F238E27FC236}">
                <a16:creationId xmlns:a16="http://schemas.microsoft.com/office/drawing/2014/main" id="{D0514FE5-C58C-46A3-B8A5-F280241A788E}"/>
              </a:ext>
            </a:extLst>
          </p:cNvPr>
          <p:cNvGraphicFramePr>
            <a:graphicFrameLocks noGrp="1"/>
          </p:cNvGraphicFramePr>
          <p:nvPr>
            <p:extLst>
              <p:ext uri="{D42A27DB-BD31-4B8C-83A1-F6EECF244321}">
                <p14:modId xmlns:p14="http://schemas.microsoft.com/office/powerpoint/2010/main" val="1737012713"/>
              </p:ext>
            </p:extLst>
          </p:nvPr>
        </p:nvGraphicFramePr>
        <p:xfrm>
          <a:off x="5899" y="1740310"/>
          <a:ext cx="1721922" cy="2527980"/>
        </p:xfrm>
        <a:graphic>
          <a:graphicData uri="http://schemas.openxmlformats.org/drawingml/2006/table">
            <a:tbl>
              <a:tblPr>
                <a:tableStyleId>{5C22544A-7EE6-4342-B048-85BDC9FD1C3A}</a:tableStyleId>
              </a:tblPr>
              <a:tblGrid>
                <a:gridCol w="1721922">
                  <a:extLst>
                    <a:ext uri="{9D8B030D-6E8A-4147-A177-3AD203B41FA5}">
                      <a16:colId xmlns:a16="http://schemas.microsoft.com/office/drawing/2014/main" val="941888965"/>
                    </a:ext>
                  </a:extLst>
                </a:gridCol>
              </a:tblGrid>
              <a:tr h="505596">
                <a:tc>
                  <a:txBody>
                    <a:bodyPr/>
                    <a:lstStyle/>
                    <a:p>
                      <a:pPr marL="0" algn="r" defTabSz="1232345" rtl="0" eaLnBrk="1" fontAlgn="b" latinLnBrk="0" hangingPunct="1">
                        <a:lnSpc>
                          <a:spcPts val="1100"/>
                        </a:lnSpc>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Voorlichting in school omtrent dierenwelzijn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5842687"/>
                  </a:ext>
                </a:extLst>
              </a:tr>
              <a:tr h="505596">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(Zwerf)katten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5924069"/>
                  </a:ext>
                </a:extLst>
              </a:tr>
              <a:tr h="505596">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Dieren toelaten in serviceflats, rusthuizen,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7352188"/>
                  </a:ext>
                </a:extLst>
              </a:tr>
              <a:tr h="505596">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Overpopulatie</a:t>
                      </a:r>
                      <a:r>
                        <a:rPr lang="nl-BE" sz="1000" b="0" i="0" u="none" strike="noStrike" kern="1200" dirty="0">
                          <a:solidFill>
                            <a:schemeClr val="tx1">
                              <a:lumMod val="75000"/>
                              <a:lumOff val="25000"/>
                            </a:schemeClr>
                          </a:solidFill>
                          <a:effectLst/>
                          <a:latin typeface="Calibri" panose="020F0502020204030204" pitchFamily="34" charset="0"/>
                          <a:ea typeface="+mn-ea"/>
                          <a:cs typeface="+mn-cs"/>
                        </a:rPr>
                        <a:t> van duiven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5512666"/>
                  </a:ext>
                </a:extLst>
              </a:tr>
              <a:tr h="505596">
                <a:tc>
                  <a:txBody>
                    <a:bodyPr/>
                    <a:lstStyle/>
                    <a:p>
                      <a:pPr algn="r" fontAlgn="b">
                        <a:lnSpc>
                          <a:spcPts val="1100"/>
                        </a:lnSpc>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Losloopzones voor honden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9092363"/>
                  </a:ext>
                </a:extLst>
              </a:tr>
            </a:tbl>
          </a:graphicData>
        </a:graphic>
      </p:graphicFrame>
      <p:graphicFrame>
        <p:nvGraphicFramePr>
          <p:cNvPr id="29" name="Table 28">
            <a:extLst>
              <a:ext uri="{FF2B5EF4-FFF2-40B4-BE49-F238E27FC236}">
                <a16:creationId xmlns:a16="http://schemas.microsoft.com/office/drawing/2014/main" id="{DF5A4F5B-CF9D-4E69-95E9-1671AF949129}"/>
              </a:ext>
            </a:extLst>
          </p:cNvPr>
          <p:cNvGraphicFramePr>
            <a:graphicFrameLocks noGrp="1"/>
          </p:cNvGraphicFramePr>
          <p:nvPr>
            <p:extLst>
              <p:ext uri="{D42A27DB-BD31-4B8C-83A1-F6EECF244321}">
                <p14:modId xmlns:p14="http://schemas.microsoft.com/office/powerpoint/2010/main" val="1174288502"/>
              </p:ext>
            </p:extLst>
          </p:nvPr>
        </p:nvGraphicFramePr>
        <p:xfrm>
          <a:off x="1697037" y="1092092"/>
          <a:ext cx="7167252" cy="284120"/>
        </p:xfrm>
        <a:graphic>
          <a:graphicData uri="http://schemas.openxmlformats.org/drawingml/2006/table">
            <a:tbl>
              <a:tblPr firstRow="1" bandRow="1">
                <a:tableStyleId>{5C22544A-7EE6-4342-B048-85BDC9FD1C3A}</a:tableStyleId>
              </a:tblPr>
              <a:tblGrid>
                <a:gridCol w="1194542">
                  <a:extLst>
                    <a:ext uri="{9D8B030D-6E8A-4147-A177-3AD203B41FA5}">
                      <a16:colId xmlns:a16="http://schemas.microsoft.com/office/drawing/2014/main" val="2958164197"/>
                    </a:ext>
                  </a:extLst>
                </a:gridCol>
                <a:gridCol w="1194542">
                  <a:extLst>
                    <a:ext uri="{9D8B030D-6E8A-4147-A177-3AD203B41FA5}">
                      <a16:colId xmlns:a16="http://schemas.microsoft.com/office/drawing/2014/main" val="458313841"/>
                    </a:ext>
                  </a:extLst>
                </a:gridCol>
                <a:gridCol w="1194542">
                  <a:extLst>
                    <a:ext uri="{9D8B030D-6E8A-4147-A177-3AD203B41FA5}">
                      <a16:colId xmlns:a16="http://schemas.microsoft.com/office/drawing/2014/main" val="890148522"/>
                    </a:ext>
                  </a:extLst>
                </a:gridCol>
                <a:gridCol w="1194542">
                  <a:extLst>
                    <a:ext uri="{9D8B030D-6E8A-4147-A177-3AD203B41FA5}">
                      <a16:colId xmlns:a16="http://schemas.microsoft.com/office/drawing/2014/main" val="4108362977"/>
                    </a:ext>
                  </a:extLst>
                </a:gridCol>
                <a:gridCol w="1194542">
                  <a:extLst>
                    <a:ext uri="{9D8B030D-6E8A-4147-A177-3AD203B41FA5}">
                      <a16:colId xmlns:a16="http://schemas.microsoft.com/office/drawing/2014/main" val="307773737"/>
                    </a:ext>
                  </a:extLst>
                </a:gridCol>
                <a:gridCol w="1194542">
                  <a:extLst>
                    <a:ext uri="{9D8B030D-6E8A-4147-A177-3AD203B41FA5}">
                      <a16:colId xmlns:a16="http://schemas.microsoft.com/office/drawing/2014/main" val="562730830"/>
                    </a:ext>
                  </a:extLst>
                </a:gridCol>
              </a:tblGrid>
              <a:tr h="28412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Vlaanderen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Man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Vrouw</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18-34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35-54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55 jaar en ouder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0114226"/>
                  </a:ext>
                </a:extLst>
              </a:tr>
            </a:tbl>
          </a:graphicData>
        </a:graphic>
      </p:graphicFrame>
      <p:graphicFrame>
        <p:nvGraphicFramePr>
          <p:cNvPr id="30" name="Table 29">
            <a:extLst>
              <a:ext uri="{FF2B5EF4-FFF2-40B4-BE49-F238E27FC236}">
                <a16:creationId xmlns:a16="http://schemas.microsoft.com/office/drawing/2014/main" id="{91260B3C-A37E-4BD1-9589-A6931769DA66}"/>
              </a:ext>
            </a:extLst>
          </p:cNvPr>
          <p:cNvGraphicFramePr>
            <a:graphicFrameLocks noGrp="1"/>
          </p:cNvGraphicFramePr>
          <p:nvPr>
            <p:extLst>
              <p:ext uri="{D42A27DB-BD31-4B8C-83A1-F6EECF244321}">
                <p14:modId xmlns:p14="http://schemas.microsoft.com/office/powerpoint/2010/main" val="4146957133"/>
              </p:ext>
            </p:extLst>
          </p:nvPr>
        </p:nvGraphicFramePr>
        <p:xfrm>
          <a:off x="1697034" y="1491660"/>
          <a:ext cx="7167252" cy="135255"/>
        </p:xfrm>
        <a:graphic>
          <a:graphicData uri="http://schemas.openxmlformats.org/drawingml/2006/table">
            <a:tbl>
              <a:tblPr firstRow="1" bandRow="1">
                <a:tableStyleId>{5C22544A-7EE6-4342-B048-85BDC9FD1C3A}</a:tableStyleId>
              </a:tblPr>
              <a:tblGrid>
                <a:gridCol w="1194542">
                  <a:extLst>
                    <a:ext uri="{9D8B030D-6E8A-4147-A177-3AD203B41FA5}">
                      <a16:colId xmlns:a16="http://schemas.microsoft.com/office/drawing/2014/main" val="1752568651"/>
                    </a:ext>
                  </a:extLst>
                </a:gridCol>
                <a:gridCol w="1194542">
                  <a:extLst>
                    <a:ext uri="{9D8B030D-6E8A-4147-A177-3AD203B41FA5}">
                      <a16:colId xmlns:a16="http://schemas.microsoft.com/office/drawing/2014/main" val="3296626129"/>
                    </a:ext>
                  </a:extLst>
                </a:gridCol>
                <a:gridCol w="1194542">
                  <a:extLst>
                    <a:ext uri="{9D8B030D-6E8A-4147-A177-3AD203B41FA5}">
                      <a16:colId xmlns:a16="http://schemas.microsoft.com/office/drawing/2014/main" val="877304053"/>
                    </a:ext>
                  </a:extLst>
                </a:gridCol>
                <a:gridCol w="1194542">
                  <a:extLst>
                    <a:ext uri="{9D8B030D-6E8A-4147-A177-3AD203B41FA5}">
                      <a16:colId xmlns:a16="http://schemas.microsoft.com/office/drawing/2014/main" val="821155186"/>
                    </a:ext>
                  </a:extLst>
                </a:gridCol>
                <a:gridCol w="1194542">
                  <a:extLst>
                    <a:ext uri="{9D8B030D-6E8A-4147-A177-3AD203B41FA5}">
                      <a16:colId xmlns:a16="http://schemas.microsoft.com/office/drawing/2014/main" val="1523988125"/>
                    </a:ext>
                  </a:extLst>
                </a:gridCol>
                <a:gridCol w="1194542">
                  <a:extLst>
                    <a:ext uri="{9D8B030D-6E8A-4147-A177-3AD203B41FA5}">
                      <a16:colId xmlns:a16="http://schemas.microsoft.com/office/drawing/2014/main" val="2587533111"/>
                    </a:ext>
                  </a:extLst>
                </a:gridCol>
              </a:tblGrid>
              <a:tr h="135255">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(n=557)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(n=445)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(n=263)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(n=450)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(n=289)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63994826"/>
                  </a:ext>
                </a:extLst>
              </a:tr>
            </a:tbl>
          </a:graphicData>
        </a:graphic>
      </p:graphicFrame>
      <p:cxnSp>
        <p:nvCxnSpPr>
          <p:cNvPr id="31" name="Straight Connector 30">
            <a:extLst>
              <a:ext uri="{FF2B5EF4-FFF2-40B4-BE49-F238E27FC236}">
                <a16:creationId xmlns:a16="http://schemas.microsoft.com/office/drawing/2014/main" id="{7AB4A478-EEA9-4CF4-9259-7950EFDA516E}"/>
              </a:ext>
            </a:extLst>
          </p:cNvPr>
          <p:cNvCxnSpPr/>
          <p:nvPr/>
        </p:nvCxnSpPr>
        <p:spPr>
          <a:xfrm>
            <a:off x="5389987"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cxnSp>
        <p:nvCxnSpPr>
          <p:cNvPr id="32" name="Straight Arrow Connector 31">
            <a:extLst>
              <a:ext uri="{FF2B5EF4-FFF2-40B4-BE49-F238E27FC236}">
                <a16:creationId xmlns:a16="http://schemas.microsoft.com/office/drawing/2014/main" id="{EC5786A5-D9EE-4271-8CBD-65B729624065}"/>
              </a:ext>
            </a:extLst>
          </p:cNvPr>
          <p:cNvCxnSpPr>
            <a:cxnSpLocks/>
          </p:cNvCxnSpPr>
          <p:nvPr/>
        </p:nvCxnSpPr>
        <p:spPr>
          <a:xfrm flipH="1" flipV="1">
            <a:off x="5167833" y="200244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3" name="Straight Arrow Connector 32">
            <a:extLst>
              <a:ext uri="{FF2B5EF4-FFF2-40B4-BE49-F238E27FC236}">
                <a16:creationId xmlns:a16="http://schemas.microsoft.com/office/drawing/2014/main" id="{97B52AED-A044-413E-895B-06B3C0DDB50A}"/>
              </a:ext>
            </a:extLst>
          </p:cNvPr>
          <p:cNvCxnSpPr>
            <a:cxnSpLocks/>
          </p:cNvCxnSpPr>
          <p:nvPr/>
        </p:nvCxnSpPr>
        <p:spPr>
          <a:xfrm flipH="1" flipV="1">
            <a:off x="5150135" y="2468492"/>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4" name="Straight Arrow Connector 33">
            <a:extLst>
              <a:ext uri="{FF2B5EF4-FFF2-40B4-BE49-F238E27FC236}">
                <a16:creationId xmlns:a16="http://schemas.microsoft.com/office/drawing/2014/main" id="{7895ED41-7AB6-48EF-9091-197CA8C96440}"/>
              </a:ext>
            </a:extLst>
          </p:cNvPr>
          <p:cNvCxnSpPr>
            <a:cxnSpLocks/>
          </p:cNvCxnSpPr>
          <p:nvPr/>
        </p:nvCxnSpPr>
        <p:spPr>
          <a:xfrm flipH="1" flipV="1">
            <a:off x="5144235" y="2958138"/>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7" name="Straight Arrow Connector 36">
            <a:extLst>
              <a:ext uri="{FF2B5EF4-FFF2-40B4-BE49-F238E27FC236}">
                <a16:creationId xmlns:a16="http://schemas.microsoft.com/office/drawing/2014/main" id="{336907AC-A80B-462E-8228-B26281D282B4}"/>
              </a:ext>
            </a:extLst>
          </p:cNvPr>
          <p:cNvCxnSpPr>
            <a:cxnSpLocks/>
          </p:cNvCxnSpPr>
          <p:nvPr/>
        </p:nvCxnSpPr>
        <p:spPr>
          <a:xfrm flipH="1" flipV="1">
            <a:off x="5102939" y="391973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8" name="Straight Arrow Connector 37">
            <a:extLst>
              <a:ext uri="{FF2B5EF4-FFF2-40B4-BE49-F238E27FC236}">
                <a16:creationId xmlns:a16="http://schemas.microsoft.com/office/drawing/2014/main" id="{3095A6DD-20D6-45DC-A60B-2DFA3645CD37}"/>
              </a:ext>
            </a:extLst>
          </p:cNvPr>
          <p:cNvCxnSpPr>
            <a:cxnSpLocks/>
          </p:cNvCxnSpPr>
          <p:nvPr/>
        </p:nvCxnSpPr>
        <p:spPr>
          <a:xfrm flipH="1" flipV="1">
            <a:off x="7532489" y="3440902"/>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44" name="Straight Arrow Connector 43">
            <a:extLst>
              <a:ext uri="{FF2B5EF4-FFF2-40B4-BE49-F238E27FC236}">
                <a16:creationId xmlns:a16="http://schemas.microsoft.com/office/drawing/2014/main" id="{A01A6F8F-A286-4284-9479-64D511842409}"/>
              </a:ext>
            </a:extLst>
          </p:cNvPr>
          <p:cNvCxnSpPr>
            <a:cxnSpLocks/>
          </p:cNvCxnSpPr>
          <p:nvPr/>
        </p:nvCxnSpPr>
        <p:spPr>
          <a:xfrm flipH="1" flipV="1">
            <a:off x="8747756" y="3440902"/>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5436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F62603F-530E-4D05-ABC1-2F64EBD5C632}"/>
              </a:ext>
            </a:extLst>
          </p:cNvPr>
          <p:cNvGraphicFramePr/>
          <p:nvPr>
            <p:extLst/>
          </p:nvPr>
        </p:nvGraphicFramePr>
        <p:xfrm>
          <a:off x="86312" y="1139349"/>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91E89C4D-C610-4D40-9CE6-DA210B36788A}"/>
              </a:ext>
            </a:extLst>
          </p:cNvPr>
          <p:cNvGraphicFramePr/>
          <p:nvPr>
            <p:extLst>
              <p:ext uri="{D42A27DB-BD31-4B8C-83A1-F6EECF244321}">
                <p14:modId xmlns:p14="http://schemas.microsoft.com/office/powerpoint/2010/main" val="2541044371"/>
              </p:ext>
            </p:extLst>
          </p:nvPr>
        </p:nvGraphicFramePr>
        <p:xfrm>
          <a:off x="1806265" y="1746250"/>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D22D9E86-3D62-4F63-ADA0-B62CB56F3E10}"/>
              </a:ext>
            </a:extLst>
          </p:cNvPr>
          <p:cNvGraphicFramePr/>
          <p:nvPr>
            <p:extLst>
              <p:ext uri="{D42A27DB-BD31-4B8C-83A1-F6EECF244321}">
                <p14:modId xmlns:p14="http://schemas.microsoft.com/office/powerpoint/2010/main" val="1311132391"/>
              </p:ext>
            </p:extLst>
          </p:nvPr>
        </p:nvGraphicFramePr>
        <p:xfrm>
          <a:off x="3020252" y="1752600"/>
          <a:ext cx="1008000" cy="25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5" name="Chart 54">
            <a:extLst>
              <a:ext uri="{FF2B5EF4-FFF2-40B4-BE49-F238E27FC236}">
                <a16:creationId xmlns:a16="http://schemas.microsoft.com/office/drawing/2014/main" id="{A4F0D204-CA18-452B-B571-7C4FAE5478B1}"/>
              </a:ext>
            </a:extLst>
          </p:cNvPr>
          <p:cNvGraphicFramePr/>
          <p:nvPr>
            <p:extLst>
              <p:ext uri="{D42A27DB-BD31-4B8C-83A1-F6EECF244321}">
                <p14:modId xmlns:p14="http://schemas.microsoft.com/office/powerpoint/2010/main" val="577745461"/>
              </p:ext>
            </p:extLst>
          </p:nvPr>
        </p:nvGraphicFramePr>
        <p:xfrm>
          <a:off x="4234239" y="1751330"/>
          <a:ext cx="1008000" cy="255600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id="{1AD276AE-FB61-49C0-898C-B9FF3454B2D5}"/>
              </a:ext>
            </a:extLst>
          </p:cNvPr>
          <p:cNvSpPr>
            <a:spLocks noGrp="1"/>
          </p:cNvSpPr>
          <p:nvPr>
            <p:ph type="title"/>
          </p:nvPr>
        </p:nvSpPr>
        <p:spPr/>
        <p:txBody>
          <a:bodyPr/>
          <a:lstStyle/>
          <a:p>
            <a:r>
              <a:rPr lang="nl-BE" dirty="0"/>
              <a:t>Belang invoeren van speerpunten (2/2)</a:t>
            </a:r>
            <a:r>
              <a:rPr lang="nl-BE" i="1" dirty="0"/>
              <a:t> </a:t>
            </a:r>
            <a:r>
              <a:rPr lang="nl-BE" sz="1050" i="1" dirty="0"/>
              <a:t>– Volgens geslacht &amp; leeftijd</a:t>
            </a:r>
            <a:endParaRPr lang="nl-BE" dirty="0"/>
          </a:p>
        </p:txBody>
      </p:sp>
      <p:sp>
        <p:nvSpPr>
          <p:cNvPr id="3" name="Text Placeholder 2">
            <a:extLst>
              <a:ext uri="{FF2B5EF4-FFF2-40B4-BE49-F238E27FC236}">
                <a16:creationId xmlns:a16="http://schemas.microsoft.com/office/drawing/2014/main" id="{452AB9DA-0B6A-4AE3-B20D-F4DB566BD82B}"/>
              </a:ext>
            </a:extLst>
          </p:cNvPr>
          <p:cNvSpPr>
            <a:spLocks noGrp="1"/>
          </p:cNvSpPr>
          <p:nvPr>
            <p:ph type="body" sz="quarter" idx="13"/>
          </p:nvPr>
        </p:nvSpPr>
        <p:spPr>
          <a:xfrm>
            <a:off x="182720" y="190628"/>
            <a:ext cx="7065188" cy="632754"/>
          </a:xfrm>
        </p:spPr>
        <p:txBody>
          <a:bodyPr/>
          <a:lstStyle/>
          <a:p>
            <a:r>
              <a:rPr lang="nl-BE" sz="1400" dirty="0"/>
              <a:t>Vrouwen hechten (nog) meer belang aan de speerpunten. </a:t>
            </a:r>
          </a:p>
          <a:p>
            <a:endParaRPr lang="nl-BE" sz="1400" dirty="0"/>
          </a:p>
        </p:txBody>
      </p:sp>
      <p:sp>
        <p:nvSpPr>
          <p:cNvPr id="4" name="Text Placeholder 3">
            <a:extLst>
              <a:ext uri="{FF2B5EF4-FFF2-40B4-BE49-F238E27FC236}">
                <a16:creationId xmlns:a16="http://schemas.microsoft.com/office/drawing/2014/main" id="{CFD1163B-3467-43BD-AE39-38A3E14EADFA}"/>
              </a:ext>
            </a:extLst>
          </p:cNvPr>
          <p:cNvSpPr>
            <a:spLocks noGrp="1"/>
          </p:cNvSpPr>
          <p:nvPr>
            <p:ph type="body" sz="quarter" idx="16"/>
          </p:nvPr>
        </p:nvSpPr>
        <p:spPr/>
        <p:txBody>
          <a:bodyPr/>
          <a:lstStyle/>
          <a:p>
            <a:r>
              <a:rPr lang="nl-BE" dirty="0"/>
              <a:t>Basis:	Vlaanderen (n=1002) </a:t>
            </a:r>
          </a:p>
          <a:p>
            <a:r>
              <a:rPr lang="nl-BE" dirty="0"/>
              <a:t>Vraag:	Q3. Geef aan in welke mate onderstaande speerpunten belangrijk zijn om in te voeren in uw gemeente of stad.</a:t>
            </a:r>
          </a:p>
          <a:p>
            <a:r>
              <a:rPr lang="nl-BE" dirty="0"/>
              <a:t>	Relevante significante verschillen</a:t>
            </a:r>
            <a:endParaRPr lang="nl-BE" b="1" dirty="0"/>
          </a:p>
        </p:txBody>
      </p:sp>
      <p:grpSp>
        <p:nvGrpSpPr>
          <p:cNvPr id="6" name="Group 5">
            <a:extLst>
              <a:ext uri="{FF2B5EF4-FFF2-40B4-BE49-F238E27FC236}">
                <a16:creationId xmlns:a16="http://schemas.microsoft.com/office/drawing/2014/main" id="{F52929EA-EA2C-4C20-A035-2497CE844C60}"/>
              </a:ext>
            </a:extLst>
          </p:cNvPr>
          <p:cNvGrpSpPr/>
          <p:nvPr/>
        </p:nvGrpSpPr>
        <p:grpSpPr>
          <a:xfrm>
            <a:off x="8400948" y="419554"/>
            <a:ext cx="463338" cy="609979"/>
            <a:chOff x="42983" y="4299499"/>
            <a:chExt cx="463338" cy="609979"/>
          </a:xfrm>
        </p:grpSpPr>
        <p:pic>
          <p:nvPicPr>
            <p:cNvPr id="7" name="Picture 4" descr="Gerelateerde afbeelding">
              <a:extLst>
                <a:ext uri="{FF2B5EF4-FFF2-40B4-BE49-F238E27FC236}">
                  <a16:creationId xmlns:a16="http://schemas.microsoft.com/office/drawing/2014/main" id="{3EA30BBB-3197-45A2-B04E-91B96F529E4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045" t="13877" b="46343"/>
            <a:stretch/>
          </p:blipFill>
          <p:spPr bwMode="auto">
            <a:xfrm>
              <a:off x="42983" y="4801478"/>
              <a:ext cx="463338" cy="10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erelateerde afbeelding">
              <a:extLst>
                <a:ext uri="{FF2B5EF4-FFF2-40B4-BE49-F238E27FC236}">
                  <a16:creationId xmlns:a16="http://schemas.microsoft.com/office/drawing/2014/main" id="{DB211465-6F91-4481-AD3F-295E8758866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81316"/>
            <a:stretch/>
          </p:blipFill>
          <p:spPr bwMode="auto">
            <a:xfrm>
              <a:off x="139371" y="4299499"/>
              <a:ext cx="246372" cy="55597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3" name="Straight Connector 52">
            <a:extLst>
              <a:ext uri="{FF2B5EF4-FFF2-40B4-BE49-F238E27FC236}">
                <a16:creationId xmlns:a16="http://schemas.microsoft.com/office/drawing/2014/main" id="{622850AA-2CF4-4B2A-9792-CEF2EA67A343}"/>
              </a:ext>
            </a:extLst>
          </p:cNvPr>
          <p:cNvCxnSpPr/>
          <p:nvPr/>
        </p:nvCxnSpPr>
        <p:spPr>
          <a:xfrm>
            <a:off x="3030245"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58" name="Chart 57">
            <a:extLst>
              <a:ext uri="{FF2B5EF4-FFF2-40B4-BE49-F238E27FC236}">
                <a16:creationId xmlns:a16="http://schemas.microsoft.com/office/drawing/2014/main" id="{5A3803AD-84C2-4802-84E7-0CD3D714E5EE}"/>
              </a:ext>
            </a:extLst>
          </p:cNvPr>
          <p:cNvGraphicFramePr/>
          <p:nvPr>
            <p:extLst>
              <p:ext uri="{D42A27DB-BD31-4B8C-83A1-F6EECF244321}">
                <p14:modId xmlns:p14="http://schemas.microsoft.com/office/powerpoint/2010/main" val="1981331163"/>
              </p:ext>
            </p:extLst>
          </p:nvPr>
        </p:nvGraphicFramePr>
        <p:xfrm>
          <a:off x="5448226" y="1750060"/>
          <a:ext cx="1008000" cy="2556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4" name="Chart 63">
            <a:extLst>
              <a:ext uri="{FF2B5EF4-FFF2-40B4-BE49-F238E27FC236}">
                <a16:creationId xmlns:a16="http://schemas.microsoft.com/office/drawing/2014/main" id="{DDC66943-8BA6-4C65-9FC5-EBE154A3D292}"/>
              </a:ext>
            </a:extLst>
          </p:cNvPr>
          <p:cNvGraphicFramePr/>
          <p:nvPr>
            <p:extLst>
              <p:ext uri="{D42A27DB-BD31-4B8C-83A1-F6EECF244321}">
                <p14:modId xmlns:p14="http://schemas.microsoft.com/office/powerpoint/2010/main" val="1249266111"/>
              </p:ext>
            </p:extLst>
          </p:nvPr>
        </p:nvGraphicFramePr>
        <p:xfrm>
          <a:off x="6662213" y="1748790"/>
          <a:ext cx="1008000" cy="2556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7" name="Chart 66">
            <a:extLst>
              <a:ext uri="{FF2B5EF4-FFF2-40B4-BE49-F238E27FC236}">
                <a16:creationId xmlns:a16="http://schemas.microsoft.com/office/drawing/2014/main" id="{32B5A494-37C2-4C6C-92E6-27ABF86529AB}"/>
              </a:ext>
            </a:extLst>
          </p:cNvPr>
          <p:cNvGraphicFramePr/>
          <p:nvPr>
            <p:extLst>
              <p:ext uri="{D42A27DB-BD31-4B8C-83A1-F6EECF244321}">
                <p14:modId xmlns:p14="http://schemas.microsoft.com/office/powerpoint/2010/main" val="4274507842"/>
              </p:ext>
            </p:extLst>
          </p:nvPr>
        </p:nvGraphicFramePr>
        <p:xfrm>
          <a:off x="7876202" y="1747520"/>
          <a:ext cx="1008000" cy="2556000"/>
        </p:xfrm>
        <a:graphic>
          <a:graphicData uri="http://schemas.openxmlformats.org/drawingml/2006/chart">
            <c:chart xmlns:c="http://schemas.openxmlformats.org/drawingml/2006/chart" xmlns:r="http://schemas.openxmlformats.org/officeDocument/2006/relationships" r:id="rId11"/>
          </a:graphicData>
        </a:graphic>
      </p:graphicFrame>
      <p:cxnSp>
        <p:nvCxnSpPr>
          <p:cNvPr id="40" name="Straight Arrow Connector 39">
            <a:extLst>
              <a:ext uri="{FF2B5EF4-FFF2-40B4-BE49-F238E27FC236}">
                <a16:creationId xmlns:a16="http://schemas.microsoft.com/office/drawing/2014/main" id="{FC6A906D-D173-4D02-8037-5DAA3CF82712}"/>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aphicFrame>
        <p:nvGraphicFramePr>
          <p:cNvPr id="29" name="Table 28">
            <a:extLst>
              <a:ext uri="{FF2B5EF4-FFF2-40B4-BE49-F238E27FC236}">
                <a16:creationId xmlns:a16="http://schemas.microsoft.com/office/drawing/2014/main" id="{DF5A4F5B-CF9D-4E69-95E9-1671AF949129}"/>
              </a:ext>
            </a:extLst>
          </p:cNvPr>
          <p:cNvGraphicFramePr>
            <a:graphicFrameLocks noGrp="1"/>
          </p:cNvGraphicFramePr>
          <p:nvPr>
            <p:extLst/>
          </p:nvPr>
        </p:nvGraphicFramePr>
        <p:xfrm>
          <a:off x="1697037" y="1092092"/>
          <a:ext cx="7167252" cy="284120"/>
        </p:xfrm>
        <a:graphic>
          <a:graphicData uri="http://schemas.openxmlformats.org/drawingml/2006/table">
            <a:tbl>
              <a:tblPr firstRow="1" bandRow="1">
                <a:tableStyleId>{5C22544A-7EE6-4342-B048-85BDC9FD1C3A}</a:tableStyleId>
              </a:tblPr>
              <a:tblGrid>
                <a:gridCol w="1194542">
                  <a:extLst>
                    <a:ext uri="{9D8B030D-6E8A-4147-A177-3AD203B41FA5}">
                      <a16:colId xmlns:a16="http://schemas.microsoft.com/office/drawing/2014/main" val="2958164197"/>
                    </a:ext>
                  </a:extLst>
                </a:gridCol>
                <a:gridCol w="1194542">
                  <a:extLst>
                    <a:ext uri="{9D8B030D-6E8A-4147-A177-3AD203B41FA5}">
                      <a16:colId xmlns:a16="http://schemas.microsoft.com/office/drawing/2014/main" val="458313841"/>
                    </a:ext>
                  </a:extLst>
                </a:gridCol>
                <a:gridCol w="1194542">
                  <a:extLst>
                    <a:ext uri="{9D8B030D-6E8A-4147-A177-3AD203B41FA5}">
                      <a16:colId xmlns:a16="http://schemas.microsoft.com/office/drawing/2014/main" val="890148522"/>
                    </a:ext>
                  </a:extLst>
                </a:gridCol>
                <a:gridCol w="1194542">
                  <a:extLst>
                    <a:ext uri="{9D8B030D-6E8A-4147-A177-3AD203B41FA5}">
                      <a16:colId xmlns:a16="http://schemas.microsoft.com/office/drawing/2014/main" val="4108362977"/>
                    </a:ext>
                  </a:extLst>
                </a:gridCol>
                <a:gridCol w="1194542">
                  <a:extLst>
                    <a:ext uri="{9D8B030D-6E8A-4147-A177-3AD203B41FA5}">
                      <a16:colId xmlns:a16="http://schemas.microsoft.com/office/drawing/2014/main" val="307773737"/>
                    </a:ext>
                  </a:extLst>
                </a:gridCol>
                <a:gridCol w="1194542">
                  <a:extLst>
                    <a:ext uri="{9D8B030D-6E8A-4147-A177-3AD203B41FA5}">
                      <a16:colId xmlns:a16="http://schemas.microsoft.com/office/drawing/2014/main" val="562730830"/>
                    </a:ext>
                  </a:extLst>
                </a:gridCol>
              </a:tblGrid>
              <a:tr h="28412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Vlaanderen </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Man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Vrouw</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18-34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35-54 jaar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55 jaar en ouder</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0114226"/>
                  </a:ext>
                </a:extLst>
              </a:tr>
            </a:tbl>
          </a:graphicData>
        </a:graphic>
      </p:graphicFrame>
      <p:graphicFrame>
        <p:nvGraphicFramePr>
          <p:cNvPr id="30" name="Table 29">
            <a:extLst>
              <a:ext uri="{FF2B5EF4-FFF2-40B4-BE49-F238E27FC236}">
                <a16:creationId xmlns:a16="http://schemas.microsoft.com/office/drawing/2014/main" id="{91260B3C-A37E-4BD1-9589-A6931769DA66}"/>
              </a:ext>
            </a:extLst>
          </p:cNvPr>
          <p:cNvGraphicFramePr>
            <a:graphicFrameLocks noGrp="1"/>
          </p:cNvGraphicFramePr>
          <p:nvPr>
            <p:extLst/>
          </p:nvPr>
        </p:nvGraphicFramePr>
        <p:xfrm>
          <a:off x="1697034" y="1491660"/>
          <a:ext cx="7167252" cy="135255"/>
        </p:xfrm>
        <a:graphic>
          <a:graphicData uri="http://schemas.openxmlformats.org/drawingml/2006/table">
            <a:tbl>
              <a:tblPr firstRow="1" bandRow="1">
                <a:tableStyleId>{5C22544A-7EE6-4342-B048-85BDC9FD1C3A}</a:tableStyleId>
              </a:tblPr>
              <a:tblGrid>
                <a:gridCol w="1194542">
                  <a:extLst>
                    <a:ext uri="{9D8B030D-6E8A-4147-A177-3AD203B41FA5}">
                      <a16:colId xmlns:a16="http://schemas.microsoft.com/office/drawing/2014/main" val="1752568651"/>
                    </a:ext>
                  </a:extLst>
                </a:gridCol>
                <a:gridCol w="1194542">
                  <a:extLst>
                    <a:ext uri="{9D8B030D-6E8A-4147-A177-3AD203B41FA5}">
                      <a16:colId xmlns:a16="http://schemas.microsoft.com/office/drawing/2014/main" val="3296626129"/>
                    </a:ext>
                  </a:extLst>
                </a:gridCol>
                <a:gridCol w="1194542">
                  <a:extLst>
                    <a:ext uri="{9D8B030D-6E8A-4147-A177-3AD203B41FA5}">
                      <a16:colId xmlns:a16="http://schemas.microsoft.com/office/drawing/2014/main" val="877304053"/>
                    </a:ext>
                  </a:extLst>
                </a:gridCol>
                <a:gridCol w="1194542">
                  <a:extLst>
                    <a:ext uri="{9D8B030D-6E8A-4147-A177-3AD203B41FA5}">
                      <a16:colId xmlns:a16="http://schemas.microsoft.com/office/drawing/2014/main" val="821155186"/>
                    </a:ext>
                  </a:extLst>
                </a:gridCol>
                <a:gridCol w="1194542">
                  <a:extLst>
                    <a:ext uri="{9D8B030D-6E8A-4147-A177-3AD203B41FA5}">
                      <a16:colId xmlns:a16="http://schemas.microsoft.com/office/drawing/2014/main" val="1523988125"/>
                    </a:ext>
                  </a:extLst>
                </a:gridCol>
                <a:gridCol w="1194542">
                  <a:extLst>
                    <a:ext uri="{9D8B030D-6E8A-4147-A177-3AD203B41FA5}">
                      <a16:colId xmlns:a16="http://schemas.microsoft.com/office/drawing/2014/main" val="2587533111"/>
                    </a:ext>
                  </a:extLst>
                </a:gridCol>
              </a:tblGrid>
              <a:tr h="135255">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(n=557)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(n=445)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(n=263)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(n=450)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(n=289)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63994826"/>
                  </a:ext>
                </a:extLst>
              </a:tr>
            </a:tbl>
          </a:graphicData>
        </a:graphic>
      </p:graphicFrame>
      <p:cxnSp>
        <p:nvCxnSpPr>
          <p:cNvPr id="31" name="Straight Connector 30">
            <a:extLst>
              <a:ext uri="{FF2B5EF4-FFF2-40B4-BE49-F238E27FC236}">
                <a16:creationId xmlns:a16="http://schemas.microsoft.com/office/drawing/2014/main" id="{7AB4A478-EEA9-4CF4-9259-7950EFDA516E}"/>
              </a:ext>
            </a:extLst>
          </p:cNvPr>
          <p:cNvCxnSpPr/>
          <p:nvPr/>
        </p:nvCxnSpPr>
        <p:spPr>
          <a:xfrm>
            <a:off x="5389987"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32" name="Table 31">
            <a:extLst>
              <a:ext uri="{FF2B5EF4-FFF2-40B4-BE49-F238E27FC236}">
                <a16:creationId xmlns:a16="http://schemas.microsoft.com/office/drawing/2014/main" id="{0191C62C-E76E-4EE4-B2AB-67020DABB00C}"/>
              </a:ext>
            </a:extLst>
          </p:cNvPr>
          <p:cNvGraphicFramePr>
            <a:graphicFrameLocks noGrp="1"/>
          </p:cNvGraphicFramePr>
          <p:nvPr>
            <p:extLst>
              <p:ext uri="{D42A27DB-BD31-4B8C-83A1-F6EECF244321}">
                <p14:modId xmlns:p14="http://schemas.microsoft.com/office/powerpoint/2010/main" val="4210341653"/>
              </p:ext>
            </p:extLst>
          </p:nvPr>
        </p:nvGraphicFramePr>
        <p:xfrm>
          <a:off x="-50677" y="1769805"/>
          <a:ext cx="1788441" cy="2481925"/>
        </p:xfrm>
        <a:graphic>
          <a:graphicData uri="http://schemas.openxmlformats.org/drawingml/2006/table">
            <a:tbl>
              <a:tblPr>
                <a:tableStyleId>{5C22544A-7EE6-4342-B048-85BDC9FD1C3A}</a:tableStyleId>
              </a:tblPr>
              <a:tblGrid>
                <a:gridCol w="1788441">
                  <a:extLst>
                    <a:ext uri="{9D8B030D-6E8A-4147-A177-3AD203B41FA5}">
                      <a16:colId xmlns:a16="http://schemas.microsoft.com/office/drawing/2014/main" val="941888965"/>
                    </a:ext>
                  </a:extLst>
                </a:gridCol>
              </a:tblGrid>
              <a:tr h="496385">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Dierenpolitie</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5842687"/>
                  </a:ext>
                </a:extLst>
              </a:tr>
              <a:tr h="496385">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Vuurwerk</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5924069"/>
                  </a:ext>
                </a:extLst>
              </a:tr>
              <a:tr h="496385">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Gezelschapsdieren op markten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7352188"/>
                  </a:ext>
                </a:extLst>
              </a:tr>
              <a:tr h="496385">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Aanwezigheid van dieren op kermissen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5512666"/>
                  </a:ext>
                </a:extLst>
              </a:tr>
              <a:tr h="496385">
                <a:tc>
                  <a:txBody>
                    <a:bodyPr/>
                    <a:lstStyle/>
                    <a:p>
                      <a:pPr algn="r" fontAlgn="b">
                        <a:lnSpc>
                          <a:spcPts val="1100"/>
                        </a:lnSpc>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Schepen van dierenwelzijn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9092363"/>
                  </a:ext>
                </a:extLst>
              </a:tr>
            </a:tbl>
          </a:graphicData>
        </a:graphic>
      </p:graphicFrame>
      <p:cxnSp>
        <p:nvCxnSpPr>
          <p:cNvPr id="33" name="Straight Arrow Connector 32">
            <a:extLst>
              <a:ext uri="{FF2B5EF4-FFF2-40B4-BE49-F238E27FC236}">
                <a16:creationId xmlns:a16="http://schemas.microsoft.com/office/drawing/2014/main" id="{8160F1B5-A062-495E-BC29-5BCC7C481E11}"/>
              </a:ext>
            </a:extLst>
          </p:cNvPr>
          <p:cNvCxnSpPr>
            <a:cxnSpLocks/>
          </p:cNvCxnSpPr>
          <p:nvPr/>
        </p:nvCxnSpPr>
        <p:spPr>
          <a:xfrm flipH="1" flipV="1">
            <a:off x="5114739" y="200244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4" name="Straight Arrow Connector 33">
            <a:extLst>
              <a:ext uri="{FF2B5EF4-FFF2-40B4-BE49-F238E27FC236}">
                <a16:creationId xmlns:a16="http://schemas.microsoft.com/office/drawing/2014/main" id="{7AC9E9E6-D592-463E-BC08-EEC8EB4AF047}"/>
              </a:ext>
            </a:extLst>
          </p:cNvPr>
          <p:cNvCxnSpPr>
            <a:cxnSpLocks/>
          </p:cNvCxnSpPr>
          <p:nvPr/>
        </p:nvCxnSpPr>
        <p:spPr>
          <a:xfrm flipH="1" flipV="1">
            <a:off x="5078360" y="2479307"/>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6" name="Straight Arrow Connector 35">
            <a:extLst>
              <a:ext uri="{FF2B5EF4-FFF2-40B4-BE49-F238E27FC236}">
                <a16:creationId xmlns:a16="http://schemas.microsoft.com/office/drawing/2014/main" id="{8821091F-BB68-4811-95BB-5539F0EC96F8}"/>
              </a:ext>
            </a:extLst>
          </p:cNvPr>
          <p:cNvCxnSpPr>
            <a:cxnSpLocks/>
          </p:cNvCxnSpPr>
          <p:nvPr/>
        </p:nvCxnSpPr>
        <p:spPr>
          <a:xfrm flipH="1" flipV="1">
            <a:off x="5065577" y="2962072"/>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7" name="Straight Arrow Connector 36">
            <a:extLst>
              <a:ext uri="{FF2B5EF4-FFF2-40B4-BE49-F238E27FC236}">
                <a16:creationId xmlns:a16="http://schemas.microsoft.com/office/drawing/2014/main" id="{7A6079C6-D96E-413D-9B66-F127B56CC019}"/>
              </a:ext>
            </a:extLst>
          </p:cNvPr>
          <p:cNvCxnSpPr>
            <a:cxnSpLocks/>
          </p:cNvCxnSpPr>
          <p:nvPr/>
        </p:nvCxnSpPr>
        <p:spPr>
          <a:xfrm flipH="1" flipV="1">
            <a:off x="5059677" y="3445819"/>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38" name="Straight Arrow Connector 37">
            <a:extLst>
              <a:ext uri="{FF2B5EF4-FFF2-40B4-BE49-F238E27FC236}">
                <a16:creationId xmlns:a16="http://schemas.microsoft.com/office/drawing/2014/main" id="{510EB61E-BDA0-4ECD-ADF7-D9BC7C08AD64}"/>
              </a:ext>
            </a:extLst>
          </p:cNvPr>
          <p:cNvCxnSpPr>
            <a:cxnSpLocks/>
          </p:cNvCxnSpPr>
          <p:nvPr/>
        </p:nvCxnSpPr>
        <p:spPr>
          <a:xfrm flipH="1" flipV="1">
            <a:off x="5047880" y="3917767"/>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pSp>
        <p:nvGrpSpPr>
          <p:cNvPr id="44" name="Group 43">
            <a:extLst>
              <a:ext uri="{FF2B5EF4-FFF2-40B4-BE49-F238E27FC236}">
                <a16:creationId xmlns:a16="http://schemas.microsoft.com/office/drawing/2014/main" id="{666D3F1F-A40C-4E32-BFD2-1A81A434181C}"/>
              </a:ext>
            </a:extLst>
          </p:cNvPr>
          <p:cNvGrpSpPr/>
          <p:nvPr/>
        </p:nvGrpSpPr>
        <p:grpSpPr>
          <a:xfrm>
            <a:off x="4589704" y="4273102"/>
            <a:ext cx="920293" cy="212471"/>
            <a:chOff x="4138613" y="4230961"/>
            <a:chExt cx="1385724" cy="212471"/>
          </a:xfrm>
        </p:grpSpPr>
        <p:grpSp>
          <p:nvGrpSpPr>
            <p:cNvPr id="45" name="Group 44">
              <a:extLst>
                <a:ext uri="{FF2B5EF4-FFF2-40B4-BE49-F238E27FC236}">
                  <a16:creationId xmlns:a16="http://schemas.microsoft.com/office/drawing/2014/main" id="{EA649642-A354-4943-BC83-41D0A9CA6047}"/>
                </a:ext>
              </a:extLst>
            </p:cNvPr>
            <p:cNvGrpSpPr/>
            <p:nvPr/>
          </p:nvGrpSpPr>
          <p:grpSpPr>
            <a:xfrm>
              <a:off x="4335601" y="4253273"/>
              <a:ext cx="1045581" cy="153888"/>
              <a:chOff x="4512317" y="4125229"/>
              <a:chExt cx="1001176" cy="153887"/>
            </a:xfrm>
          </p:grpSpPr>
          <p:sp>
            <p:nvSpPr>
              <p:cNvPr id="47" name="Rectangle 40">
                <a:extLst>
                  <a:ext uri="{FF2B5EF4-FFF2-40B4-BE49-F238E27FC236}">
                    <a16:creationId xmlns:a16="http://schemas.microsoft.com/office/drawing/2014/main" id="{A8F105DC-49C7-4E46-B922-C46E2BD1DCFE}"/>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50" name="Rectangle 41">
                <a:extLst>
                  <a:ext uri="{FF2B5EF4-FFF2-40B4-BE49-F238E27FC236}">
                    <a16:creationId xmlns:a16="http://schemas.microsoft.com/office/drawing/2014/main" id="{1DC6DC13-3D64-408A-8B54-C6EF0F87BAAB}"/>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Belangrijk</a:t>
                </a:r>
                <a:endParaRPr lang="nl-BE" altLang="nl-BE" dirty="0">
                  <a:solidFill>
                    <a:srgbClr val="222223"/>
                  </a:solidFill>
                  <a:latin typeface="+mn-lt"/>
                </a:endParaRPr>
              </a:p>
            </p:txBody>
          </p:sp>
        </p:grpSp>
        <p:sp>
          <p:nvSpPr>
            <p:cNvPr id="46" name="Rectangle 45">
              <a:extLst>
                <a:ext uri="{FF2B5EF4-FFF2-40B4-BE49-F238E27FC236}">
                  <a16:creationId xmlns:a16="http://schemas.microsoft.com/office/drawing/2014/main" id="{0231427B-82CE-4A5C-86AE-C9D5F1CE55B2}"/>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292896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F62603F-530E-4D05-ABC1-2F64EBD5C632}"/>
              </a:ext>
            </a:extLst>
          </p:cNvPr>
          <p:cNvGraphicFramePr/>
          <p:nvPr>
            <p:extLst>
              <p:ext uri="{D42A27DB-BD31-4B8C-83A1-F6EECF244321}">
                <p14:modId xmlns:p14="http://schemas.microsoft.com/office/powerpoint/2010/main" val="2339197609"/>
              </p:ext>
            </p:extLst>
          </p:nvPr>
        </p:nvGraphicFramePr>
        <p:xfrm>
          <a:off x="80413" y="1139349"/>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91E89C4D-C610-4D40-9CE6-DA210B36788A}"/>
              </a:ext>
            </a:extLst>
          </p:cNvPr>
          <p:cNvGraphicFramePr/>
          <p:nvPr>
            <p:extLst>
              <p:ext uri="{D42A27DB-BD31-4B8C-83A1-F6EECF244321}">
                <p14:modId xmlns:p14="http://schemas.microsoft.com/office/powerpoint/2010/main" val="935929258"/>
              </p:ext>
            </p:extLst>
          </p:nvPr>
        </p:nvGraphicFramePr>
        <p:xfrm>
          <a:off x="1511300" y="1746250"/>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Chart 35">
            <a:extLst>
              <a:ext uri="{FF2B5EF4-FFF2-40B4-BE49-F238E27FC236}">
                <a16:creationId xmlns:a16="http://schemas.microsoft.com/office/drawing/2014/main" id="{0B2C445C-5778-4012-AF67-30ADDACC8026}"/>
              </a:ext>
            </a:extLst>
          </p:cNvPr>
          <p:cNvGraphicFramePr/>
          <p:nvPr>
            <p:extLst>
              <p:ext uri="{D42A27DB-BD31-4B8C-83A1-F6EECF244321}">
                <p14:modId xmlns:p14="http://schemas.microsoft.com/office/powerpoint/2010/main" val="796383210"/>
              </p:ext>
            </p:extLst>
          </p:nvPr>
        </p:nvGraphicFramePr>
        <p:xfrm>
          <a:off x="2466522" y="1752600"/>
          <a:ext cx="1008000" cy="25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id="{D22D9E86-3D62-4F63-ADA0-B62CB56F3E10}"/>
              </a:ext>
            </a:extLst>
          </p:cNvPr>
          <p:cNvGraphicFramePr/>
          <p:nvPr>
            <p:extLst>
              <p:ext uri="{D42A27DB-BD31-4B8C-83A1-F6EECF244321}">
                <p14:modId xmlns:p14="http://schemas.microsoft.com/office/powerpoint/2010/main" val="1286582685"/>
              </p:ext>
            </p:extLst>
          </p:nvPr>
        </p:nvGraphicFramePr>
        <p:xfrm>
          <a:off x="3418280" y="1752600"/>
          <a:ext cx="1008000" cy="25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5" name="Chart 54">
            <a:extLst>
              <a:ext uri="{FF2B5EF4-FFF2-40B4-BE49-F238E27FC236}">
                <a16:creationId xmlns:a16="http://schemas.microsoft.com/office/drawing/2014/main" id="{A4F0D204-CA18-452B-B571-7C4FAE5478B1}"/>
              </a:ext>
            </a:extLst>
          </p:cNvPr>
          <p:cNvGraphicFramePr/>
          <p:nvPr>
            <p:extLst>
              <p:ext uri="{D42A27DB-BD31-4B8C-83A1-F6EECF244321}">
                <p14:modId xmlns:p14="http://schemas.microsoft.com/office/powerpoint/2010/main" val="3955363966"/>
              </p:ext>
            </p:extLst>
          </p:nvPr>
        </p:nvGraphicFramePr>
        <p:xfrm>
          <a:off x="4370038" y="1752600"/>
          <a:ext cx="1008000" cy="2556000"/>
        </p:xfrm>
        <a:graphic>
          <a:graphicData uri="http://schemas.openxmlformats.org/drawingml/2006/chart">
            <c:chart xmlns:c="http://schemas.openxmlformats.org/drawingml/2006/chart" xmlns:r="http://schemas.openxmlformats.org/officeDocument/2006/relationships" r:id="rId7"/>
          </a:graphicData>
        </a:graphic>
      </p:graphicFrame>
      <p:sp>
        <p:nvSpPr>
          <p:cNvPr id="2" name="Title 1">
            <a:extLst>
              <a:ext uri="{FF2B5EF4-FFF2-40B4-BE49-F238E27FC236}">
                <a16:creationId xmlns:a16="http://schemas.microsoft.com/office/drawing/2014/main" id="{1AD276AE-FB61-49C0-898C-B9FF3454B2D5}"/>
              </a:ext>
            </a:extLst>
          </p:cNvPr>
          <p:cNvSpPr>
            <a:spLocks noGrp="1"/>
          </p:cNvSpPr>
          <p:nvPr>
            <p:ph type="title"/>
          </p:nvPr>
        </p:nvSpPr>
        <p:spPr/>
        <p:txBody>
          <a:bodyPr/>
          <a:lstStyle/>
          <a:p>
            <a:r>
              <a:rPr lang="nl-BE" dirty="0"/>
              <a:t>Belang invoeren van speerpunten</a:t>
            </a:r>
            <a:r>
              <a:rPr lang="nl-BE" i="1" dirty="0"/>
              <a:t> </a:t>
            </a:r>
            <a:r>
              <a:rPr lang="nl-BE" dirty="0"/>
              <a:t>(1/2) </a:t>
            </a:r>
            <a:r>
              <a:rPr lang="nl-BE" sz="1050" i="1" dirty="0"/>
              <a:t>– Volgens partijvoorkeur</a:t>
            </a:r>
            <a:endParaRPr lang="nl-BE" dirty="0"/>
          </a:p>
        </p:txBody>
      </p:sp>
      <p:sp>
        <p:nvSpPr>
          <p:cNvPr id="3" name="Text Placeholder 2">
            <a:extLst>
              <a:ext uri="{FF2B5EF4-FFF2-40B4-BE49-F238E27FC236}">
                <a16:creationId xmlns:a16="http://schemas.microsoft.com/office/drawing/2014/main" id="{452AB9DA-0B6A-4AE3-B20D-F4DB566BD82B}"/>
              </a:ext>
            </a:extLst>
          </p:cNvPr>
          <p:cNvSpPr>
            <a:spLocks noGrp="1"/>
          </p:cNvSpPr>
          <p:nvPr>
            <p:ph type="body" sz="quarter" idx="13"/>
          </p:nvPr>
        </p:nvSpPr>
        <p:spPr>
          <a:xfrm>
            <a:off x="182720" y="190628"/>
            <a:ext cx="7065188" cy="632754"/>
          </a:xfrm>
        </p:spPr>
        <p:txBody>
          <a:bodyPr/>
          <a:lstStyle/>
          <a:p>
            <a:r>
              <a:rPr lang="nl-BE" sz="1400" dirty="0"/>
              <a:t>Over alle partijen heen – naargelang partijvoorkeur – zijn er hele hoge scores voor de belangrijkheid van de verschillende speerpunten. </a:t>
            </a:r>
          </a:p>
        </p:txBody>
      </p:sp>
      <p:sp>
        <p:nvSpPr>
          <p:cNvPr id="4" name="Text Placeholder 3">
            <a:extLst>
              <a:ext uri="{FF2B5EF4-FFF2-40B4-BE49-F238E27FC236}">
                <a16:creationId xmlns:a16="http://schemas.microsoft.com/office/drawing/2014/main" id="{CFD1163B-3467-43BD-AE39-38A3E14EADFA}"/>
              </a:ext>
            </a:extLst>
          </p:cNvPr>
          <p:cNvSpPr>
            <a:spLocks noGrp="1"/>
          </p:cNvSpPr>
          <p:nvPr>
            <p:ph type="body" sz="quarter" idx="16"/>
          </p:nvPr>
        </p:nvSpPr>
        <p:spPr/>
        <p:txBody>
          <a:bodyPr/>
          <a:lstStyle/>
          <a:p>
            <a:r>
              <a:rPr lang="nl-BE" dirty="0"/>
              <a:t>Basis:	Vlaanderen (n=1002) </a:t>
            </a:r>
          </a:p>
          <a:p>
            <a:r>
              <a:rPr lang="nl-BE" dirty="0"/>
              <a:t>Vraag:	Q3. Geef aan in welke mate onderstaande speerpunten belangrijk zijn om in te voeren in uw gemeente of stad.</a:t>
            </a:r>
          </a:p>
          <a:p>
            <a:r>
              <a:rPr lang="nl-BE" dirty="0"/>
              <a:t>	Relevante significante verschillen</a:t>
            </a:r>
          </a:p>
        </p:txBody>
      </p:sp>
      <p:grpSp>
        <p:nvGrpSpPr>
          <p:cNvPr id="6" name="Group 5">
            <a:extLst>
              <a:ext uri="{FF2B5EF4-FFF2-40B4-BE49-F238E27FC236}">
                <a16:creationId xmlns:a16="http://schemas.microsoft.com/office/drawing/2014/main" id="{F52929EA-EA2C-4C20-A035-2497CE844C60}"/>
              </a:ext>
            </a:extLst>
          </p:cNvPr>
          <p:cNvGrpSpPr/>
          <p:nvPr/>
        </p:nvGrpSpPr>
        <p:grpSpPr>
          <a:xfrm>
            <a:off x="8400948" y="419554"/>
            <a:ext cx="463338" cy="609979"/>
            <a:chOff x="42983" y="4299499"/>
            <a:chExt cx="463338" cy="609979"/>
          </a:xfrm>
        </p:grpSpPr>
        <p:pic>
          <p:nvPicPr>
            <p:cNvPr id="7" name="Picture 4" descr="Gerelateerde afbeelding">
              <a:extLst>
                <a:ext uri="{FF2B5EF4-FFF2-40B4-BE49-F238E27FC236}">
                  <a16:creationId xmlns:a16="http://schemas.microsoft.com/office/drawing/2014/main" id="{3EA30BBB-3197-45A2-B04E-91B96F529E4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8045" t="13877" b="46343"/>
            <a:stretch/>
          </p:blipFill>
          <p:spPr bwMode="auto">
            <a:xfrm>
              <a:off x="42983" y="4801478"/>
              <a:ext cx="463338" cy="10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erelateerde afbeelding">
              <a:extLst>
                <a:ext uri="{FF2B5EF4-FFF2-40B4-BE49-F238E27FC236}">
                  <a16:creationId xmlns:a16="http://schemas.microsoft.com/office/drawing/2014/main" id="{DB211465-6F91-4481-AD3F-295E8758866F}"/>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81316"/>
            <a:stretch/>
          </p:blipFill>
          <p:spPr bwMode="auto">
            <a:xfrm>
              <a:off x="139371" y="4299499"/>
              <a:ext cx="246372" cy="55597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3" name="Straight Connector 52">
            <a:extLst>
              <a:ext uri="{FF2B5EF4-FFF2-40B4-BE49-F238E27FC236}">
                <a16:creationId xmlns:a16="http://schemas.microsoft.com/office/drawing/2014/main" id="{622850AA-2CF4-4B2A-9792-CEF2EA67A343}"/>
              </a:ext>
            </a:extLst>
          </p:cNvPr>
          <p:cNvCxnSpPr/>
          <p:nvPr/>
        </p:nvCxnSpPr>
        <p:spPr>
          <a:xfrm>
            <a:off x="2463911"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54" name="Table 53">
            <a:extLst>
              <a:ext uri="{FF2B5EF4-FFF2-40B4-BE49-F238E27FC236}">
                <a16:creationId xmlns:a16="http://schemas.microsoft.com/office/drawing/2014/main" id="{0C4CB98C-143A-4862-A035-BD85E854F693}"/>
              </a:ext>
            </a:extLst>
          </p:cNvPr>
          <p:cNvGraphicFramePr>
            <a:graphicFrameLocks noGrp="1"/>
          </p:cNvGraphicFramePr>
          <p:nvPr>
            <p:extLst>
              <p:ext uri="{D42A27DB-BD31-4B8C-83A1-F6EECF244321}">
                <p14:modId xmlns:p14="http://schemas.microsoft.com/office/powerpoint/2010/main" val="504356598"/>
              </p:ext>
            </p:extLst>
          </p:nvPr>
        </p:nvGraphicFramePr>
        <p:xfrm>
          <a:off x="1515680" y="1232373"/>
          <a:ext cx="7628320" cy="502285"/>
        </p:xfrm>
        <a:graphic>
          <a:graphicData uri="http://schemas.openxmlformats.org/drawingml/2006/table">
            <a:tbl>
              <a:tblPr firstRow="1" bandRow="1">
                <a:tableStyleId>{5C22544A-7EE6-4342-B048-85BDC9FD1C3A}</a:tableStyleId>
              </a:tblPr>
              <a:tblGrid>
                <a:gridCol w="953540">
                  <a:extLst>
                    <a:ext uri="{9D8B030D-6E8A-4147-A177-3AD203B41FA5}">
                      <a16:colId xmlns:a16="http://schemas.microsoft.com/office/drawing/2014/main" val="2958164197"/>
                    </a:ext>
                  </a:extLst>
                </a:gridCol>
                <a:gridCol w="953540">
                  <a:extLst>
                    <a:ext uri="{9D8B030D-6E8A-4147-A177-3AD203B41FA5}">
                      <a16:colId xmlns:a16="http://schemas.microsoft.com/office/drawing/2014/main" val="458313841"/>
                    </a:ext>
                  </a:extLst>
                </a:gridCol>
                <a:gridCol w="953540">
                  <a:extLst>
                    <a:ext uri="{9D8B030D-6E8A-4147-A177-3AD203B41FA5}">
                      <a16:colId xmlns:a16="http://schemas.microsoft.com/office/drawing/2014/main" val="890148522"/>
                    </a:ext>
                  </a:extLst>
                </a:gridCol>
                <a:gridCol w="953540">
                  <a:extLst>
                    <a:ext uri="{9D8B030D-6E8A-4147-A177-3AD203B41FA5}">
                      <a16:colId xmlns:a16="http://schemas.microsoft.com/office/drawing/2014/main" val="4108362977"/>
                    </a:ext>
                  </a:extLst>
                </a:gridCol>
                <a:gridCol w="953540">
                  <a:extLst>
                    <a:ext uri="{9D8B030D-6E8A-4147-A177-3AD203B41FA5}">
                      <a16:colId xmlns:a16="http://schemas.microsoft.com/office/drawing/2014/main" val="307773737"/>
                    </a:ext>
                  </a:extLst>
                </a:gridCol>
                <a:gridCol w="953540">
                  <a:extLst>
                    <a:ext uri="{9D8B030D-6E8A-4147-A177-3AD203B41FA5}">
                      <a16:colId xmlns:a16="http://schemas.microsoft.com/office/drawing/2014/main" val="562730830"/>
                    </a:ext>
                  </a:extLst>
                </a:gridCol>
                <a:gridCol w="953540">
                  <a:extLst>
                    <a:ext uri="{9D8B030D-6E8A-4147-A177-3AD203B41FA5}">
                      <a16:colId xmlns:a16="http://schemas.microsoft.com/office/drawing/2014/main" val="2322289164"/>
                    </a:ext>
                  </a:extLst>
                </a:gridCol>
                <a:gridCol w="953540">
                  <a:extLst>
                    <a:ext uri="{9D8B030D-6E8A-4147-A177-3AD203B41FA5}">
                      <a16:colId xmlns:a16="http://schemas.microsoft.com/office/drawing/2014/main" val="129485871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Vlaanderen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N-VA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CD&amp;V</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Groen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Open </a:t>
                      </a:r>
                      <a:r>
                        <a:rPr lang="nl-BE" sz="1100" b="1" i="0" u="none" strike="noStrike" kern="1200" dirty="0" err="1">
                          <a:solidFill>
                            <a:schemeClr val="tx1">
                              <a:lumMod val="75000"/>
                              <a:lumOff val="25000"/>
                            </a:schemeClr>
                          </a:solidFill>
                          <a:effectLst/>
                          <a:latin typeface="+mj-lt"/>
                          <a:cs typeface="+mn-cs"/>
                        </a:rPr>
                        <a:t>Vld</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err="1">
                          <a:solidFill>
                            <a:schemeClr val="tx1">
                              <a:lumMod val="75000"/>
                              <a:lumOff val="25000"/>
                            </a:schemeClr>
                          </a:solidFill>
                          <a:effectLst/>
                          <a:latin typeface="+mj-lt"/>
                          <a:cs typeface="+mn-cs"/>
                        </a:rPr>
                        <a:t>sp.a</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Vlaams Belang</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PVDA+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(n=236)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(n=105)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(n=102)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(n=79)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(n=74)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(n=63)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4981567"/>
                  </a:ext>
                </a:extLst>
              </a:tr>
            </a:tbl>
          </a:graphicData>
        </a:graphic>
      </p:graphicFrame>
      <p:graphicFrame>
        <p:nvGraphicFramePr>
          <p:cNvPr id="58" name="Chart 57">
            <a:extLst>
              <a:ext uri="{FF2B5EF4-FFF2-40B4-BE49-F238E27FC236}">
                <a16:creationId xmlns:a16="http://schemas.microsoft.com/office/drawing/2014/main" id="{5A3803AD-84C2-4802-84E7-0CD3D714E5EE}"/>
              </a:ext>
            </a:extLst>
          </p:cNvPr>
          <p:cNvGraphicFramePr/>
          <p:nvPr>
            <p:extLst>
              <p:ext uri="{D42A27DB-BD31-4B8C-83A1-F6EECF244321}">
                <p14:modId xmlns:p14="http://schemas.microsoft.com/office/powerpoint/2010/main" val="3359527497"/>
              </p:ext>
            </p:extLst>
          </p:nvPr>
        </p:nvGraphicFramePr>
        <p:xfrm>
          <a:off x="5321796" y="1752600"/>
          <a:ext cx="1008000" cy="2556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1" name="Chart 60">
            <a:extLst>
              <a:ext uri="{FF2B5EF4-FFF2-40B4-BE49-F238E27FC236}">
                <a16:creationId xmlns:a16="http://schemas.microsoft.com/office/drawing/2014/main" id="{0B9AE750-37B7-4F7B-B93B-CFE3AC7D312E}"/>
              </a:ext>
            </a:extLst>
          </p:cNvPr>
          <p:cNvGraphicFramePr/>
          <p:nvPr>
            <p:extLst>
              <p:ext uri="{D42A27DB-BD31-4B8C-83A1-F6EECF244321}">
                <p14:modId xmlns:p14="http://schemas.microsoft.com/office/powerpoint/2010/main" val="4157038562"/>
              </p:ext>
            </p:extLst>
          </p:nvPr>
        </p:nvGraphicFramePr>
        <p:xfrm>
          <a:off x="6273554" y="1752600"/>
          <a:ext cx="1008000" cy="2556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4" name="Chart 63">
            <a:extLst>
              <a:ext uri="{FF2B5EF4-FFF2-40B4-BE49-F238E27FC236}">
                <a16:creationId xmlns:a16="http://schemas.microsoft.com/office/drawing/2014/main" id="{DDC66943-8BA6-4C65-9FC5-EBE154A3D292}"/>
              </a:ext>
            </a:extLst>
          </p:cNvPr>
          <p:cNvGraphicFramePr/>
          <p:nvPr>
            <p:extLst>
              <p:ext uri="{D42A27DB-BD31-4B8C-83A1-F6EECF244321}">
                <p14:modId xmlns:p14="http://schemas.microsoft.com/office/powerpoint/2010/main" val="1687917929"/>
              </p:ext>
            </p:extLst>
          </p:nvPr>
        </p:nvGraphicFramePr>
        <p:xfrm>
          <a:off x="7225312" y="1752600"/>
          <a:ext cx="1008000" cy="2556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7" name="Chart 66">
            <a:extLst>
              <a:ext uri="{FF2B5EF4-FFF2-40B4-BE49-F238E27FC236}">
                <a16:creationId xmlns:a16="http://schemas.microsoft.com/office/drawing/2014/main" id="{32B5A494-37C2-4C6C-92E6-27ABF86529AB}"/>
              </a:ext>
            </a:extLst>
          </p:cNvPr>
          <p:cNvGraphicFramePr/>
          <p:nvPr>
            <p:extLst>
              <p:ext uri="{D42A27DB-BD31-4B8C-83A1-F6EECF244321}">
                <p14:modId xmlns:p14="http://schemas.microsoft.com/office/powerpoint/2010/main" val="365961635"/>
              </p:ext>
            </p:extLst>
          </p:nvPr>
        </p:nvGraphicFramePr>
        <p:xfrm>
          <a:off x="8177068" y="1752600"/>
          <a:ext cx="1008000" cy="2556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0" name="Table 49">
            <a:extLst>
              <a:ext uri="{FF2B5EF4-FFF2-40B4-BE49-F238E27FC236}">
                <a16:creationId xmlns:a16="http://schemas.microsoft.com/office/drawing/2014/main" id="{2416104E-BF90-4323-A16F-805CD6416A93}"/>
              </a:ext>
            </a:extLst>
          </p:cNvPr>
          <p:cNvGraphicFramePr>
            <a:graphicFrameLocks noGrp="1"/>
          </p:cNvGraphicFramePr>
          <p:nvPr>
            <p:extLst>
              <p:ext uri="{D42A27DB-BD31-4B8C-83A1-F6EECF244321}">
                <p14:modId xmlns:p14="http://schemas.microsoft.com/office/powerpoint/2010/main" val="2339457138"/>
              </p:ext>
            </p:extLst>
          </p:nvPr>
        </p:nvGraphicFramePr>
        <p:xfrm>
          <a:off x="0" y="1758008"/>
          <a:ext cx="1640021" cy="2510280"/>
        </p:xfrm>
        <a:graphic>
          <a:graphicData uri="http://schemas.openxmlformats.org/drawingml/2006/table">
            <a:tbl>
              <a:tblPr>
                <a:tableStyleId>{5C22544A-7EE6-4342-B048-85BDC9FD1C3A}</a:tableStyleId>
              </a:tblPr>
              <a:tblGrid>
                <a:gridCol w="1640021">
                  <a:extLst>
                    <a:ext uri="{9D8B030D-6E8A-4147-A177-3AD203B41FA5}">
                      <a16:colId xmlns:a16="http://schemas.microsoft.com/office/drawing/2014/main" val="941888965"/>
                    </a:ext>
                  </a:extLst>
                </a:gridCol>
              </a:tblGrid>
              <a:tr h="502056">
                <a:tc>
                  <a:txBody>
                    <a:bodyPr/>
                    <a:lstStyle/>
                    <a:p>
                      <a:pPr marL="0" algn="r" defTabSz="1232345" rtl="0" eaLnBrk="1" fontAlgn="b" latinLnBrk="0" hangingPunct="1">
                        <a:lnSpc>
                          <a:spcPts val="1100"/>
                        </a:lnSpc>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Voorlichting in school omtrent dierenwelzijn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5842687"/>
                  </a:ext>
                </a:extLst>
              </a:tr>
              <a:tr h="502056">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(Zwerf)katten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5924069"/>
                  </a:ext>
                </a:extLst>
              </a:tr>
              <a:tr h="502056">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Dieren toelaten in serviceflats, rusthuizen, …</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7352188"/>
                  </a:ext>
                </a:extLst>
              </a:tr>
              <a:tr h="502056">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1000" b="0" i="0" u="none" strike="noStrike" kern="1200" dirty="0" err="1">
                          <a:solidFill>
                            <a:schemeClr val="tx1">
                              <a:lumMod val="75000"/>
                              <a:lumOff val="25000"/>
                            </a:schemeClr>
                          </a:solidFill>
                          <a:effectLst/>
                          <a:latin typeface="Calibri" panose="020F0502020204030204" pitchFamily="34" charset="0"/>
                          <a:ea typeface="+mn-ea"/>
                          <a:cs typeface="+mn-cs"/>
                        </a:rPr>
                        <a:t>Overpopulatie</a:t>
                      </a:r>
                      <a:r>
                        <a:rPr lang="nl-BE" sz="1000" b="0" i="0" u="none" strike="noStrike" kern="1200" dirty="0">
                          <a:solidFill>
                            <a:schemeClr val="tx1">
                              <a:lumMod val="75000"/>
                              <a:lumOff val="25000"/>
                            </a:schemeClr>
                          </a:solidFill>
                          <a:effectLst/>
                          <a:latin typeface="Calibri" panose="020F0502020204030204" pitchFamily="34" charset="0"/>
                          <a:ea typeface="+mn-ea"/>
                          <a:cs typeface="+mn-cs"/>
                        </a:rPr>
                        <a:t> van duiven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5512666"/>
                  </a:ext>
                </a:extLst>
              </a:tr>
              <a:tr h="502056">
                <a:tc>
                  <a:txBody>
                    <a:bodyPr/>
                    <a:lstStyle/>
                    <a:p>
                      <a:pPr algn="r" fontAlgn="b">
                        <a:lnSpc>
                          <a:spcPts val="1100"/>
                        </a:lnSpc>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Losloopzones voor honden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9092363"/>
                  </a:ext>
                </a:extLst>
              </a:tr>
            </a:tbl>
          </a:graphicData>
        </a:graphic>
      </p:graphicFrame>
      <p:cxnSp>
        <p:nvCxnSpPr>
          <p:cNvPr id="40" name="Straight Arrow Connector 39">
            <a:extLst>
              <a:ext uri="{FF2B5EF4-FFF2-40B4-BE49-F238E27FC236}">
                <a16:creationId xmlns:a16="http://schemas.microsoft.com/office/drawing/2014/main" id="{FC6A906D-D173-4D02-8037-5DAA3CF82712}"/>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pSp>
        <p:nvGrpSpPr>
          <p:cNvPr id="44" name="Group 43">
            <a:extLst>
              <a:ext uri="{FF2B5EF4-FFF2-40B4-BE49-F238E27FC236}">
                <a16:creationId xmlns:a16="http://schemas.microsoft.com/office/drawing/2014/main" id="{9E972D44-0AE9-4655-92A7-1DDAE3079F5D}"/>
              </a:ext>
            </a:extLst>
          </p:cNvPr>
          <p:cNvGrpSpPr/>
          <p:nvPr/>
        </p:nvGrpSpPr>
        <p:grpSpPr>
          <a:xfrm>
            <a:off x="4589704" y="4273102"/>
            <a:ext cx="920293" cy="212471"/>
            <a:chOff x="4138613" y="4230961"/>
            <a:chExt cx="1385724" cy="212471"/>
          </a:xfrm>
        </p:grpSpPr>
        <p:grpSp>
          <p:nvGrpSpPr>
            <p:cNvPr id="45" name="Group 44">
              <a:extLst>
                <a:ext uri="{FF2B5EF4-FFF2-40B4-BE49-F238E27FC236}">
                  <a16:creationId xmlns:a16="http://schemas.microsoft.com/office/drawing/2014/main" id="{F38AC68D-90E5-4AFF-8A89-0296AB7DA452}"/>
                </a:ext>
              </a:extLst>
            </p:cNvPr>
            <p:cNvGrpSpPr/>
            <p:nvPr/>
          </p:nvGrpSpPr>
          <p:grpSpPr>
            <a:xfrm>
              <a:off x="4335601" y="4253273"/>
              <a:ext cx="1045581" cy="153888"/>
              <a:chOff x="4512317" y="4125229"/>
              <a:chExt cx="1001176" cy="153887"/>
            </a:xfrm>
          </p:grpSpPr>
          <p:sp>
            <p:nvSpPr>
              <p:cNvPr id="57" name="Rectangle 40">
                <a:extLst>
                  <a:ext uri="{FF2B5EF4-FFF2-40B4-BE49-F238E27FC236}">
                    <a16:creationId xmlns:a16="http://schemas.microsoft.com/office/drawing/2014/main" id="{A33B9751-4EC6-47A3-A45A-6F6A578B6D20}"/>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59" name="Rectangle 41">
                <a:extLst>
                  <a:ext uri="{FF2B5EF4-FFF2-40B4-BE49-F238E27FC236}">
                    <a16:creationId xmlns:a16="http://schemas.microsoft.com/office/drawing/2014/main" id="{712C7D29-A172-4407-A645-724BF883A2A7}"/>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Belangrijk</a:t>
                </a:r>
                <a:endParaRPr lang="nl-BE" altLang="nl-BE" dirty="0">
                  <a:solidFill>
                    <a:srgbClr val="222223"/>
                  </a:solidFill>
                  <a:latin typeface="+mn-lt"/>
                </a:endParaRPr>
              </a:p>
            </p:txBody>
          </p:sp>
        </p:grpSp>
        <p:sp>
          <p:nvSpPr>
            <p:cNvPr id="56" name="Rectangle 55">
              <a:extLst>
                <a:ext uri="{FF2B5EF4-FFF2-40B4-BE49-F238E27FC236}">
                  <a16:creationId xmlns:a16="http://schemas.microsoft.com/office/drawing/2014/main" id="{CDC981CA-8B33-44FC-827D-90C42F29EDB2}"/>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2166312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6F62603F-530E-4D05-ABC1-2F64EBD5C632}"/>
              </a:ext>
            </a:extLst>
          </p:cNvPr>
          <p:cNvGraphicFramePr/>
          <p:nvPr>
            <p:extLst>
              <p:ext uri="{D42A27DB-BD31-4B8C-83A1-F6EECF244321}">
                <p14:modId xmlns:p14="http://schemas.microsoft.com/office/powerpoint/2010/main" val="657277312"/>
              </p:ext>
            </p:extLst>
          </p:nvPr>
        </p:nvGraphicFramePr>
        <p:xfrm>
          <a:off x="80413" y="1139349"/>
          <a:ext cx="9145065" cy="3482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Chart 35">
            <a:extLst>
              <a:ext uri="{FF2B5EF4-FFF2-40B4-BE49-F238E27FC236}">
                <a16:creationId xmlns:a16="http://schemas.microsoft.com/office/drawing/2014/main" id="{0B2C445C-5778-4012-AF67-30ADDACC8026}"/>
              </a:ext>
            </a:extLst>
          </p:cNvPr>
          <p:cNvGraphicFramePr/>
          <p:nvPr>
            <p:extLst>
              <p:ext uri="{D42A27DB-BD31-4B8C-83A1-F6EECF244321}">
                <p14:modId xmlns:p14="http://schemas.microsoft.com/office/powerpoint/2010/main" val="1420910792"/>
              </p:ext>
            </p:extLst>
          </p:nvPr>
        </p:nvGraphicFramePr>
        <p:xfrm>
          <a:off x="2461986" y="1733550"/>
          <a:ext cx="1008000" cy="25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D22D9E86-3D62-4F63-ADA0-B62CB56F3E10}"/>
              </a:ext>
            </a:extLst>
          </p:cNvPr>
          <p:cNvGraphicFramePr/>
          <p:nvPr>
            <p:extLst>
              <p:ext uri="{D42A27DB-BD31-4B8C-83A1-F6EECF244321}">
                <p14:modId xmlns:p14="http://schemas.microsoft.com/office/powerpoint/2010/main" val="3875662112"/>
              </p:ext>
            </p:extLst>
          </p:nvPr>
        </p:nvGraphicFramePr>
        <p:xfrm>
          <a:off x="3412672" y="1733550"/>
          <a:ext cx="1008000" cy="25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Chart 45">
            <a:extLst>
              <a:ext uri="{FF2B5EF4-FFF2-40B4-BE49-F238E27FC236}">
                <a16:creationId xmlns:a16="http://schemas.microsoft.com/office/drawing/2014/main" id="{42144D0D-2FBE-4BDA-9437-F4E2F76FFFE8}"/>
              </a:ext>
            </a:extLst>
          </p:cNvPr>
          <p:cNvGraphicFramePr/>
          <p:nvPr>
            <p:extLst>
              <p:ext uri="{D42A27DB-BD31-4B8C-83A1-F6EECF244321}">
                <p14:modId xmlns:p14="http://schemas.microsoft.com/office/powerpoint/2010/main" val="1701922189"/>
              </p:ext>
            </p:extLst>
          </p:nvPr>
        </p:nvGraphicFramePr>
        <p:xfrm>
          <a:off x="4363358" y="1733550"/>
          <a:ext cx="1008000" cy="25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8" name="Chart 37">
            <a:extLst>
              <a:ext uri="{FF2B5EF4-FFF2-40B4-BE49-F238E27FC236}">
                <a16:creationId xmlns:a16="http://schemas.microsoft.com/office/drawing/2014/main" id="{A93F867E-A621-434B-B2C4-BCC57FD8FA8F}"/>
              </a:ext>
            </a:extLst>
          </p:cNvPr>
          <p:cNvGraphicFramePr/>
          <p:nvPr>
            <p:extLst>
              <p:ext uri="{D42A27DB-BD31-4B8C-83A1-F6EECF244321}">
                <p14:modId xmlns:p14="http://schemas.microsoft.com/office/powerpoint/2010/main" val="1500686562"/>
              </p:ext>
            </p:extLst>
          </p:nvPr>
        </p:nvGraphicFramePr>
        <p:xfrm>
          <a:off x="5314044" y="1733550"/>
          <a:ext cx="1008000" cy="2556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a:extLst>
              <a:ext uri="{FF2B5EF4-FFF2-40B4-BE49-F238E27FC236}">
                <a16:creationId xmlns:a16="http://schemas.microsoft.com/office/drawing/2014/main" id="{91E89C4D-C610-4D40-9CE6-DA210B36788A}"/>
              </a:ext>
            </a:extLst>
          </p:cNvPr>
          <p:cNvGraphicFramePr/>
          <p:nvPr>
            <p:extLst>
              <p:ext uri="{D42A27DB-BD31-4B8C-83A1-F6EECF244321}">
                <p14:modId xmlns:p14="http://schemas.microsoft.com/office/powerpoint/2010/main" val="2259834377"/>
              </p:ext>
            </p:extLst>
          </p:nvPr>
        </p:nvGraphicFramePr>
        <p:xfrm>
          <a:off x="1511300" y="1733550"/>
          <a:ext cx="1008000" cy="2556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9" name="Chart 48">
            <a:extLst>
              <a:ext uri="{FF2B5EF4-FFF2-40B4-BE49-F238E27FC236}">
                <a16:creationId xmlns:a16="http://schemas.microsoft.com/office/drawing/2014/main" id="{B08196AA-8B76-4370-ABC5-AFB001502458}"/>
              </a:ext>
            </a:extLst>
          </p:cNvPr>
          <p:cNvGraphicFramePr/>
          <p:nvPr>
            <p:extLst>
              <p:ext uri="{D42A27DB-BD31-4B8C-83A1-F6EECF244321}">
                <p14:modId xmlns:p14="http://schemas.microsoft.com/office/powerpoint/2010/main" val="140331684"/>
              </p:ext>
            </p:extLst>
          </p:nvPr>
        </p:nvGraphicFramePr>
        <p:xfrm>
          <a:off x="6264730" y="1733550"/>
          <a:ext cx="1008000" cy="2556000"/>
        </p:xfrm>
        <a:graphic>
          <a:graphicData uri="http://schemas.openxmlformats.org/drawingml/2006/chart">
            <c:chart xmlns:c="http://schemas.openxmlformats.org/drawingml/2006/chart" xmlns:r="http://schemas.openxmlformats.org/officeDocument/2006/relationships" r:id="rId9"/>
          </a:graphicData>
        </a:graphic>
      </p:graphicFrame>
      <p:sp>
        <p:nvSpPr>
          <p:cNvPr id="2" name="Title 1">
            <a:extLst>
              <a:ext uri="{FF2B5EF4-FFF2-40B4-BE49-F238E27FC236}">
                <a16:creationId xmlns:a16="http://schemas.microsoft.com/office/drawing/2014/main" id="{1AD276AE-FB61-49C0-898C-B9FF3454B2D5}"/>
              </a:ext>
            </a:extLst>
          </p:cNvPr>
          <p:cNvSpPr>
            <a:spLocks noGrp="1"/>
          </p:cNvSpPr>
          <p:nvPr>
            <p:ph type="title"/>
          </p:nvPr>
        </p:nvSpPr>
        <p:spPr/>
        <p:txBody>
          <a:bodyPr/>
          <a:lstStyle/>
          <a:p>
            <a:r>
              <a:rPr lang="nl-BE" dirty="0"/>
              <a:t>Belang invoeren van speerpunten (2/2)</a:t>
            </a:r>
            <a:r>
              <a:rPr lang="nl-BE" i="1" dirty="0"/>
              <a:t> </a:t>
            </a:r>
            <a:r>
              <a:rPr lang="nl-BE" sz="1050" i="1" dirty="0"/>
              <a:t>– Volgens partijvoorkeur</a:t>
            </a:r>
            <a:endParaRPr lang="nl-BE" dirty="0"/>
          </a:p>
        </p:txBody>
      </p:sp>
      <p:sp>
        <p:nvSpPr>
          <p:cNvPr id="4" name="Text Placeholder 3">
            <a:extLst>
              <a:ext uri="{FF2B5EF4-FFF2-40B4-BE49-F238E27FC236}">
                <a16:creationId xmlns:a16="http://schemas.microsoft.com/office/drawing/2014/main" id="{CFD1163B-3467-43BD-AE39-38A3E14EADFA}"/>
              </a:ext>
            </a:extLst>
          </p:cNvPr>
          <p:cNvSpPr>
            <a:spLocks noGrp="1"/>
          </p:cNvSpPr>
          <p:nvPr>
            <p:ph type="body" sz="quarter" idx="16"/>
          </p:nvPr>
        </p:nvSpPr>
        <p:spPr/>
        <p:txBody>
          <a:bodyPr/>
          <a:lstStyle/>
          <a:p>
            <a:r>
              <a:rPr lang="nl-BE" dirty="0"/>
              <a:t>Basis:	Vlaanderen (n=1002) </a:t>
            </a:r>
          </a:p>
          <a:p>
            <a:r>
              <a:rPr lang="nl-BE" dirty="0"/>
              <a:t>Vraag:	Q3. Geef aan in welke mate onderstaande speerpunten belangrijk zijn om in te voeren in uw gemeente of stad.</a:t>
            </a:r>
          </a:p>
          <a:p>
            <a:r>
              <a:rPr lang="nl-BE" dirty="0"/>
              <a:t>	Relevante significante verschillen</a:t>
            </a:r>
          </a:p>
        </p:txBody>
      </p:sp>
      <p:grpSp>
        <p:nvGrpSpPr>
          <p:cNvPr id="6" name="Group 5">
            <a:extLst>
              <a:ext uri="{FF2B5EF4-FFF2-40B4-BE49-F238E27FC236}">
                <a16:creationId xmlns:a16="http://schemas.microsoft.com/office/drawing/2014/main" id="{F52929EA-EA2C-4C20-A035-2497CE844C60}"/>
              </a:ext>
            </a:extLst>
          </p:cNvPr>
          <p:cNvGrpSpPr/>
          <p:nvPr/>
        </p:nvGrpSpPr>
        <p:grpSpPr>
          <a:xfrm>
            <a:off x="8400948" y="419554"/>
            <a:ext cx="463338" cy="609979"/>
            <a:chOff x="42983" y="4299499"/>
            <a:chExt cx="463338" cy="609979"/>
          </a:xfrm>
        </p:grpSpPr>
        <p:pic>
          <p:nvPicPr>
            <p:cNvPr id="7" name="Picture 4" descr="Gerelateerde afbeelding">
              <a:extLst>
                <a:ext uri="{FF2B5EF4-FFF2-40B4-BE49-F238E27FC236}">
                  <a16:creationId xmlns:a16="http://schemas.microsoft.com/office/drawing/2014/main" id="{3EA30BBB-3197-45A2-B04E-91B96F529E4A}"/>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8045" t="13877" b="46343"/>
            <a:stretch/>
          </p:blipFill>
          <p:spPr bwMode="auto">
            <a:xfrm>
              <a:off x="42983" y="4801478"/>
              <a:ext cx="463338" cy="10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erelateerde afbeelding">
              <a:extLst>
                <a:ext uri="{FF2B5EF4-FFF2-40B4-BE49-F238E27FC236}">
                  <a16:creationId xmlns:a16="http://schemas.microsoft.com/office/drawing/2014/main" id="{DB211465-6F91-4481-AD3F-295E8758866F}"/>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r="81316"/>
            <a:stretch/>
          </p:blipFill>
          <p:spPr bwMode="auto">
            <a:xfrm>
              <a:off x="139371" y="4299499"/>
              <a:ext cx="246372" cy="55597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0" name="Chart 39">
            <a:extLst>
              <a:ext uri="{FF2B5EF4-FFF2-40B4-BE49-F238E27FC236}">
                <a16:creationId xmlns:a16="http://schemas.microsoft.com/office/drawing/2014/main" id="{4011FE0E-2E7B-49B2-A73A-DE91A6678933}"/>
              </a:ext>
            </a:extLst>
          </p:cNvPr>
          <p:cNvGraphicFramePr/>
          <p:nvPr>
            <p:extLst>
              <p:ext uri="{D42A27DB-BD31-4B8C-83A1-F6EECF244321}">
                <p14:modId xmlns:p14="http://schemas.microsoft.com/office/powerpoint/2010/main" val="1933071553"/>
              </p:ext>
            </p:extLst>
          </p:nvPr>
        </p:nvGraphicFramePr>
        <p:xfrm>
          <a:off x="7215416" y="1733550"/>
          <a:ext cx="1008000" cy="2556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1" name="Chart 40">
            <a:extLst>
              <a:ext uri="{FF2B5EF4-FFF2-40B4-BE49-F238E27FC236}">
                <a16:creationId xmlns:a16="http://schemas.microsoft.com/office/drawing/2014/main" id="{1D1268FD-F8BA-468E-854D-9F3B2518D953}"/>
              </a:ext>
            </a:extLst>
          </p:cNvPr>
          <p:cNvGraphicFramePr/>
          <p:nvPr>
            <p:extLst>
              <p:ext uri="{D42A27DB-BD31-4B8C-83A1-F6EECF244321}">
                <p14:modId xmlns:p14="http://schemas.microsoft.com/office/powerpoint/2010/main" val="4038036849"/>
              </p:ext>
            </p:extLst>
          </p:nvPr>
        </p:nvGraphicFramePr>
        <p:xfrm>
          <a:off x="8166100" y="1733550"/>
          <a:ext cx="1008000" cy="2556000"/>
        </p:xfrm>
        <a:graphic>
          <a:graphicData uri="http://schemas.openxmlformats.org/drawingml/2006/chart">
            <c:chart xmlns:c="http://schemas.openxmlformats.org/drawingml/2006/chart" xmlns:r="http://schemas.openxmlformats.org/officeDocument/2006/relationships" r:id="rId13"/>
          </a:graphicData>
        </a:graphic>
      </p:graphicFrame>
      <p:cxnSp>
        <p:nvCxnSpPr>
          <p:cNvPr id="57" name="Straight Connector 56">
            <a:extLst>
              <a:ext uri="{FF2B5EF4-FFF2-40B4-BE49-F238E27FC236}">
                <a16:creationId xmlns:a16="http://schemas.microsoft.com/office/drawing/2014/main" id="{D15CECB9-8954-46DD-95A2-4FEBF0F7AF1C}"/>
              </a:ext>
            </a:extLst>
          </p:cNvPr>
          <p:cNvCxnSpPr/>
          <p:nvPr/>
        </p:nvCxnSpPr>
        <p:spPr>
          <a:xfrm>
            <a:off x="2463911" y="1301437"/>
            <a:ext cx="0" cy="2880000"/>
          </a:xfrm>
          <a:prstGeom prst="line">
            <a:avLst/>
          </a:prstGeom>
          <a:noFill/>
          <a:ln w="6350" cap="rnd">
            <a:solidFill>
              <a:schemeClr val="bg2"/>
            </a:solidFill>
            <a:round/>
            <a:headEnd/>
            <a:tailEnd/>
          </a:ln>
          <a:effectLst/>
          <a:extLst>
            <a:ext uri="{909E8E84-426E-40DD-AFC4-6F175D3DCCD1}">
              <a14:hiddenFill xmlns:a14="http://schemas.microsoft.com/office/drawing/2010/main">
                <a:noFill/>
              </a14:hiddenFill>
            </a:ext>
          </a:extLst>
        </p:spPr>
      </p:cxnSp>
      <p:graphicFrame>
        <p:nvGraphicFramePr>
          <p:cNvPr id="43" name="Table 42">
            <a:extLst>
              <a:ext uri="{FF2B5EF4-FFF2-40B4-BE49-F238E27FC236}">
                <a16:creationId xmlns:a16="http://schemas.microsoft.com/office/drawing/2014/main" id="{FAB718AB-CFEC-4240-B92E-DD3ADC577301}"/>
              </a:ext>
            </a:extLst>
          </p:cNvPr>
          <p:cNvGraphicFramePr>
            <a:graphicFrameLocks noGrp="1"/>
          </p:cNvGraphicFramePr>
          <p:nvPr>
            <p:extLst>
              <p:ext uri="{D42A27DB-BD31-4B8C-83A1-F6EECF244321}">
                <p14:modId xmlns:p14="http://schemas.microsoft.com/office/powerpoint/2010/main" val="693387629"/>
              </p:ext>
            </p:extLst>
          </p:nvPr>
        </p:nvGraphicFramePr>
        <p:xfrm>
          <a:off x="1515680" y="1232373"/>
          <a:ext cx="7628320" cy="502285"/>
        </p:xfrm>
        <a:graphic>
          <a:graphicData uri="http://schemas.openxmlformats.org/drawingml/2006/table">
            <a:tbl>
              <a:tblPr firstRow="1" bandRow="1">
                <a:tableStyleId>{5C22544A-7EE6-4342-B048-85BDC9FD1C3A}</a:tableStyleId>
              </a:tblPr>
              <a:tblGrid>
                <a:gridCol w="953540">
                  <a:extLst>
                    <a:ext uri="{9D8B030D-6E8A-4147-A177-3AD203B41FA5}">
                      <a16:colId xmlns:a16="http://schemas.microsoft.com/office/drawing/2014/main" val="2958164197"/>
                    </a:ext>
                  </a:extLst>
                </a:gridCol>
                <a:gridCol w="953540">
                  <a:extLst>
                    <a:ext uri="{9D8B030D-6E8A-4147-A177-3AD203B41FA5}">
                      <a16:colId xmlns:a16="http://schemas.microsoft.com/office/drawing/2014/main" val="458313841"/>
                    </a:ext>
                  </a:extLst>
                </a:gridCol>
                <a:gridCol w="953540">
                  <a:extLst>
                    <a:ext uri="{9D8B030D-6E8A-4147-A177-3AD203B41FA5}">
                      <a16:colId xmlns:a16="http://schemas.microsoft.com/office/drawing/2014/main" val="890148522"/>
                    </a:ext>
                  </a:extLst>
                </a:gridCol>
                <a:gridCol w="953540">
                  <a:extLst>
                    <a:ext uri="{9D8B030D-6E8A-4147-A177-3AD203B41FA5}">
                      <a16:colId xmlns:a16="http://schemas.microsoft.com/office/drawing/2014/main" val="4108362977"/>
                    </a:ext>
                  </a:extLst>
                </a:gridCol>
                <a:gridCol w="953540">
                  <a:extLst>
                    <a:ext uri="{9D8B030D-6E8A-4147-A177-3AD203B41FA5}">
                      <a16:colId xmlns:a16="http://schemas.microsoft.com/office/drawing/2014/main" val="307773737"/>
                    </a:ext>
                  </a:extLst>
                </a:gridCol>
                <a:gridCol w="953540">
                  <a:extLst>
                    <a:ext uri="{9D8B030D-6E8A-4147-A177-3AD203B41FA5}">
                      <a16:colId xmlns:a16="http://schemas.microsoft.com/office/drawing/2014/main" val="562730830"/>
                    </a:ext>
                  </a:extLst>
                </a:gridCol>
                <a:gridCol w="953540">
                  <a:extLst>
                    <a:ext uri="{9D8B030D-6E8A-4147-A177-3AD203B41FA5}">
                      <a16:colId xmlns:a16="http://schemas.microsoft.com/office/drawing/2014/main" val="2322289164"/>
                    </a:ext>
                  </a:extLst>
                </a:gridCol>
                <a:gridCol w="953540">
                  <a:extLst>
                    <a:ext uri="{9D8B030D-6E8A-4147-A177-3AD203B41FA5}">
                      <a16:colId xmlns:a16="http://schemas.microsoft.com/office/drawing/2014/main" val="1294858710"/>
                    </a:ext>
                  </a:extLst>
                </a:gridCol>
              </a:tblGrid>
              <a:tr h="370840">
                <a:tc>
                  <a:txBody>
                    <a:bodyPr/>
                    <a:lstStyle/>
                    <a:p>
                      <a:pPr algn="ctr" fontAlgn="b"/>
                      <a:r>
                        <a:rPr lang="nl-BE" sz="1100" b="1" i="0" u="none" strike="noStrike" dirty="0">
                          <a:solidFill>
                            <a:schemeClr val="tx1">
                              <a:lumMod val="75000"/>
                              <a:lumOff val="25000"/>
                            </a:schemeClr>
                          </a:solidFill>
                          <a:effectLst/>
                          <a:latin typeface="+mj-lt"/>
                          <a:ea typeface="Roboto" pitchFamily="2" charset="0"/>
                        </a:rPr>
                        <a:t>Vlaanderen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N-VA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dirty="0">
                          <a:solidFill>
                            <a:schemeClr val="tx1">
                              <a:lumMod val="75000"/>
                              <a:lumOff val="25000"/>
                            </a:schemeClr>
                          </a:solidFill>
                          <a:effectLst/>
                          <a:latin typeface="+mj-lt"/>
                          <a:ea typeface="Roboto" pitchFamily="2" charset="0"/>
                        </a:rPr>
                        <a:t>CD&amp;V</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Groen</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Open </a:t>
                      </a:r>
                      <a:r>
                        <a:rPr lang="nl-BE" sz="1100" b="1" i="0" u="none" strike="noStrike" kern="1200" dirty="0" err="1">
                          <a:solidFill>
                            <a:schemeClr val="tx1">
                              <a:lumMod val="75000"/>
                              <a:lumOff val="25000"/>
                            </a:schemeClr>
                          </a:solidFill>
                          <a:effectLst/>
                          <a:latin typeface="+mj-lt"/>
                          <a:cs typeface="+mn-cs"/>
                        </a:rPr>
                        <a:t>Vld</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err="1">
                          <a:solidFill>
                            <a:schemeClr val="tx1">
                              <a:lumMod val="75000"/>
                              <a:lumOff val="25000"/>
                            </a:schemeClr>
                          </a:solidFill>
                          <a:effectLst/>
                          <a:latin typeface="+mj-lt"/>
                          <a:cs typeface="+mn-cs"/>
                        </a:rPr>
                        <a:t>sp.a</a:t>
                      </a:r>
                      <a:endParaRPr lang="nl-BE" sz="1100" b="1" i="0" u="none" strike="noStrike" kern="1200" dirty="0">
                        <a:solidFill>
                          <a:schemeClr val="tx1">
                            <a:lumMod val="75000"/>
                            <a:lumOff val="25000"/>
                          </a:schemeClr>
                        </a:solidFill>
                        <a:effectLst/>
                        <a:latin typeface="+mj-lt"/>
                        <a:cs typeface="+mn-cs"/>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Vlaams Belang</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b"/>
                      <a:r>
                        <a:rPr lang="nl-BE" sz="1100" b="1" i="0" u="none" strike="noStrike" kern="1200" dirty="0">
                          <a:solidFill>
                            <a:schemeClr val="tx1">
                              <a:lumMod val="75000"/>
                              <a:lumOff val="25000"/>
                            </a:schemeClr>
                          </a:solidFill>
                          <a:effectLst/>
                          <a:latin typeface="+mj-lt"/>
                          <a:cs typeface="+mn-cs"/>
                        </a:rPr>
                        <a:t>PVDA+</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0114226"/>
                  </a:ext>
                </a:extLst>
              </a:tr>
              <a:tr h="0">
                <a:tc>
                  <a:txBody>
                    <a:bodyPr/>
                    <a:lstStyle/>
                    <a:p>
                      <a:pPr algn="ctr" fontAlgn="b"/>
                      <a:r>
                        <a:rPr lang="nl-BE" sz="800" b="0" i="0" u="none" strike="noStrike" dirty="0">
                          <a:solidFill>
                            <a:schemeClr val="tx1">
                              <a:lumMod val="75000"/>
                              <a:lumOff val="25000"/>
                            </a:schemeClr>
                          </a:solidFill>
                          <a:effectLst/>
                          <a:latin typeface="+mj-lt"/>
                          <a:ea typeface="Roboto" pitchFamily="2" charset="0"/>
                        </a:rPr>
                        <a:t>(n=1002)</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(n=236)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(n=105)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(n=102)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(n=79)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(n=74)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(n=63)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ctr"/>
                      <a:r>
                        <a:rPr lang="nl-BE" sz="800" b="0" i="0" u="none" strike="noStrike" dirty="0">
                          <a:solidFill>
                            <a:schemeClr val="tx1">
                              <a:lumMod val="75000"/>
                              <a:lumOff val="25000"/>
                            </a:schemeClr>
                          </a:solidFill>
                          <a:effectLst/>
                          <a:latin typeface="Calibri" panose="020F0502020204030204" pitchFamily="34" charset="0"/>
                        </a:rPr>
                        <a:t>(n=32)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44981567"/>
                  </a:ext>
                </a:extLst>
              </a:tr>
            </a:tbl>
          </a:graphicData>
        </a:graphic>
      </p:graphicFrame>
      <p:graphicFrame>
        <p:nvGraphicFramePr>
          <p:cNvPr id="50" name="Table 49">
            <a:extLst>
              <a:ext uri="{FF2B5EF4-FFF2-40B4-BE49-F238E27FC236}">
                <a16:creationId xmlns:a16="http://schemas.microsoft.com/office/drawing/2014/main" id="{8F396571-10B4-4719-BC09-1A9670CEAECD}"/>
              </a:ext>
            </a:extLst>
          </p:cNvPr>
          <p:cNvGraphicFramePr>
            <a:graphicFrameLocks noGrp="1"/>
          </p:cNvGraphicFramePr>
          <p:nvPr>
            <p:extLst>
              <p:ext uri="{D42A27DB-BD31-4B8C-83A1-F6EECF244321}">
                <p14:modId xmlns:p14="http://schemas.microsoft.com/office/powerpoint/2010/main" val="631214498"/>
              </p:ext>
            </p:extLst>
          </p:nvPr>
        </p:nvGraphicFramePr>
        <p:xfrm>
          <a:off x="-50677" y="1758008"/>
          <a:ext cx="1696597" cy="2493720"/>
        </p:xfrm>
        <a:graphic>
          <a:graphicData uri="http://schemas.openxmlformats.org/drawingml/2006/table">
            <a:tbl>
              <a:tblPr>
                <a:tableStyleId>{5C22544A-7EE6-4342-B048-85BDC9FD1C3A}</a:tableStyleId>
              </a:tblPr>
              <a:tblGrid>
                <a:gridCol w="1696597">
                  <a:extLst>
                    <a:ext uri="{9D8B030D-6E8A-4147-A177-3AD203B41FA5}">
                      <a16:colId xmlns:a16="http://schemas.microsoft.com/office/drawing/2014/main" val="941888965"/>
                    </a:ext>
                  </a:extLst>
                </a:gridCol>
              </a:tblGrid>
              <a:tr h="498744">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Dierenpolitie</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5842687"/>
                  </a:ext>
                </a:extLst>
              </a:tr>
              <a:tr h="498744">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Vuurwerk</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15924069"/>
                  </a:ext>
                </a:extLst>
              </a:tr>
              <a:tr h="498744">
                <a:tc>
                  <a:txBody>
                    <a:bodyPr/>
                    <a:lstStyle/>
                    <a:p>
                      <a:pPr marL="0" marR="0" lvl="0" indent="0" algn="r" defTabSz="1232345"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Gezelschapsdieren op markten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7352188"/>
                  </a:ext>
                </a:extLst>
              </a:tr>
              <a:tr h="498744">
                <a:tc>
                  <a:txBody>
                    <a:bodyPr/>
                    <a:lstStyle/>
                    <a:p>
                      <a:pPr marL="0" marR="0" lvl="0" indent="0" algn="r" defTabSz="924282" rtl="0" eaLnBrk="1" fontAlgn="b" latinLnBrk="0" hangingPunct="1">
                        <a:lnSpc>
                          <a:spcPts val="1100"/>
                        </a:lnSpc>
                        <a:spcBef>
                          <a:spcPts val="0"/>
                        </a:spcBef>
                        <a:spcAft>
                          <a:spcPts val="0"/>
                        </a:spcAft>
                        <a:buClrTx/>
                        <a:buSzTx/>
                        <a:buFontTx/>
                        <a:buNone/>
                        <a:tabLst/>
                        <a:defRPr/>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Aanwezigheid van dieren op kermissen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5512666"/>
                  </a:ext>
                </a:extLst>
              </a:tr>
              <a:tr h="498744">
                <a:tc>
                  <a:txBody>
                    <a:bodyPr/>
                    <a:lstStyle/>
                    <a:p>
                      <a:pPr algn="r" fontAlgn="b">
                        <a:lnSpc>
                          <a:spcPts val="1100"/>
                        </a:lnSpc>
                      </a:pPr>
                      <a:r>
                        <a:rPr lang="nl-BE" sz="1000" b="0" i="0" u="none" strike="noStrike" kern="1200" dirty="0">
                          <a:solidFill>
                            <a:schemeClr val="tx1">
                              <a:lumMod val="75000"/>
                              <a:lumOff val="25000"/>
                            </a:schemeClr>
                          </a:solidFill>
                          <a:effectLst/>
                          <a:latin typeface="Calibri" panose="020F0502020204030204" pitchFamily="34" charset="0"/>
                          <a:ea typeface="+mn-ea"/>
                          <a:cs typeface="+mn-cs"/>
                        </a:rPr>
                        <a:t>Schepen van dierenwelzijn</a:t>
                      </a:r>
                    </a:p>
                  </a:txBody>
                  <a:tcPr marL="7144" marR="7144" marT="714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9092363"/>
                  </a:ext>
                </a:extLst>
              </a:tr>
            </a:tbl>
          </a:graphicData>
        </a:graphic>
      </p:graphicFrame>
      <p:cxnSp>
        <p:nvCxnSpPr>
          <p:cNvPr id="5" name="Straight Arrow Connector 4">
            <a:extLst>
              <a:ext uri="{FF2B5EF4-FFF2-40B4-BE49-F238E27FC236}">
                <a16:creationId xmlns:a16="http://schemas.microsoft.com/office/drawing/2014/main" id="{1AED79AD-380A-4BEF-ACFD-2D914F64982E}"/>
              </a:ext>
            </a:extLst>
          </p:cNvPr>
          <p:cNvCxnSpPr>
            <a:cxnSpLocks/>
          </p:cNvCxnSpPr>
          <p:nvPr/>
        </p:nvCxnSpPr>
        <p:spPr>
          <a:xfrm flipH="1" flipV="1">
            <a:off x="5244524" y="246259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53" name="Straight Arrow Connector 52">
            <a:extLst>
              <a:ext uri="{FF2B5EF4-FFF2-40B4-BE49-F238E27FC236}">
                <a16:creationId xmlns:a16="http://schemas.microsoft.com/office/drawing/2014/main" id="{529130EC-4DEB-4566-9AA2-7F8DE02536CE}"/>
              </a:ext>
            </a:extLst>
          </p:cNvPr>
          <p:cNvCxnSpPr>
            <a:cxnSpLocks/>
          </p:cNvCxnSpPr>
          <p:nvPr/>
        </p:nvCxnSpPr>
        <p:spPr>
          <a:xfrm flipH="1" flipV="1">
            <a:off x="5261239" y="2945357"/>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54" name="Straight Arrow Connector 53">
            <a:extLst>
              <a:ext uri="{FF2B5EF4-FFF2-40B4-BE49-F238E27FC236}">
                <a16:creationId xmlns:a16="http://schemas.microsoft.com/office/drawing/2014/main" id="{4E26061C-316B-4DCF-92F7-912F40E8988B}"/>
              </a:ext>
            </a:extLst>
          </p:cNvPr>
          <p:cNvCxnSpPr>
            <a:cxnSpLocks/>
          </p:cNvCxnSpPr>
          <p:nvPr/>
        </p:nvCxnSpPr>
        <p:spPr>
          <a:xfrm flipH="1" flipV="1">
            <a:off x="5207161" y="3416322"/>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55" name="Straight Arrow Connector 54">
            <a:extLst>
              <a:ext uri="{FF2B5EF4-FFF2-40B4-BE49-F238E27FC236}">
                <a16:creationId xmlns:a16="http://schemas.microsoft.com/office/drawing/2014/main" id="{4C6097FA-6BE6-4FEB-8734-97F0AA142042}"/>
              </a:ext>
            </a:extLst>
          </p:cNvPr>
          <p:cNvCxnSpPr>
            <a:cxnSpLocks/>
          </p:cNvCxnSpPr>
          <p:nvPr/>
        </p:nvCxnSpPr>
        <p:spPr>
          <a:xfrm flipH="1" flipV="1">
            <a:off x="9053541" y="1982779"/>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64" name="Straight Arrow Connector 63">
            <a:extLst>
              <a:ext uri="{FF2B5EF4-FFF2-40B4-BE49-F238E27FC236}">
                <a16:creationId xmlns:a16="http://schemas.microsoft.com/office/drawing/2014/main" id="{5B7B1C78-1BB0-47D5-A733-9BD553084C31}"/>
              </a:ext>
            </a:extLst>
          </p:cNvPr>
          <p:cNvCxnSpPr>
            <a:cxnSpLocks/>
          </p:cNvCxnSpPr>
          <p:nvPr/>
        </p:nvCxnSpPr>
        <p:spPr>
          <a:xfrm flipH="1" flipV="1">
            <a:off x="9064356" y="3409439"/>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65" name="Straight Arrow Connector 64">
            <a:extLst>
              <a:ext uri="{FF2B5EF4-FFF2-40B4-BE49-F238E27FC236}">
                <a16:creationId xmlns:a16="http://schemas.microsoft.com/office/drawing/2014/main" id="{DCB2ED20-94A5-4782-81EB-F3F91998DE9A}"/>
              </a:ext>
            </a:extLst>
          </p:cNvPr>
          <p:cNvCxnSpPr>
            <a:cxnSpLocks/>
          </p:cNvCxnSpPr>
          <p:nvPr/>
        </p:nvCxnSpPr>
        <p:spPr>
          <a:xfrm flipH="1" flipV="1">
            <a:off x="9069273" y="389810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cxnSp>
        <p:nvCxnSpPr>
          <p:cNvPr id="83" name="Straight Arrow Connector 82">
            <a:extLst>
              <a:ext uri="{FF2B5EF4-FFF2-40B4-BE49-F238E27FC236}">
                <a16:creationId xmlns:a16="http://schemas.microsoft.com/office/drawing/2014/main" id="{82DFBF54-B3D5-48F7-BA7C-0477CFE30D4C}"/>
              </a:ext>
            </a:extLst>
          </p:cNvPr>
          <p:cNvCxnSpPr>
            <a:cxnSpLocks/>
          </p:cNvCxnSpPr>
          <p:nvPr/>
        </p:nvCxnSpPr>
        <p:spPr>
          <a:xfrm flipH="1" flipV="1">
            <a:off x="254653" y="4776123"/>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pSp>
        <p:nvGrpSpPr>
          <p:cNvPr id="85" name="Group 84">
            <a:extLst>
              <a:ext uri="{FF2B5EF4-FFF2-40B4-BE49-F238E27FC236}">
                <a16:creationId xmlns:a16="http://schemas.microsoft.com/office/drawing/2014/main" id="{E03D33CD-7A41-4EBC-B0D6-2974D5F930A2}"/>
              </a:ext>
            </a:extLst>
          </p:cNvPr>
          <p:cNvGrpSpPr/>
          <p:nvPr/>
        </p:nvGrpSpPr>
        <p:grpSpPr>
          <a:xfrm>
            <a:off x="4589704" y="4273102"/>
            <a:ext cx="920293" cy="212471"/>
            <a:chOff x="4138613" y="4230961"/>
            <a:chExt cx="1385724" cy="212471"/>
          </a:xfrm>
        </p:grpSpPr>
        <p:grpSp>
          <p:nvGrpSpPr>
            <p:cNvPr id="86" name="Group 85">
              <a:extLst>
                <a:ext uri="{FF2B5EF4-FFF2-40B4-BE49-F238E27FC236}">
                  <a16:creationId xmlns:a16="http://schemas.microsoft.com/office/drawing/2014/main" id="{D7404F75-0980-414A-AED1-32C078FA783F}"/>
                </a:ext>
              </a:extLst>
            </p:cNvPr>
            <p:cNvGrpSpPr/>
            <p:nvPr/>
          </p:nvGrpSpPr>
          <p:grpSpPr>
            <a:xfrm>
              <a:off x="4335601" y="4253273"/>
              <a:ext cx="1045581" cy="153888"/>
              <a:chOff x="4512317" y="4125229"/>
              <a:chExt cx="1001176" cy="153887"/>
            </a:xfrm>
          </p:grpSpPr>
          <p:sp>
            <p:nvSpPr>
              <p:cNvPr id="88" name="Rectangle 40">
                <a:extLst>
                  <a:ext uri="{FF2B5EF4-FFF2-40B4-BE49-F238E27FC236}">
                    <a16:creationId xmlns:a16="http://schemas.microsoft.com/office/drawing/2014/main" id="{C7E1D324-4CE2-4B5C-8BAB-F6B625FE9A59}"/>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89" name="Rectangle 41">
                <a:extLst>
                  <a:ext uri="{FF2B5EF4-FFF2-40B4-BE49-F238E27FC236}">
                    <a16:creationId xmlns:a16="http://schemas.microsoft.com/office/drawing/2014/main" id="{F2B43D5C-FCF6-43D2-A8EE-39F764364B6A}"/>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Belangrijk</a:t>
                </a:r>
                <a:endParaRPr lang="nl-BE" altLang="nl-BE" dirty="0">
                  <a:solidFill>
                    <a:srgbClr val="222223"/>
                  </a:solidFill>
                  <a:latin typeface="+mn-lt"/>
                </a:endParaRPr>
              </a:p>
            </p:txBody>
          </p:sp>
        </p:grpSp>
        <p:sp>
          <p:nvSpPr>
            <p:cNvPr id="87" name="Rectangle 86">
              <a:extLst>
                <a:ext uri="{FF2B5EF4-FFF2-40B4-BE49-F238E27FC236}">
                  <a16:creationId xmlns:a16="http://schemas.microsoft.com/office/drawing/2014/main" id="{EDED4558-20E6-47E5-A8B2-B65335F832AB}"/>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31" name="Text Placeholder 2">
            <a:extLst>
              <a:ext uri="{FF2B5EF4-FFF2-40B4-BE49-F238E27FC236}">
                <a16:creationId xmlns:a16="http://schemas.microsoft.com/office/drawing/2014/main" id="{D8BCECD9-A115-4ABD-ACAD-658C083C216F}"/>
              </a:ext>
            </a:extLst>
          </p:cNvPr>
          <p:cNvSpPr>
            <a:spLocks noGrp="1"/>
          </p:cNvSpPr>
          <p:nvPr>
            <p:ph type="body" sz="quarter" idx="13"/>
          </p:nvPr>
        </p:nvSpPr>
        <p:spPr>
          <a:xfrm>
            <a:off x="182720" y="190628"/>
            <a:ext cx="7065188" cy="632754"/>
          </a:xfrm>
        </p:spPr>
        <p:txBody>
          <a:bodyPr/>
          <a:lstStyle/>
          <a:p>
            <a:r>
              <a:rPr lang="nl-BE" sz="1400" dirty="0"/>
              <a:t>Over alle partijen heen – naargelang partijvoorkeur – zijn er hele hoge scores voor de belangrijkheid van de verschillende speerpunten. </a:t>
            </a:r>
          </a:p>
        </p:txBody>
      </p:sp>
    </p:spTree>
    <p:extLst>
      <p:ext uri="{BB962C8B-B14F-4D97-AF65-F5344CB8AC3E}">
        <p14:creationId xmlns:p14="http://schemas.microsoft.com/office/powerpoint/2010/main" val="111534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Afbeeldingsresultaat voor zwerfkatten">
            <a:extLst>
              <a:ext uri="{FF2B5EF4-FFF2-40B4-BE49-F238E27FC236}">
                <a16:creationId xmlns:a16="http://schemas.microsoft.com/office/drawing/2014/main" id="{4DA80772-BEFE-42BC-9B28-4798996EF0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6019"/>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7B9A6FB-F308-40BB-813C-FD6B64B2B065}"/>
              </a:ext>
            </a:extLst>
          </p:cNvPr>
          <p:cNvSpPr/>
          <p:nvPr/>
        </p:nvSpPr>
        <p:spPr bwMode="gray">
          <a:xfrm>
            <a:off x="1662793" y="3084395"/>
            <a:ext cx="5747657" cy="1855906"/>
          </a:xfrm>
          <a:prstGeom prst="rect">
            <a:avLst/>
          </a:prstGeom>
          <a:solidFill>
            <a:srgbClr val="660066">
              <a:alpha val="69804"/>
            </a:srgbClr>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pPr marL="4763" algn="ctr"/>
            <a:r>
              <a:rPr lang="nl-BE" sz="2400" dirty="0">
                <a:solidFill>
                  <a:schemeClr val="bg1"/>
                </a:solidFill>
              </a:rPr>
              <a:t>III. Rangschik onderstaande speerpunten in de mate van belangrijkheid, waarbij 1=meest belangrijkste speerpunt en 10=minst belangrijkste speerpunt is 	volgens u.</a:t>
            </a:r>
          </a:p>
        </p:txBody>
      </p:sp>
    </p:spTree>
    <p:extLst>
      <p:ext uri="{BB962C8B-B14F-4D97-AF65-F5344CB8AC3E}">
        <p14:creationId xmlns:p14="http://schemas.microsoft.com/office/powerpoint/2010/main" val="1422096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48D68851-63DF-4CC4-920E-D0B7B3C4EE2B}"/>
              </a:ext>
            </a:extLst>
          </p:cNvPr>
          <p:cNvGraphicFramePr/>
          <p:nvPr>
            <p:extLst>
              <p:ext uri="{D42A27DB-BD31-4B8C-83A1-F6EECF244321}">
                <p14:modId xmlns:p14="http://schemas.microsoft.com/office/powerpoint/2010/main" val="1123914378"/>
              </p:ext>
            </p:extLst>
          </p:nvPr>
        </p:nvGraphicFramePr>
        <p:xfrm>
          <a:off x="3519379" y="1007532"/>
          <a:ext cx="3646967" cy="34824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7B89562-19D3-42DC-9388-92E0A317E497}"/>
              </a:ext>
            </a:extLst>
          </p:cNvPr>
          <p:cNvSpPr>
            <a:spLocks noGrp="1"/>
          </p:cNvSpPr>
          <p:nvPr>
            <p:ph type="title"/>
          </p:nvPr>
        </p:nvSpPr>
        <p:spPr/>
        <p:txBody>
          <a:bodyPr/>
          <a:lstStyle/>
          <a:p>
            <a:r>
              <a:rPr lang="nl-BE" dirty="0"/>
              <a:t>Rangschikking speerpunten volgens belangrijkheid (ranking top 3 belangrijkste)</a:t>
            </a:r>
          </a:p>
        </p:txBody>
      </p:sp>
      <p:sp>
        <p:nvSpPr>
          <p:cNvPr id="3" name="Text Placeholder 2">
            <a:extLst>
              <a:ext uri="{FF2B5EF4-FFF2-40B4-BE49-F238E27FC236}">
                <a16:creationId xmlns:a16="http://schemas.microsoft.com/office/drawing/2014/main" id="{2E458097-0A90-48C8-971E-E36B550E3936}"/>
              </a:ext>
            </a:extLst>
          </p:cNvPr>
          <p:cNvSpPr>
            <a:spLocks noGrp="1"/>
          </p:cNvSpPr>
          <p:nvPr>
            <p:ph type="body" sz="quarter" idx="13"/>
          </p:nvPr>
        </p:nvSpPr>
        <p:spPr>
          <a:xfrm>
            <a:off x="182720" y="184689"/>
            <a:ext cx="6983626" cy="631297"/>
          </a:xfrm>
        </p:spPr>
        <p:txBody>
          <a:bodyPr/>
          <a:lstStyle/>
          <a:p>
            <a:r>
              <a:rPr lang="nl-BE" sz="1400" dirty="0"/>
              <a:t>De 5 belangrijkste speerpunten zijn het beleid omtrent (zwerf)katten, de voorlichting in scholen omtrent dierenwelzijn, het toelaten van dieren in serviceflats/rusthuizen, dierenpolitie &amp; schepen van dierenwelzijn. </a:t>
            </a:r>
          </a:p>
        </p:txBody>
      </p:sp>
      <p:sp>
        <p:nvSpPr>
          <p:cNvPr id="4" name="Text Placeholder 3">
            <a:extLst>
              <a:ext uri="{FF2B5EF4-FFF2-40B4-BE49-F238E27FC236}">
                <a16:creationId xmlns:a16="http://schemas.microsoft.com/office/drawing/2014/main" id="{2B024211-6447-4F6C-B33D-784B91435F4B}"/>
              </a:ext>
            </a:extLst>
          </p:cNvPr>
          <p:cNvSpPr>
            <a:spLocks noGrp="1"/>
          </p:cNvSpPr>
          <p:nvPr>
            <p:ph type="body" sz="quarter" idx="16"/>
          </p:nvPr>
        </p:nvSpPr>
        <p:spPr/>
        <p:txBody>
          <a:bodyPr/>
          <a:lstStyle/>
          <a:p>
            <a:r>
              <a:rPr lang="nl-BE" dirty="0"/>
              <a:t>Basis:	Vlaanderen (n=1002) </a:t>
            </a:r>
          </a:p>
          <a:p>
            <a:r>
              <a:rPr lang="nl-BE" dirty="0"/>
              <a:t>Vraag:	Q4. Rangschik onderstaande speerpunten in de mate van belangrijkheid, waarbij 1=meest belangrijkste speerpunt en 10=minst belangrijkste speerpunt is 	volgens u. </a:t>
            </a:r>
          </a:p>
          <a:p>
            <a:r>
              <a:rPr lang="nl-BE" dirty="0"/>
              <a:t>	Relevante significante verschillen</a:t>
            </a:r>
          </a:p>
          <a:p>
            <a:endParaRPr lang="nl-BE" dirty="0"/>
          </a:p>
        </p:txBody>
      </p:sp>
      <p:grpSp>
        <p:nvGrpSpPr>
          <p:cNvPr id="6" name="Group 5">
            <a:extLst>
              <a:ext uri="{FF2B5EF4-FFF2-40B4-BE49-F238E27FC236}">
                <a16:creationId xmlns:a16="http://schemas.microsoft.com/office/drawing/2014/main" id="{B2B9067F-A831-44B7-B363-9AD5FCE5A129}"/>
              </a:ext>
            </a:extLst>
          </p:cNvPr>
          <p:cNvGrpSpPr/>
          <p:nvPr/>
        </p:nvGrpSpPr>
        <p:grpSpPr>
          <a:xfrm>
            <a:off x="8400948" y="419554"/>
            <a:ext cx="463338" cy="609979"/>
            <a:chOff x="42983" y="4299499"/>
            <a:chExt cx="463338" cy="609979"/>
          </a:xfrm>
        </p:grpSpPr>
        <p:pic>
          <p:nvPicPr>
            <p:cNvPr id="7" name="Picture 4" descr="Gerelateerde afbeelding">
              <a:extLst>
                <a:ext uri="{FF2B5EF4-FFF2-40B4-BE49-F238E27FC236}">
                  <a16:creationId xmlns:a16="http://schemas.microsoft.com/office/drawing/2014/main" id="{54ACBC14-85CB-4C3D-847C-8FF22F94650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045" t="13877" b="46343"/>
            <a:stretch/>
          </p:blipFill>
          <p:spPr bwMode="auto">
            <a:xfrm>
              <a:off x="42983" y="4801478"/>
              <a:ext cx="463338" cy="10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erelateerde afbeelding">
              <a:extLst>
                <a:ext uri="{FF2B5EF4-FFF2-40B4-BE49-F238E27FC236}">
                  <a16:creationId xmlns:a16="http://schemas.microsoft.com/office/drawing/2014/main" id="{EB0E2590-CB23-49D4-8168-B765D516770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81316"/>
            <a:stretch/>
          </p:blipFill>
          <p:spPr bwMode="auto">
            <a:xfrm>
              <a:off x="139371" y="4299499"/>
              <a:ext cx="246372" cy="55597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24" name="Table 23">
            <a:extLst>
              <a:ext uri="{FF2B5EF4-FFF2-40B4-BE49-F238E27FC236}">
                <a16:creationId xmlns:a16="http://schemas.microsoft.com/office/drawing/2014/main" id="{FDE1109B-0603-44CE-8278-2DDD5D1C8164}"/>
              </a:ext>
            </a:extLst>
          </p:cNvPr>
          <p:cNvGraphicFramePr>
            <a:graphicFrameLocks noGrp="1"/>
          </p:cNvGraphicFramePr>
          <p:nvPr>
            <p:extLst>
              <p:ext uri="{D42A27DB-BD31-4B8C-83A1-F6EECF244321}">
                <p14:modId xmlns:p14="http://schemas.microsoft.com/office/powerpoint/2010/main" val="2957869707"/>
              </p:ext>
            </p:extLst>
          </p:nvPr>
        </p:nvGraphicFramePr>
        <p:xfrm>
          <a:off x="936324" y="1090467"/>
          <a:ext cx="3094084" cy="3317758"/>
        </p:xfrm>
        <a:graphic>
          <a:graphicData uri="http://schemas.openxmlformats.org/drawingml/2006/table">
            <a:tbl>
              <a:tblPr>
                <a:tableStyleId>{5C22544A-7EE6-4342-B048-85BDC9FD1C3A}</a:tableStyleId>
              </a:tblPr>
              <a:tblGrid>
                <a:gridCol w="3094084">
                  <a:extLst>
                    <a:ext uri="{9D8B030D-6E8A-4147-A177-3AD203B41FA5}">
                      <a16:colId xmlns:a16="http://schemas.microsoft.com/office/drawing/2014/main" val="32454955"/>
                    </a:ext>
                  </a:extLst>
                </a:gridCol>
              </a:tblGrid>
              <a:tr h="353152">
                <a:tc>
                  <a:txBody>
                    <a:bodyPr/>
                    <a:lstStyle/>
                    <a:p>
                      <a:pPr algn="r" fontAlgn="b">
                        <a:lnSpc>
                          <a:spcPts val="800"/>
                        </a:lnSpc>
                      </a:pPr>
                      <a:r>
                        <a:rPr lang="nl-BE" sz="800" b="0" i="0" u="none" strike="noStrike" dirty="0">
                          <a:solidFill>
                            <a:schemeClr val="bg2">
                              <a:lumMod val="75000"/>
                            </a:schemeClr>
                          </a:solidFill>
                          <a:effectLst/>
                          <a:latin typeface="Calibri" panose="020F0502020204030204" pitchFamily="34" charset="0"/>
                        </a:rPr>
                        <a:t>(Zwerf)katten</a:t>
                      </a: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84666761"/>
                  </a:ext>
                </a:extLst>
              </a:tr>
              <a:tr h="317525">
                <a:tc>
                  <a:txBody>
                    <a:bodyPr/>
                    <a:lstStyle/>
                    <a:p>
                      <a:pPr algn="r" fontAlgn="b">
                        <a:lnSpc>
                          <a:spcPts val="800"/>
                        </a:lnSpc>
                      </a:pPr>
                      <a:r>
                        <a:rPr lang="nl-BE" sz="800" u="none" strike="noStrike" dirty="0">
                          <a:solidFill>
                            <a:schemeClr val="bg2">
                              <a:lumMod val="75000"/>
                            </a:schemeClr>
                          </a:solidFill>
                          <a:effectLst/>
                        </a:rPr>
                        <a:t>Voorlichting in school omtrent dierenwelzijn</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4712089"/>
                  </a:ext>
                </a:extLst>
              </a:tr>
              <a:tr h="317525">
                <a:tc>
                  <a:txBody>
                    <a:bodyPr/>
                    <a:lstStyle/>
                    <a:p>
                      <a:pPr algn="r" fontAlgn="b">
                        <a:lnSpc>
                          <a:spcPts val="800"/>
                        </a:lnSpc>
                      </a:pPr>
                      <a:r>
                        <a:rPr lang="nl-BE" sz="800" u="none" strike="noStrike" dirty="0">
                          <a:solidFill>
                            <a:schemeClr val="bg2">
                              <a:lumMod val="75000"/>
                            </a:schemeClr>
                          </a:solidFill>
                          <a:effectLst/>
                        </a:rPr>
                        <a:t>Dieren toelaten in serviceflats, rusthuizen,…</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9693003"/>
                  </a:ext>
                </a:extLst>
              </a:tr>
              <a:tr h="353152">
                <a:tc>
                  <a:txBody>
                    <a:bodyPr/>
                    <a:lstStyle/>
                    <a:p>
                      <a:pPr algn="r" fontAlgn="b">
                        <a:lnSpc>
                          <a:spcPts val="800"/>
                        </a:lnSpc>
                      </a:pPr>
                      <a:r>
                        <a:rPr lang="nl-BE" sz="800" u="none" strike="noStrike" dirty="0">
                          <a:solidFill>
                            <a:schemeClr val="bg2">
                              <a:lumMod val="75000"/>
                            </a:schemeClr>
                          </a:solidFill>
                          <a:effectLst/>
                        </a:rPr>
                        <a:t>Dierenpolitie</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373604"/>
                  </a:ext>
                </a:extLst>
              </a:tr>
              <a:tr h="353152">
                <a:tc>
                  <a:txBody>
                    <a:bodyPr/>
                    <a:lstStyle/>
                    <a:p>
                      <a:pPr algn="r" fontAlgn="b">
                        <a:lnSpc>
                          <a:spcPts val="800"/>
                        </a:lnSpc>
                      </a:pPr>
                      <a:r>
                        <a:rPr lang="nl-BE" sz="800" u="none" strike="noStrike" dirty="0">
                          <a:solidFill>
                            <a:schemeClr val="bg2">
                              <a:lumMod val="75000"/>
                            </a:schemeClr>
                          </a:solidFill>
                          <a:effectLst/>
                        </a:rPr>
                        <a:t>Schepen van dierenwelzijn</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4017350"/>
                  </a:ext>
                </a:extLst>
              </a:tr>
              <a:tr h="317525">
                <a:tc>
                  <a:txBody>
                    <a:bodyPr/>
                    <a:lstStyle/>
                    <a:p>
                      <a:pPr algn="r" fontAlgn="b">
                        <a:lnSpc>
                          <a:spcPts val="800"/>
                        </a:lnSpc>
                      </a:pPr>
                      <a:r>
                        <a:rPr lang="nl-BE" sz="800" u="none" strike="noStrike" dirty="0">
                          <a:solidFill>
                            <a:schemeClr val="bg2">
                              <a:lumMod val="75000"/>
                            </a:schemeClr>
                          </a:solidFill>
                          <a:effectLst/>
                        </a:rPr>
                        <a:t>Vuurwerk</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4750993"/>
                  </a:ext>
                </a:extLst>
              </a:tr>
              <a:tr h="353152">
                <a:tc>
                  <a:txBody>
                    <a:bodyPr/>
                    <a:lstStyle/>
                    <a:p>
                      <a:pPr algn="r" fontAlgn="b">
                        <a:lnSpc>
                          <a:spcPts val="800"/>
                        </a:lnSpc>
                      </a:pPr>
                      <a:r>
                        <a:rPr lang="nl-BE" sz="800" u="none" strike="noStrike" dirty="0" err="1">
                          <a:solidFill>
                            <a:schemeClr val="bg2">
                              <a:lumMod val="75000"/>
                            </a:schemeClr>
                          </a:solidFill>
                          <a:effectLst/>
                        </a:rPr>
                        <a:t>Overpopulatie</a:t>
                      </a:r>
                      <a:r>
                        <a:rPr lang="nl-BE" sz="800" u="none" strike="noStrike" dirty="0">
                          <a:solidFill>
                            <a:schemeClr val="bg2">
                              <a:lumMod val="75000"/>
                            </a:schemeClr>
                          </a:solidFill>
                          <a:effectLst/>
                        </a:rPr>
                        <a:t> van duiven</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2148135"/>
                  </a:ext>
                </a:extLst>
              </a:tr>
              <a:tr h="317525">
                <a:tc>
                  <a:txBody>
                    <a:bodyPr/>
                    <a:lstStyle/>
                    <a:p>
                      <a:pPr algn="r" fontAlgn="b">
                        <a:lnSpc>
                          <a:spcPts val="800"/>
                        </a:lnSpc>
                      </a:pPr>
                      <a:r>
                        <a:rPr lang="nl-BE" sz="800" u="none" strike="noStrike" dirty="0">
                          <a:solidFill>
                            <a:schemeClr val="bg2">
                              <a:lumMod val="75000"/>
                            </a:schemeClr>
                          </a:solidFill>
                          <a:effectLst/>
                        </a:rPr>
                        <a:t>Losloopzones voor honden</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986884"/>
                  </a:ext>
                </a:extLst>
              </a:tr>
              <a:tr h="317525">
                <a:tc>
                  <a:txBody>
                    <a:bodyPr/>
                    <a:lstStyle/>
                    <a:p>
                      <a:pPr algn="r" fontAlgn="b">
                        <a:lnSpc>
                          <a:spcPts val="800"/>
                        </a:lnSpc>
                      </a:pPr>
                      <a:r>
                        <a:rPr lang="nl-BE" sz="800" u="none" strike="noStrike" dirty="0">
                          <a:solidFill>
                            <a:schemeClr val="bg2">
                              <a:lumMod val="75000"/>
                            </a:schemeClr>
                          </a:solidFill>
                          <a:effectLst/>
                        </a:rPr>
                        <a:t>Aanwezigheid van dieren op kermissen</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32357631"/>
                  </a:ext>
                </a:extLst>
              </a:tr>
              <a:tr h="317525">
                <a:tc>
                  <a:txBody>
                    <a:bodyPr/>
                    <a:lstStyle/>
                    <a:p>
                      <a:pPr algn="r" fontAlgn="b">
                        <a:lnSpc>
                          <a:spcPts val="800"/>
                        </a:lnSpc>
                      </a:pPr>
                      <a:r>
                        <a:rPr lang="nl-BE" sz="800" u="none" strike="noStrike" dirty="0">
                          <a:solidFill>
                            <a:schemeClr val="bg2">
                              <a:lumMod val="75000"/>
                            </a:schemeClr>
                          </a:solidFill>
                          <a:effectLst/>
                        </a:rPr>
                        <a:t>Gezelschapsdieren op markten</a:t>
                      </a:r>
                      <a:endParaRPr lang="nl-BE" sz="800" b="0" i="0" u="none" strike="noStrike" dirty="0">
                        <a:solidFill>
                          <a:schemeClr val="bg2">
                            <a:lumMod val="75000"/>
                          </a:schemeClr>
                        </a:solidFill>
                        <a:effectLst/>
                        <a:latin typeface="Calibri" panose="020F0502020204030204" pitchFamily="34" charset="0"/>
                      </a:endParaRPr>
                    </a:p>
                  </a:txBody>
                  <a:tcPr marL="2421" marR="2421" marT="24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2920725"/>
                  </a:ext>
                </a:extLst>
              </a:tr>
            </a:tbl>
          </a:graphicData>
        </a:graphic>
      </p:graphicFrame>
      <p:cxnSp>
        <p:nvCxnSpPr>
          <p:cNvPr id="29" name="Straight Arrow Connector 28">
            <a:extLst>
              <a:ext uri="{FF2B5EF4-FFF2-40B4-BE49-F238E27FC236}">
                <a16:creationId xmlns:a16="http://schemas.microsoft.com/office/drawing/2014/main" id="{5E60E7F8-92D3-477E-A0C4-C7AB92215921}"/>
              </a:ext>
            </a:extLst>
          </p:cNvPr>
          <p:cNvCxnSpPr>
            <a:cxnSpLocks/>
          </p:cNvCxnSpPr>
          <p:nvPr/>
        </p:nvCxnSpPr>
        <p:spPr>
          <a:xfrm flipH="1" flipV="1">
            <a:off x="254653" y="4846911"/>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grpSp>
        <p:nvGrpSpPr>
          <p:cNvPr id="32" name="Group 31">
            <a:extLst>
              <a:ext uri="{FF2B5EF4-FFF2-40B4-BE49-F238E27FC236}">
                <a16:creationId xmlns:a16="http://schemas.microsoft.com/office/drawing/2014/main" id="{CA314208-90BD-49CF-83A2-9E1CE8A8D605}"/>
              </a:ext>
            </a:extLst>
          </p:cNvPr>
          <p:cNvGrpSpPr/>
          <p:nvPr/>
        </p:nvGrpSpPr>
        <p:grpSpPr>
          <a:xfrm>
            <a:off x="4406829" y="4385189"/>
            <a:ext cx="920293" cy="212471"/>
            <a:chOff x="4138613" y="4230961"/>
            <a:chExt cx="1385724" cy="212471"/>
          </a:xfrm>
        </p:grpSpPr>
        <p:grpSp>
          <p:nvGrpSpPr>
            <p:cNvPr id="33" name="Group 32">
              <a:extLst>
                <a:ext uri="{FF2B5EF4-FFF2-40B4-BE49-F238E27FC236}">
                  <a16:creationId xmlns:a16="http://schemas.microsoft.com/office/drawing/2014/main" id="{6EF11AFB-EF3E-42D5-A293-9DA476709177}"/>
                </a:ext>
              </a:extLst>
            </p:cNvPr>
            <p:cNvGrpSpPr/>
            <p:nvPr/>
          </p:nvGrpSpPr>
          <p:grpSpPr>
            <a:xfrm>
              <a:off x="4335601" y="4253273"/>
              <a:ext cx="1045581" cy="153888"/>
              <a:chOff x="4512317" y="4125229"/>
              <a:chExt cx="1001176" cy="153887"/>
            </a:xfrm>
          </p:grpSpPr>
          <p:sp>
            <p:nvSpPr>
              <p:cNvPr id="35" name="Rectangle 40">
                <a:extLst>
                  <a:ext uri="{FF2B5EF4-FFF2-40B4-BE49-F238E27FC236}">
                    <a16:creationId xmlns:a16="http://schemas.microsoft.com/office/drawing/2014/main" id="{36373FF1-365C-4FA6-8116-B0257B30D0D5}"/>
                  </a:ext>
                </a:extLst>
              </p:cNvPr>
              <p:cNvSpPr>
                <a:spLocks noChangeArrowheads="1"/>
              </p:cNvSpPr>
              <p:nvPr/>
            </p:nvSpPr>
            <p:spPr bwMode="auto">
              <a:xfrm>
                <a:off x="4512317" y="4172401"/>
                <a:ext cx="71437" cy="6985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24259"/>
                <a:endParaRPr lang="en-US">
                  <a:solidFill>
                    <a:srgbClr val="222223"/>
                  </a:solidFill>
                </a:endParaRPr>
              </a:p>
            </p:txBody>
          </p:sp>
          <p:sp>
            <p:nvSpPr>
              <p:cNvPr id="36" name="Rectangle 41">
                <a:extLst>
                  <a:ext uri="{FF2B5EF4-FFF2-40B4-BE49-F238E27FC236}">
                    <a16:creationId xmlns:a16="http://schemas.microsoft.com/office/drawing/2014/main" id="{E18F0D5B-60FD-4340-A14D-C2FCD24A53C4}"/>
                  </a:ext>
                </a:extLst>
              </p:cNvPr>
              <p:cNvSpPr>
                <a:spLocks noChangeArrowheads="1"/>
              </p:cNvSpPr>
              <p:nvPr/>
            </p:nvSpPr>
            <p:spPr bwMode="auto">
              <a:xfrm>
                <a:off x="4615330" y="4125229"/>
                <a:ext cx="898163" cy="15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914378"/>
                <a:r>
                  <a:rPr lang="nl-BE" altLang="nl-BE" sz="1000" dirty="0">
                    <a:solidFill>
                      <a:srgbClr val="58585B"/>
                    </a:solidFill>
                    <a:latin typeface="+mn-lt"/>
                  </a:rPr>
                  <a:t>Belangrijk</a:t>
                </a:r>
                <a:endParaRPr lang="nl-BE" altLang="nl-BE" dirty="0">
                  <a:solidFill>
                    <a:srgbClr val="222223"/>
                  </a:solidFill>
                  <a:latin typeface="+mn-lt"/>
                </a:endParaRPr>
              </a:p>
            </p:txBody>
          </p:sp>
        </p:grpSp>
        <p:sp>
          <p:nvSpPr>
            <p:cNvPr id="34" name="Rectangle 33">
              <a:extLst>
                <a:ext uri="{FF2B5EF4-FFF2-40B4-BE49-F238E27FC236}">
                  <a16:creationId xmlns:a16="http://schemas.microsoft.com/office/drawing/2014/main" id="{2AEBC800-9E89-43FC-9A87-0EB0B451E0E1}"/>
                </a:ext>
              </a:extLst>
            </p:cNvPr>
            <p:cNvSpPr/>
            <p:nvPr/>
          </p:nvSpPr>
          <p:spPr>
            <a:xfrm>
              <a:off x="4138613" y="4230961"/>
              <a:ext cx="1385724" cy="212471"/>
            </a:xfrm>
            <a:prstGeom prst="rect">
              <a:avLst/>
            </a:prstGeom>
            <a:noFill/>
            <a:ln w="12700">
              <a:solidFill>
                <a:srgbClr val="5858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3158923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F6CA962-60CE-4A8E-A8D1-5ABED0CA24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67" b="8568"/>
          <a:stretch/>
        </p:blipFill>
        <p:spPr>
          <a:xfrm flipH="1">
            <a:off x="0" y="0"/>
            <a:ext cx="9144000" cy="5143500"/>
          </a:xfrm>
          <a:prstGeom prst="rect">
            <a:avLst/>
          </a:prstGeom>
        </p:spPr>
      </p:pic>
      <p:sp>
        <p:nvSpPr>
          <p:cNvPr id="14" name="Rectangle 13"/>
          <p:cNvSpPr/>
          <p:nvPr/>
        </p:nvSpPr>
        <p:spPr bwMode="gray">
          <a:xfrm>
            <a:off x="5229745" y="1323530"/>
            <a:ext cx="3919421"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r>
              <a:rPr lang="nl-BE" sz="2400" dirty="0">
                <a:solidFill>
                  <a:schemeClr val="bg1"/>
                </a:solidFill>
                <a:cs typeface="Arial" panose="020B0604020202020204" pitchFamily="34" charset="0"/>
              </a:rPr>
              <a:t>Onderzoeksmethodologie</a:t>
            </a:r>
            <a:endParaRPr lang="en-GB" sz="2400" dirty="0">
              <a:solidFill>
                <a:schemeClr val="bg1"/>
              </a:solidFill>
              <a:cs typeface="Arial" panose="020B0604020202020204" pitchFamily="34" charset="0"/>
            </a:endParaRPr>
          </a:p>
        </p:txBody>
      </p:sp>
      <p:sp>
        <p:nvSpPr>
          <p:cNvPr id="16" name="Rectangle 15"/>
          <p:cNvSpPr/>
          <p:nvPr/>
        </p:nvSpPr>
        <p:spPr bwMode="gray">
          <a:xfrm>
            <a:off x="5229745" y="2025640"/>
            <a:ext cx="3919421"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r>
              <a:rPr lang="en-AU" sz="2400" dirty="0" err="1">
                <a:solidFill>
                  <a:schemeClr val="bg1"/>
                </a:solidFill>
                <a:cs typeface="Arial" panose="020B0604020202020204" pitchFamily="34" charset="0"/>
              </a:rPr>
              <a:t>Belangrijkste</a:t>
            </a:r>
            <a:r>
              <a:rPr lang="en-AU" sz="2400" dirty="0">
                <a:solidFill>
                  <a:schemeClr val="bg1"/>
                </a:solidFill>
                <a:cs typeface="Arial" panose="020B0604020202020204" pitchFamily="34" charset="0"/>
              </a:rPr>
              <a:t> </a:t>
            </a:r>
            <a:r>
              <a:rPr lang="en-AU" sz="2400" dirty="0" err="1">
                <a:solidFill>
                  <a:schemeClr val="bg1"/>
                </a:solidFill>
                <a:cs typeface="Arial" panose="020B0604020202020204" pitchFamily="34" charset="0"/>
              </a:rPr>
              <a:t>resultaten</a:t>
            </a:r>
            <a:endParaRPr lang="en-GB" sz="2400" dirty="0">
              <a:solidFill>
                <a:schemeClr val="bg1"/>
              </a:solidFill>
              <a:cs typeface="Arial" panose="020B0604020202020204" pitchFamily="34" charset="0"/>
            </a:endParaRPr>
          </a:p>
        </p:txBody>
      </p:sp>
      <p:sp>
        <p:nvSpPr>
          <p:cNvPr id="35" name="Rectangle 34"/>
          <p:cNvSpPr/>
          <p:nvPr/>
        </p:nvSpPr>
        <p:spPr bwMode="gray">
          <a:xfrm>
            <a:off x="4561591" y="1323530"/>
            <a:ext cx="600438"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2400" dirty="0">
                <a:solidFill>
                  <a:schemeClr val="bg1"/>
                </a:solidFill>
                <a:cs typeface="Arial" panose="020B0604020202020204" pitchFamily="34" charset="0"/>
              </a:rPr>
              <a:t>01</a:t>
            </a:r>
          </a:p>
        </p:txBody>
      </p:sp>
      <p:sp>
        <p:nvSpPr>
          <p:cNvPr id="36" name="Rectangle 35"/>
          <p:cNvSpPr/>
          <p:nvPr/>
        </p:nvSpPr>
        <p:spPr bwMode="gray">
          <a:xfrm>
            <a:off x="4561591" y="2025640"/>
            <a:ext cx="600438"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100000"/>
              </a:lnSpc>
            </a:pPr>
            <a:r>
              <a:rPr lang="en-AU" sz="2400" dirty="0">
                <a:solidFill>
                  <a:schemeClr val="bg1"/>
                </a:solidFill>
                <a:cs typeface="Arial" panose="020B0604020202020204" pitchFamily="34" charset="0"/>
              </a:rPr>
              <a:t>02</a:t>
            </a:r>
          </a:p>
        </p:txBody>
      </p:sp>
      <p:sp>
        <p:nvSpPr>
          <p:cNvPr id="20" name="Rectangle 19">
            <a:extLst>
              <a:ext uri="{FF2B5EF4-FFF2-40B4-BE49-F238E27FC236}">
                <a16:creationId xmlns:a16="http://schemas.microsoft.com/office/drawing/2014/main" id="{462EFA56-AE31-4F98-90A6-5BAE8610C49B}"/>
              </a:ext>
            </a:extLst>
          </p:cNvPr>
          <p:cNvSpPr/>
          <p:nvPr/>
        </p:nvSpPr>
        <p:spPr bwMode="gray">
          <a:xfrm>
            <a:off x="5229745" y="2727749"/>
            <a:ext cx="3919421"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144000" tIns="0" rIns="108000" bIns="0" numCol="1" spcCol="0" rtlCol="0" fromWordArt="0" anchor="ctr" anchorCtr="0" forceAA="0" compatLnSpc="1">
            <a:prstTxWarp prst="textNoShape">
              <a:avLst/>
            </a:prstTxWarp>
            <a:noAutofit/>
          </a:bodyPr>
          <a:lstStyle/>
          <a:p>
            <a:r>
              <a:rPr lang="en-AU" sz="2400" dirty="0" err="1">
                <a:solidFill>
                  <a:schemeClr val="bg1"/>
                </a:solidFill>
                <a:cs typeface="Arial" panose="020B0604020202020204" pitchFamily="34" charset="0"/>
              </a:rPr>
              <a:t>Algemene</a:t>
            </a:r>
            <a:r>
              <a:rPr lang="en-AU" sz="2400" dirty="0">
                <a:solidFill>
                  <a:schemeClr val="bg1"/>
                </a:solidFill>
                <a:cs typeface="Arial" panose="020B0604020202020204" pitchFamily="34" charset="0"/>
              </a:rPr>
              <a:t> </a:t>
            </a:r>
            <a:r>
              <a:rPr lang="en-AU" sz="2400" dirty="0" err="1">
                <a:solidFill>
                  <a:schemeClr val="bg1"/>
                </a:solidFill>
                <a:cs typeface="Arial" panose="020B0604020202020204" pitchFamily="34" charset="0"/>
              </a:rPr>
              <a:t>conclusies</a:t>
            </a:r>
            <a:endParaRPr lang="en-GB" sz="2400" dirty="0">
              <a:solidFill>
                <a:schemeClr val="bg1"/>
              </a:solidFill>
              <a:cs typeface="Arial" panose="020B0604020202020204" pitchFamily="34" charset="0"/>
            </a:endParaRPr>
          </a:p>
        </p:txBody>
      </p:sp>
      <p:sp>
        <p:nvSpPr>
          <p:cNvPr id="21" name="Rectangle 20">
            <a:extLst>
              <a:ext uri="{FF2B5EF4-FFF2-40B4-BE49-F238E27FC236}">
                <a16:creationId xmlns:a16="http://schemas.microsoft.com/office/drawing/2014/main" id="{BDBAA092-1D2E-4374-A122-57B3815B3C45}"/>
              </a:ext>
            </a:extLst>
          </p:cNvPr>
          <p:cNvSpPr/>
          <p:nvPr/>
        </p:nvSpPr>
        <p:spPr bwMode="gray">
          <a:xfrm>
            <a:off x="4561591" y="2727749"/>
            <a:ext cx="600438" cy="576000"/>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lnSpc>
                <a:spcPct val="100000"/>
              </a:lnSpc>
            </a:pPr>
            <a:r>
              <a:rPr lang="en-AU" sz="2400" dirty="0">
                <a:solidFill>
                  <a:schemeClr val="bg1"/>
                </a:solidFill>
                <a:cs typeface="Arial" panose="020B0604020202020204" pitchFamily="34" charset="0"/>
              </a:rPr>
              <a:t>03</a:t>
            </a:r>
          </a:p>
        </p:txBody>
      </p:sp>
      <p:pic>
        <p:nvPicPr>
          <p:cNvPr id="27" name="Picture 26" descr="IPSOS_GAMECHANGERS_blue.png">
            <a:extLst>
              <a:ext uri="{FF2B5EF4-FFF2-40B4-BE49-F238E27FC236}">
                <a16:creationId xmlns:a16="http://schemas.microsoft.com/office/drawing/2014/main" id="{E77D3406-54DB-41E9-B1A3-79A65010E1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28" name="Picture 27" descr="IPSOS_GAMECHANGERS_blue.png">
            <a:extLst>
              <a:ext uri="{FF2B5EF4-FFF2-40B4-BE49-F238E27FC236}">
                <a16:creationId xmlns:a16="http://schemas.microsoft.com/office/drawing/2014/main" id="{BF15FA35-799D-4BF8-B36F-62E42362085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29" name="Picture 2" descr="C:\Users\Graphics Dude Ltd\Graphics Dude Ltd\Work\PC - IM - 150415A (template pt2)\Graphics\Tags\MarketingElectronic-Col.png">
            <a:extLst>
              <a:ext uri="{FF2B5EF4-FFF2-40B4-BE49-F238E27FC236}">
                <a16:creationId xmlns:a16="http://schemas.microsoft.com/office/drawing/2014/main" id="{904B8EEB-6427-45CA-95E5-0274179042B4}"/>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7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ouderen met dieren">
            <a:extLst>
              <a:ext uri="{FF2B5EF4-FFF2-40B4-BE49-F238E27FC236}">
                <a16:creationId xmlns:a16="http://schemas.microsoft.com/office/drawing/2014/main" id="{9B967CD4-82B9-4F0C-BD36-3C32F2A03C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660"/>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2719449" y="3663538"/>
            <a:ext cx="6424551" cy="896884"/>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r>
              <a:rPr lang="en-AU" sz="4400" dirty="0" err="1">
                <a:solidFill>
                  <a:schemeClr val="bg1"/>
                </a:solidFill>
                <a:cs typeface="Arial" panose="020B0604020202020204" pitchFamily="34" charset="0"/>
              </a:rPr>
              <a:t>Algemene</a:t>
            </a:r>
            <a:r>
              <a:rPr lang="en-AU" sz="4400" dirty="0">
                <a:solidFill>
                  <a:schemeClr val="bg1"/>
                </a:solidFill>
                <a:cs typeface="Arial" panose="020B0604020202020204" pitchFamily="34" charset="0"/>
              </a:rPr>
              <a:t> </a:t>
            </a:r>
            <a:r>
              <a:rPr lang="en-AU" sz="4400" dirty="0" err="1">
                <a:solidFill>
                  <a:schemeClr val="bg1"/>
                </a:solidFill>
                <a:cs typeface="Arial" panose="020B0604020202020204" pitchFamily="34" charset="0"/>
              </a:rPr>
              <a:t>conclusies</a:t>
            </a:r>
            <a:endParaRPr lang="en-GB" sz="4400" dirty="0">
              <a:solidFill>
                <a:schemeClr val="bg1"/>
              </a:solidFill>
              <a:cs typeface="Arial" panose="020B0604020202020204" pitchFamily="34" charset="0"/>
            </a:endParaRPr>
          </a:p>
        </p:txBody>
      </p:sp>
      <p:pic>
        <p:nvPicPr>
          <p:cNvPr id="50" name="Picture 49" descr="IPSOS_GAMECHANGERS_blue.png">
            <a:extLst>
              <a:ext uri="{FF2B5EF4-FFF2-40B4-BE49-F238E27FC236}">
                <a16:creationId xmlns:a16="http://schemas.microsoft.com/office/drawing/2014/main" id="{DF8C6B4B-1FE9-4A19-9D1C-C8E61DEE38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51" name="Picture 50" descr="IPSOS_GAMECHANGERS_blue.png">
            <a:extLst>
              <a:ext uri="{FF2B5EF4-FFF2-40B4-BE49-F238E27FC236}">
                <a16:creationId xmlns:a16="http://schemas.microsoft.com/office/drawing/2014/main" id="{B6AD97C3-8CFC-4810-ACE8-7E2C685ED3A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52" name="Picture 2" descr="C:\Users\Graphics Dude Ltd\Graphics Dude Ltd\Work\PC - IM - 150415A (template pt2)\Graphics\Tags\MarketingElectronic-Col.png">
            <a:extLst>
              <a:ext uri="{FF2B5EF4-FFF2-40B4-BE49-F238E27FC236}">
                <a16:creationId xmlns:a16="http://schemas.microsoft.com/office/drawing/2014/main" id="{B83FEA70-8C2E-4D8C-A707-04C1F9AB47ED}"/>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Afbeeldingsresultaat voor sweet pigeons in the city">
            <a:extLst>
              <a:ext uri="{FF2B5EF4-FFF2-40B4-BE49-F238E27FC236}">
                <a16:creationId xmlns:a16="http://schemas.microsoft.com/office/drawing/2014/main" id="{DDCCF5A8-F614-4114-B1D1-ABF3835F41E5}"/>
              </a:ext>
            </a:extLst>
          </p:cNvPr>
          <p:cNvSpPr>
            <a:spLocks noChangeAspect="1" noChangeArrowheads="1"/>
          </p:cNvSpPr>
          <p:nvPr/>
        </p:nvSpPr>
        <p:spPr bwMode="auto">
          <a:xfrm>
            <a:off x="4419599" y="2419349"/>
            <a:ext cx="870857" cy="87085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846239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AU" sz="1400" dirty="0" err="1"/>
              <a:t>Conclusie</a:t>
            </a:r>
            <a:r>
              <a:rPr lang="en-AU" sz="1400" dirty="0"/>
              <a:t>: 87% van de </a:t>
            </a:r>
            <a:r>
              <a:rPr lang="en-AU" sz="1400" dirty="0" err="1"/>
              <a:t>Vlamingen</a:t>
            </a:r>
            <a:r>
              <a:rPr lang="en-AU" sz="1400" dirty="0"/>
              <a:t> </a:t>
            </a:r>
            <a:r>
              <a:rPr lang="en-AU" sz="1400" dirty="0" err="1"/>
              <a:t>vindt</a:t>
            </a:r>
            <a:r>
              <a:rPr lang="en-AU" sz="1400" dirty="0"/>
              <a:t> </a:t>
            </a:r>
            <a:r>
              <a:rPr lang="en-AU" sz="1400" dirty="0" err="1"/>
              <a:t>dierenwelzijn</a:t>
            </a:r>
            <a:r>
              <a:rPr lang="en-AU" sz="1400" dirty="0"/>
              <a:t> in </a:t>
            </a:r>
            <a:r>
              <a:rPr lang="en-AU" sz="1400" dirty="0" err="1"/>
              <a:t>zijn</a:t>
            </a:r>
            <a:r>
              <a:rPr lang="en-AU" sz="1400" dirty="0"/>
              <a:t>/</a:t>
            </a:r>
            <a:r>
              <a:rPr lang="en-AU" sz="1400" dirty="0" err="1"/>
              <a:t>haar</a:t>
            </a:r>
            <a:r>
              <a:rPr lang="en-AU" sz="1400" dirty="0"/>
              <a:t> </a:t>
            </a:r>
            <a:r>
              <a:rPr lang="en-AU" sz="1400" dirty="0" err="1"/>
              <a:t>stad</a:t>
            </a:r>
            <a:r>
              <a:rPr lang="en-AU" sz="1400" dirty="0"/>
              <a:t> of </a:t>
            </a:r>
            <a:r>
              <a:rPr lang="en-AU" sz="1400" dirty="0" err="1"/>
              <a:t>gemeente</a:t>
            </a:r>
            <a:r>
              <a:rPr lang="en-AU" sz="1400" dirty="0"/>
              <a:t> </a:t>
            </a:r>
            <a:r>
              <a:rPr lang="en-AU" sz="1400" dirty="0" err="1"/>
              <a:t>belangrijk</a:t>
            </a:r>
            <a:r>
              <a:rPr lang="en-AU" sz="1400" dirty="0"/>
              <a:t>.</a:t>
            </a:r>
            <a:endParaRPr lang="nl-BE" sz="1400" dirty="0"/>
          </a:p>
        </p:txBody>
      </p:sp>
      <p:grpSp>
        <p:nvGrpSpPr>
          <p:cNvPr id="18" name="Group 17">
            <a:extLst>
              <a:ext uri="{FF2B5EF4-FFF2-40B4-BE49-F238E27FC236}">
                <a16:creationId xmlns:a16="http://schemas.microsoft.com/office/drawing/2014/main" id="{AFA619E4-8619-434C-9EE1-F2F57AD4C85A}"/>
              </a:ext>
            </a:extLst>
          </p:cNvPr>
          <p:cNvGrpSpPr/>
          <p:nvPr/>
        </p:nvGrpSpPr>
        <p:grpSpPr>
          <a:xfrm>
            <a:off x="297494" y="3661079"/>
            <a:ext cx="8237449" cy="722852"/>
            <a:chOff x="2060393" y="2043686"/>
            <a:chExt cx="11420958" cy="970180"/>
          </a:xfrm>
        </p:grpSpPr>
        <p:sp>
          <p:nvSpPr>
            <p:cNvPr id="19" name="Flowchart: Process 18">
              <a:extLst>
                <a:ext uri="{FF2B5EF4-FFF2-40B4-BE49-F238E27FC236}">
                  <a16:creationId xmlns:a16="http://schemas.microsoft.com/office/drawing/2014/main" id="{8529A44D-D413-407F-8E1C-947349BC34F6}"/>
                </a:ext>
              </a:extLst>
            </p:cNvPr>
            <p:cNvSpPr/>
            <p:nvPr/>
          </p:nvSpPr>
          <p:spPr>
            <a:xfrm>
              <a:off x="2068781" y="2062840"/>
              <a:ext cx="11412570" cy="951026"/>
            </a:xfrm>
            <a:prstGeom prst="flowChartProcess">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Alle speerpunten zijn belangrijk om in te voeren in steden en gemeenten.</a:t>
              </a:r>
              <a:br>
                <a:rPr lang="nl-BE" sz="1200" dirty="0"/>
              </a:br>
              <a:r>
                <a:rPr lang="nl-BE" sz="1200" dirty="0"/>
                <a:t>Voorlichting in scholen omtrent dierenwelzijn is belangrijk voor 89% van de Vlamingen, een schepen van dierenwelzijn is belangrijk voor 68% van de Vlamingen.</a:t>
              </a:r>
            </a:p>
          </p:txBody>
        </p:sp>
        <p:sp>
          <p:nvSpPr>
            <p:cNvPr id="20" name="Flowchart: Manual Input 19">
              <a:extLst>
                <a:ext uri="{FF2B5EF4-FFF2-40B4-BE49-F238E27FC236}">
                  <a16:creationId xmlns:a16="http://schemas.microsoft.com/office/drawing/2014/main" id="{1325E6A5-C0FD-4F05-801E-9353234D4E31}"/>
                </a:ext>
              </a:extLst>
            </p:cNvPr>
            <p:cNvSpPr/>
            <p:nvPr/>
          </p:nvSpPr>
          <p:spPr>
            <a:xfrm rot="5400000">
              <a:off x="2331042" y="1773037"/>
              <a:ext cx="970179" cy="1511477"/>
            </a:xfrm>
            <a:prstGeom prst="flowChartManualInput">
              <a:avLst/>
            </a:prstGeom>
            <a:solidFill>
              <a:srgbClr val="FFFF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pPr algn="ctr"/>
              <a:r>
                <a:rPr lang="en-US" sz="4400" b="1" dirty="0">
                  <a:solidFill>
                    <a:schemeClr val="tx1"/>
                  </a:solidFill>
                </a:rPr>
                <a:t>3</a:t>
              </a:r>
            </a:p>
          </p:txBody>
        </p:sp>
      </p:grpSp>
      <p:grpSp>
        <p:nvGrpSpPr>
          <p:cNvPr id="23" name="Group 22">
            <a:extLst>
              <a:ext uri="{FF2B5EF4-FFF2-40B4-BE49-F238E27FC236}">
                <a16:creationId xmlns:a16="http://schemas.microsoft.com/office/drawing/2014/main" id="{885DBC82-81D8-4ECB-8659-66A661D2872F}"/>
              </a:ext>
            </a:extLst>
          </p:cNvPr>
          <p:cNvGrpSpPr/>
          <p:nvPr/>
        </p:nvGrpSpPr>
        <p:grpSpPr>
          <a:xfrm>
            <a:off x="252957" y="954616"/>
            <a:ext cx="8281986" cy="806512"/>
            <a:chOff x="1998643" y="2025126"/>
            <a:chExt cx="11482708" cy="1408181"/>
          </a:xfrm>
        </p:grpSpPr>
        <p:sp>
          <p:nvSpPr>
            <p:cNvPr id="24" name="Flowchart: Process 23">
              <a:extLst>
                <a:ext uri="{FF2B5EF4-FFF2-40B4-BE49-F238E27FC236}">
                  <a16:creationId xmlns:a16="http://schemas.microsoft.com/office/drawing/2014/main" id="{8D398CF3-FF5B-4E68-84B9-BFB11F21B4B4}"/>
                </a:ext>
              </a:extLst>
            </p:cNvPr>
            <p:cNvSpPr/>
            <p:nvPr/>
          </p:nvSpPr>
          <p:spPr>
            <a:xfrm>
              <a:off x="1998643" y="2025126"/>
              <a:ext cx="11482708" cy="1408176"/>
            </a:xfrm>
            <a:prstGeom prst="flowChartProcess">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87% van de Vlamingen vindt dierenwelzijn in zijn/haar stad of gemeente belangrijk. </a:t>
              </a:r>
              <a:br>
                <a:rPr lang="nl-BE" sz="1200" dirty="0"/>
              </a:br>
              <a:endParaRPr lang="nl-BE" sz="1200" dirty="0"/>
            </a:p>
          </p:txBody>
        </p:sp>
        <p:sp>
          <p:nvSpPr>
            <p:cNvPr id="25" name="Flowchart: Manual Input 24">
              <a:extLst>
                <a:ext uri="{FF2B5EF4-FFF2-40B4-BE49-F238E27FC236}">
                  <a16:creationId xmlns:a16="http://schemas.microsoft.com/office/drawing/2014/main" id="{BA436FB0-E26A-40B4-B0AC-03B3F2A0EA42}"/>
                </a:ext>
              </a:extLst>
            </p:cNvPr>
            <p:cNvSpPr/>
            <p:nvPr/>
          </p:nvSpPr>
          <p:spPr>
            <a:xfrm rot="5400000">
              <a:off x="2050292" y="1973479"/>
              <a:ext cx="1408179" cy="1511477"/>
            </a:xfrm>
            <a:prstGeom prst="flowChartManualInput">
              <a:avLst/>
            </a:prstGeom>
            <a:solidFill>
              <a:srgbClr val="FFFF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pPr algn="ctr"/>
              <a:r>
                <a:rPr lang="en-US" sz="4400" b="1" dirty="0">
                  <a:solidFill>
                    <a:schemeClr val="tx1"/>
                  </a:solidFill>
                </a:rPr>
                <a:t>1</a:t>
              </a:r>
            </a:p>
          </p:txBody>
        </p:sp>
      </p:grpSp>
      <p:grpSp>
        <p:nvGrpSpPr>
          <p:cNvPr id="30" name="Group 29">
            <a:extLst>
              <a:ext uri="{FF2B5EF4-FFF2-40B4-BE49-F238E27FC236}">
                <a16:creationId xmlns:a16="http://schemas.microsoft.com/office/drawing/2014/main" id="{E5C5F055-77CA-4201-90AC-9081B85BB90B}"/>
              </a:ext>
            </a:extLst>
          </p:cNvPr>
          <p:cNvGrpSpPr/>
          <p:nvPr/>
        </p:nvGrpSpPr>
        <p:grpSpPr>
          <a:xfrm>
            <a:off x="297494" y="2302587"/>
            <a:ext cx="8238375" cy="806400"/>
            <a:chOff x="2058814" y="2025126"/>
            <a:chExt cx="11422242" cy="1407985"/>
          </a:xfrm>
        </p:grpSpPr>
        <p:sp>
          <p:nvSpPr>
            <p:cNvPr id="32" name="Flowchart: Process 31">
              <a:extLst>
                <a:ext uri="{FF2B5EF4-FFF2-40B4-BE49-F238E27FC236}">
                  <a16:creationId xmlns:a16="http://schemas.microsoft.com/office/drawing/2014/main" id="{9F2BD38C-E6B8-440B-A37E-16E7503EA0C7}"/>
                </a:ext>
              </a:extLst>
            </p:cNvPr>
            <p:cNvSpPr/>
            <p:nvPr/>
          </p:nvSpPr>
          <p:spPr>
            <a:xfrm>
              <a:off x="2067202" y="2025126"/>
              <a:ext cx="11413854" cy="1407985"/>
            </a:xfrm>
            <a:prstGeom prst="flowChartProcess">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lIns="1152000" tIns="0" rIns="360000" bIns="0" rtlCol="0" anchor="ctr"/>
            <a:lstStyle/>
            <a:p>
              <a:r>
                <a:rPr lang="nl-BE" sz="1200" dirty="0"/>
                <a:t>Dierenwelzijn is belangrijk voor Vlamingen ongeacht hun voorkeurspartij.</a:t>
              </a:r>
            </a:p>
          </p:txBody>
        </p:sp>
        <p:sp>
          <p:nvSpPr>
            <p:cNvPr id="33" name="Flowchart: Manual Input 32">
              <a:extLst>
                <a:ext uri="{FF2B5EF4-FFF2-40B4-BE49-F238E27FC236}">
                  <a16:creationId xmlns:a16="http://schemas.microsoft.com/office/drawing/2014/main" id="{C54607CF-EECF-4525-8525-137F99FD6548}"/>
                </a:ext>
              </a:extLst>
            </p:cNvPr>
            <p:cNvSpPr/>
            <p:nvPr/>
          </p:nvSpPr>
          <p:spPr>
            <a:xfrm rot="5400000">
              <a:off x="2110560" y="1973380"/>
              <a:ext cx="1407985" cy="1511477"/>
            </a:xfrm>
            <a:prstGeom prst="flowChartManualInput">
              <a:avLst/>
            </a:prstGeom>
            <a:solidFill>
              <a:srgbClr val="FFFFFF"/>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144000" rtlCol="0" anchor="ctr"/>
            <a:lstStyle/>
            <a:p>
              <a:pPr algn="ctr"/>
              <a:r>
                <a:rPr lang="en-US" sz="4400" b="1" dirty="0">
                  <a:solidFill>
                    <a:schemeClr val="tx1"/>
                  </a:solidFill>
                </a:rPr>
                <a:t>2</a:t>
              </a:r>
            </a:p>
          </p:txBody>
        </p:sp>
      </p:grpSp>
      <p:sp>
        <p:nvSpPr>
          <p:cNvPr id="3" name="TextBox 2">
            <a:extLst>
              <a:ext uri="{FF2B5EF4-FFF2-40B4-BE49-F238E27FC236}">
                <a16:creationId xmlns:a16="http://schemas.microsoft.com/office/drawing/2014/main" id="{7AABFB39-75DF-4937-A47A-BCBA25F3922B}"/>
              </a:ext>
            </a:extLst>
          </p:cNvPr>
          <p:cNvSpPr txBox="1"/>
          <p:nvPr/>
        </p:nvSpPr>
        <p:spPr>
          <a:xfrm>
            <a:off x="224285" y="741932"/>
            <a:ext cx="9014717" cy="184666"/>
          </a:xfrm>
          <a:prstGeom prst="rect">
            <a:avLst/>
          </a:prstGeom>
        </p:spPr>
        <p:txBody>
          <a:bodyPr vert="horz" wrap="square" lIns="0" tIns="0" rIns="0" bIns="0" rtlCol="0">
            <a:spAutoFit/>
          </a:bodyPr>
          <a:lstStyle/>
          <a:p>
            <a:pPr marL="4763"/>
            <a:r>
              <a:rPr lang="nl-BE" sz="1200" b="1" dirty="0">
                <a:solidFill>
                  <a:srgbClr val="660066"/>
                </a:solidFill>
              </a:rPr>
              <a:t>Vlamingen vinden dierenwelzijn in hun stad of gemeente belangrijk.</a:t>
            </a:r>
          </a:p>
        </p:txBody>
      </p:sp>
      <p:sp>
        <p:nvSpPr>
          <p:cNvPr id="13" name="TextBox 12">
            <a:extLst>
              <a:ext uri="{FF2B5EF4-FFF2-40B4-BE49-F238E27FC236}">
                <a16:creationId xmlns:a16="http://schemas.microsoft.com/office/drawing/2014/main" id="{C17A9168-2FB9-4D92-B7F4-8E0DA6A27EAC}"/>
              </a:ext>
            </a:extLst>
          </p:cNvPr>
          <p:cNvSpPr txBox="1"/>
          <p:nvPr/>
        </p:nvSpPr>
        <p:spPr>
          <a:xfrm>
            <a:off x="303756" y="2101028"/>
            <a:ext cx="8498081" cy="184666"/>
          </a:xfrm>
          <a:prstGeom prst="rect">
            <a:avLst/>
          </a:prstGeom>
        </p:spPr>
        <p:txBody>
          <a:bodyPr vert="horz" wrap="square" lIns="0" tIns="0" rIns="0" bIns="0" rtlCol="0">
            <a:spAutoFit/>
          </a:bodyPr>
          <a:lstStyle/>
          <a:p>
            <a:pPr marL="4763"/>
            <a:r>
              <a:rPr lang="nl-BE" sz="1200" b="1" dirty="0">
                <a:solidFill>
                  <a:srgbClr val="660066"/>
                </a:solidFill>
              </a:rPr>
              <a:t>Dierenwelzijn in gemeenten of steden is belangrijk over alle politieke partijen heen. </a:t>
            </a:r>
          </a:p>
        </p:txBody>
      </p:sp>
      <p:sp>
        <p:nvSpPr>
          <p:cNvPr id="14" name="TextBox 13">
            <a:extLst>
              <a:ext uri="{FF2B5EF4-FFF2-40B4-BE49-F238E27FC236}">
                <a16:creationId xmlns:a16="http://schemas.microsoft.com/office/drawing/2014/main" id="{195DBB76-83BA-48D6-A806-85BC13682282}"/>
              </a:ext>
            </a:extLst>
          </p:cNvPr>
          <p:cNvSpPr txBox="1"/>
          <p:nvPr/>
        </p:nvSpPr>
        <p:spPr>
          <a:xfrm>
            <a:off x="376630" y="3465784"/>
            <a:ext cx="8670692" cy="184666"/>
          </a:xfrm>
          <a:prstGeom prst="rect">
            <a:avLst/>
          </a:prstGeom>
        </p:spPr>
        <p:txBody>
          <a:bodyPr vert="horz" wrap="square" lIns="0" tIns="0" rIns="0" bIns="0" rtlCol="0">
            <a:spAutoFit/>
          </a:bodyPr>
          <a:lstStyle/>
          <a:p>
            <a:pPr marL="4763"/>
            <a:r>
              <a:rPr lang="nl-BE" sz="1200" b="1" dirty="0">
                <a:solidFill>
                  <a:srgbClr val="660066"/>
                </a:solidFill>
              </a:rPr>
              <a:t>Alle speerpunten zijn belangrijk. </a:t>
            </a:r>
          </a:p>
        </p:txBody>
      </p:sp>
    </p:spTree>
    <p:extLst>
      <p:ext uri="{BB962C8B-B14F-4D97-AF65-F5344CB8AC3E}">
        <p14:creationId xmlns:p14="http://schemas.microsoft.com/office/powerpoint/2010/main" val="461625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Afbeeldingsresultaat voor dog running after a toy">
            <a:extLst>
              <a:ext uri="{FF2B5EF4-FFF2-40B4-BE49-F238E27FC236}">
                <a16:creationId xmlns:a16="http://schemas.microsoft.com/office/drawing/2014/main" id="{9D18B7AD-D758-41BE-9EEF-CD4ED79389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5472" r="-1" b="10008"/>
          <a:stretch/>
        </p:blipFill>
        <p:spPr bwMode="auto">
          <a:xfrm>
            <a:off x="-1" y="-4764"/>
            <a:ext cx="9136857" cy="5148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quarter" idx="13"/>
          </p:nvPr>
        </p:nvSpPr>
        <p:spPr/>
        <p:txBody>
          <a:bodyPr/>
          <a:lstStyle/>
          <a:p>
            <a:r>
              <a:rPr lang="nl-BE" dirty="0">
                <a:solidFill>
                  <a:schemeClr val="bg1"/>
                </a:solidFill>
              </a:rPr>
              <a:t>For more information:</a:t>
            </a:r>
          </a:p>
        </p:txBody>
      </p:sp>
      <p:sp>
        <p:nvSpPr>
          <p:cNvPr id="18" name="Slide Number Placeholder 5"/>
          <p:cNvSpPr>
            <a:spLocks noGrp="1"/>
          </p:cNvSpPr>
          <p:nvPr>
            <p:ph type="sldNum" sz="quarter" idx="4294967295"/>
          </p:nvPr>
        </p:nvSpPr>
        <p:spPr>
          <a:xfrm>
            <a:off x="8067675" y="4737100"/>
            <a:ext cx="1076325" cy="269875"/>
          </a:xfrm>
          <a:prstGeom prst="rect">
            <a:avLst/>
          </a:prstGeom>
        </p:spPr>
        <p:txBody>
          <a:bodyPr/>
          <a:lstStyle>
            <a:lvl1pPr>
              <a:defRPr lang="en-US" sz="700" smtClean="0">
                <a:solidFill>
                  <a:schemeClr val="tx2">
                    <a:lumMod val="75000"/>
                    <a:lumOff val="25000"/>
                  </a:schemeClr>
                </a:solidFill>
              </a:defRPr>
            </a:lvl1pPr>
          </a:lstStyle>
          <a:p>
            <a:fld id="{7F034911-0302-4AAB-AEF0-815419E29289}" type="slidenum">
              <a:rPr lang="en-US" smtClean="0"/>
              <a:pPr/>
              <a:t>22</a:t>
            </a:fld>
            <a:endParaRPr lang="en-US"/>
          </a:p>
        </p:txBody>
      </p:sp>
      <p:sp>
        <p:nvSpPr>
          <p:cNvPr id="5" name="Rectangle 4"/>
          <p:cNvSpPr/>
          <p:nvPr/>
        </p:nvSpPr>
        <p:spPr>
          <a:xfrm>
            <a:off x="6337164" y="972594"/>
            <a:ext cx="2564229" cy="1024795"/>
          </a:xfrm>
          <a:prstGeom prst="rect">
            <a:avLst/>
          </a:prstGeom>
          <a:solidFill>
            <a:schemeClr val="bg1">
              <a:alpha val="78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r>
              <a:rPr lang="nl-BE" sz="1400" b="1" dirty="0">
                <a:solidFill>
                  <a:schemeClr val="bg2">
                    <a:lumMod val="50000"/>
                  </a:schemeClr>
                </a:solidFill>
              </a:rPr>
              <a:t>Dries Verhaeghe</a:t>
            </a:r>
          </a:p>
          <a:p>
            <a:r>
              <a:rPr lang="nl-BE" sz="1200" dirty="0">
                <a:solidFill>
                  <a:schemeClr val="bg2">
                    <a:lumMod val="50000"/>
                  </a:schemeClr>
                </a:solidFill>
              </a:rPr>
              <a:t>Research Director</a:t>
            </a:r>
          </a:p>
          <a:p>
            <a:pPr>
              <a:lnSpc>
                <a:spcPts val="1292"/>
              </a:lnSpc>
            </a:pPr>
            <a:endParaRPr lang="nl-BE" sz="1200" dirty="0">
              <a:solidFill>
                <a:schemeClr val="tx1">
                  <a:lumMod val="75000"/>
                  <a:lumOff val="25000"/>
                </a:schemeClr>
              </a:solidFill>
            </a:endParaRPr>
          </a:p>
          <a:p>
            <a:pPr>
              <a:lnSpc>
                <a:spcPts val="1292"/>
              </a:lnSpc>
            </a:pPr>
            <a:r>
              <a:rPr lang="nl-BE" sz="1200" dirty="0">
                <a:solidFill>
                  <a:schemeClr val="tx1">
                    <a:lumMod val="75000"/>
                    <a:lumOff val="25000"/>
                  </a:schemeClr>
                </a:solidFill>
              </a:rPr>
              <a:t>Tel:      +32 9 216 22 56</a:t>
            </a:r>
            <a:br>
              <a:rPr lang="nl-BE" sz="1200" dirty="0">
                <a:solidFill>
                  <a:schemeClr val="tx1">
                    <a:lumMod val="75000"/>
                    <a:lumOff val="25000"/>
                  </a:schemeClr>
                </a:solidFill>
              </a:rPr>
            </a:br>
            <a:r>
              <a:rPr lang="nl-BE" sz="1200" dirty="0">
                <a:solidFill>
                  <a:schemeClr val="tx1">
                    <a:lumMod val="75000"/>
                    <a:lumOff val="25000"/>
                  </a:schemeClr>
                </a:solidFill>
              </a:rPr>
              <a:t>Mail:   </a:t>
            </a:r>
            <a:r>
              <a:rPr lang="nl-BE" sz="1200" dirty="0">
                <a:solidFill>
                  <a:srgbClr val="5E605E"/>
                </a:solidFill>
              </a:rPr>
              <a:t>Dries.Verhaeghe@ipsos.com</a:t>
            </a:r>
          </a:p>
        </p:txBody>
      </p:sp>
      <p:sp>
        <p:nvSpPr>
          <p:cNvPr id="21" name="Rectangle 20"/>
          <p:cNvSpPr/>
          <p:nvPr/>
        </p:nvSpPr>
        <p:spPr>
          <a:xfrm>
            <a:off x="6337164" y="2117298"/>
            <a:ext cx="2564229" cy="1024795"/>
          </a:xfrm>
          <a:prstGeom prst="rect">
            <a:avLst/>
          </a:prstGeom>
          <a:solidFill>
            <a:schemeClr val="bg1">
              <a:alpha val="78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nSpc>
                <a:spcPts val="1292"/>
              </a:lnSpc>
            </a:pPr>
            <a:r>
              <a:rPr lang="nl-BE" sz="1400" b="1" dirty="0">
                <a:solidFill>
                  <a:schemeClr val="bg2">
                    <a:lumMod val="50000"/>
                  </a:schemeClr>
                </a:solidFill>
              </a:rPr>
              <a:t>Lennart Spittael </a:t>
            </a:r>
          </a:p>
          <a:p>
            <a:pPr>
              <a:lnSpc>
                <a:spcPts val="1292"/>
              </a:lnSpc>
            </a:pPr>
            <a:r>
              <a:rPr lang="nl-BE" sz="1200" dirty="0">
                <a:solidFill>
                  <a:schemeClr val="bg2">
                    <a:lumMod val="50000"/>
                  </a:schemeClr>
                </a:solidFill>
              </a:rPr>
              <a:t>Research Consultant</a:t>
            </a:r>
            <a:endParaRPr lang="nl-BE" sz="1200" dirty="0">
              <a:solidFill>
                <a:schemeClr val="tx1">
                  <a:lumMod val="75000"/>
                  <a:lumOff val="25000"/>
                </a:schemeClr>
              </a:solidFill>
            </a:endParaRPr>
          </a:p>
          <a:p>
            <a:pPr>
              <a:lnSpc>
                <a:spcPts val="1292"/>
              </a:lnSpc>
            </a:pPr>
            <a:endParaRPr lang="nl-BE" sz="1200" dirty="0">
              <a:solidFill>
                <a:schemeClr val="tx1">
                  <a:lumMod val="75000"/>
                  <a:lumOff val="25000"/>
                </a:schemeClr>
              </a:solidFill>
            </a:endParaRPr>
          </a:p>
          <a:p>
            <a:pPr>
              <a:lnSpc>
                <a:spcPts val="1292"/>
              </a:lnSpc>
            </a:pPr>
            <a:r>
              <a:rPr lang="nl-BE" sz="1200" dirty="0">
                <a:solidFill>
                  <a:schemeClr val="tx1">
                    <a:lumMod val="75000"/>
                    <a:lumOff val="25000"/>
                  </a:schemeClr>
                </a:solidFill>
              </a:rPr>
              <a:t>Tel:      +32 9 216 22 13</a:t>
            </a:r>
            <a:br>
              <a:rPr lang="nl-BE" sz="1200" dirty="0">
                <a:solidFill>
                  <a:schemeClr val="tx1">
                    <a:lumMod val="75000"/>
                    <a:lumOff val="25000"/>
                  </a:schemeClr>
                </a:solidFill>
              </a:rPr>
            </a:br>
            <a:r>
              <a:rPr lang="nl-BE" sz="1200" dirty="0">
                <a:solidFill>
                  <a:schemeClr val="tx1">
                    <a:lumMod val="75000"/>
                    <a:lumOff val="25000"/>
                  </a:schemeClr>
                </a:solidFill>
              </a:rPr>
              <a:t>Mail:   Lennart.Spittael@ipsos.com</a:t>
            </a:r>
          </a:p>
        </p:txBody>
      </p:sp>
      <p:sp>
        <p:nvSpPr>
          <p:cNvPr id="22" name="Rectangle 21"/>
          <p:cNvSpPr/>
          <p:nvPr/>
        </p:nvSpPr>
        <p:spPr>
          <a:xfrm>
            <a:off x="6337164" y="3302470"/>
            <a:ext cx="2564229" cy="1024795"/>
          </a:xfrm>
          <a:prstGeom prst="rect">
            <a:avLst/>
          </a:prstGeom>
          <a:solidFill>
            <a:schemeClr val="bg1">
              <a:alpha val="78000"/>
            </a:schemeClr>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62197" tIns="31099" rIns="62197" bIns="31099" rtlCol="0" anchor="ctr"/>
          <a:lstStyle/>
          <a:p>
            <a:pPr>
              <a:lnSpc>
                <a:spcPts val="1292"/>
              </a:lnSpc>
            </a:pPr>
            <a:r>
              <a:rPr lang="nl-BE" sz="1400" b="1" dirty="0">
                <a:solidFill>
                  <a:schemeClr val="bg2">
                    <a:lumMod val="50000"/>
                  </a:schemeClr>
                </a:solidFill>
              </a:rPr>
              <a:t>Stefanie Vanhoele</a:t>
            </a:r>
          </a:p>
          <a:p>
            <a:pPr>
              <a:lnSpc>
                <a:spcPts val="1292"/>
              </a:lnSpc>
            </a:pPr>
            <a:r>
              <a:rPr lang="nl-BE" sz="1200" dirty="0">
                <a:solidFill>
                  <a:schemeClr val="bg2">
                    <a:lumMod val="50000"/>
                  </a:schemeClr>
                </a:solidFill>
              </a:rPr>
              <a:t>Research Executive</a:t>
            </a:r>
            <a:endParaRPr lang="nl-BE" sz="1200" dirty="0">
              <a:solidFill>
                <a:schemeClr val="tx1">
                  <a:lumMod val="75000"/>
                  <a:lumOff val="25000"/>
                </a:schemeClr>
              </a:solidFill>
            </a:endParaRPr>
          </a:p>
          <a:p>
            <a:pPr>
              <a:lnSpc>
                <a:spcPts val="1292"/>
              </a:lnSpc>
            </a:pPr>
            <a:endParaRPr lang="nl-BE" sz="1200" dirty="0">
              <a:solidFill>
                <a:schemeClr val="tx1">
                  <a:lumMod val="75000"/>
                  <a:lumOff val="25000"/>
                </a:schemeClr>
              </a:solidFill>
            </a:endParaRPr>
          </a:p>
          <a:p>
            <a:pPr>
              <a:lnSpc>
                <a:spcPts val="1292"/>
              </a:lnSpc>
            </a:pPr>
            <a:r>
              <a:rPr lang="nl-BE" sz="1200" dirty="0">
                <a:solidFill>
                  <a:schemeClr val="tx1">
                    <a:lumMod val="75000"/>
                    <a:lumOff val="25000"/>
                  </a:schemeClr>
                </a:solidFill>
              </a:rPr>
              <a:t>Tel:      +32 9 216 22 92</a:t>
            </a:r>
            <a:br>
              <a:rPr lang="nl-BE" sz="1200" dirty="0">
                <a:solidFill>
                  <a:schemeClr val="tx1">
                    <a:lumMod val="75000"/>
                    <a:lumOff val="25000"/>
                  </a:schemeClr>
                </a:solidFill>
              </a:rPr>
            </a:br>
            <a:r>
              <a:rPr lang="nl-BE" sz="1200" dirty="0">
                <a:solidFill>
                  <a:schemeClr val="tx1">
                    <a:lumMod val="75000"/>
                    <a:lumOff val="25000"/>
                  </a:schemeClr>
                </a:solidFill>
              </a:rPr>
              <a:t>Mail:   Stefanie.Vanhoele@ipsos.com</a:t>
            </a:r>
          </a:p>
        </p:txBody>
      </p:sp>
      <p:pic>
        <p:nvPicPr>
          <p:cNvPr id="20" name="Picture 19" descr="IPSOS_GAMECHANGERS_blue.png">
            <a:extLst>
              <a:ext uri="{FF2B5EF4-FFF2-40B4-BE49-F238E27FC236}">
                <a16:creationId xmlns:a16="http://schemas.microsoft.com/office/drawing/2014/main" id="{E2C670D7-70F6-4AE4-B67E-5F33E8266C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23" name="Picture 22" descr="IPSOS_GAMECHANGERS_blue.png">
            <a:extLst>
              <a:ext uri="{FF2B5EF4-FFF2-40B4-BE49-F238E27FC236}">
                <a16:creationId xmlns:a16="http://schemas.microsoft.com/office/drawing/2014/main" id="{EBFA41EA-8350-4EFD-8553-F33CA059D42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24" name="Picture 2" descr="C:\Users\Graphics Dude Ltd\Graphics Dude Ltd\Work\PC - IM - 150415A (template pt2)\Graphics\Tags\MarketingElectronic-Col.png">
            <a:extLst>
              <a:ext uri="{FF2B5EF4-FFF2-40B4-BE49-F238E27FC236}">
                <a16:creationId xmlns:a16="http://schemas.microsoft.com/office/drawing/2014/main" id="{ECC444CD-FD41-47D5-9CD1-DCC0AE460175}"/>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thank you png white">
            <a:extLst>
              <a:ext uri="{FF2B5EF4-FFF2-40B4-BE49-F238E27FC236}">
                <a16:creationId xmlns:a16="http://schemas.microsoft.com/office/drawing/2014/main" id="{3A631D0C-A769-439E-929D-6FE1DA80BC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3350" y="2463514"/>
            <a:ext cx="3588429" cy="125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92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D8118B-97F1-4EB9-9FAF-3CC042C42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996" y="1"/>
            <a:ext cx="7705004" cy="5143500"/>
          </a:xfrm>
          <a:prstGeom prst="rect">
            <a:avLst/>
          </a:prstGeom>
        </p:spPr>
      </p:pic>
      <p:sp>
        <p:nvSpPr>
          <p:cNvPr id="12" name="Rectangle 11"/>
          <p:cNvSpPr/>
          <p:nvPr/>
        </p:nvSpPr>
        <p:spPr bwMode="ltGray">
          <a:xfrm>
            <a:off x="0" y="0"/>
            <a:ext cx="4012602" cy="51435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solidFill>
            <a:schemeClr val="bg1">
              <a:alpha val="75000"/>
            </a:schemeClr>
          </a:solidFill>
          <a:ln>
            <a:noFill/>
          </a:ln>
        </p:spPr>
        <p:txBody>
          <a:bodyPr lIns="62197" tIns="31099" rIns="62197" bIns="31099">
            <a:spAutoFit/>
          </a:bodyPr>
          <a:lstStyle/>
          <a:p>
            <a:pPr algn="just" hangingPunct="0">
              <a:lnSpc>
                <a:spcPts val="1600"/>
              </a:lnSpc>
            </a:pPr>
            <a:r>
              <a:rPr lang="en-US" sz="1400" b="1" dirty="0">
                <a:solidFill>
                  <a:schemeClr val="tx1">
                    <a:lumMod val="75000"/>
                    <a:lumOff val="25000"/>
                  </a:schemeClr>
                </a:solidFill>
              </a:rPr>
              <a:t>GAME CHANGERS</a:t>
            </a:r>
          </a:p>
          <a:p>
            <a:br>
              <a:rPr lang="en-US" sz="1200" b="1" dirty="0">
                <a:solidFill>
                  <a:schemeClr val="tx1">
                    <a:lumMod val="75000"/>
                    <a:lumOff val="25000"/>
                  </a:schemeClr>
                </a:solidFill>
              </a:rPr>
            </a:br>
            <a:r>
              <a:rPr lang="en-US" sz="1200" b="1" dirty="0">
                <a:solidFill>
                  <a:schemeClr val="tx1">
                    <a:lumMod val="75000"/>
                    <a:lumOff val="25000"/>
                  </a:schemeClr>
                </a:solidFill>
              </a:rPr>
              <a:t>“</a:t>
            </a:r>
            <a:r>
              <a:rPr lang="en-US" sz="1200" dirty="0">
                <a:solidFill>
                  <a:schemeClr val="tx1">
                    <a:lumMod val="75000"/>
                    <a:lumOff val="25000"/>
                  </a:schemeClr>
                </a:solidFill>
              </a:rPr>
              <a:t>Game Changers” is the Ipsos signature.</a:t>
            </a:r>
          </a:p>
          <a:p>
            <a:r>
              <a:rPr lang="en-US" sz="1200" dirty="0">
                <a:solidFill>
                  <a:schemeClr val="tx1">
                    <a:lumMod val="75000"/>
                    <a:lumOff val="25000"/>
                  </a:schemeClr>
                </a:solidFill>
              </a:rPr>
              <a:t> </a:t>
            </a:r>
          </a:p>
          <a:p>
            <a:r>
              <a:rPr lang="en-US" sz="1200" dirty="0">
                <a:solidFill>
                  <a:schemeClr val="tx1">
                    <a:lumMod val="75000"/>
                    <a:lumOff val="25000"/>
                  </a:schemeClr>
                </a:solidFill>
              </a:rPr>
              <a:t>At Ipsos we are passionately curious about people, markets, brands </a:t>
            </a:r>
            <a:br>
              <a:rPr lang="en-US" sz="1200" dirty="0">
                <a:solidFill>
                  <a:schemeClr val="tx1">
                    <a:lumMod val="75000"/>
                    <a:lumOff val="25000"/>
                  </a:schemeClr>
                </a:solidFill>
              </a:rPr>
            </a:br>
            <a:r>
              <a:rPr lang="en-US" sz="1200" dirty="0">
                <a:solidFill>
                  <a:schemeClr val="tx1">
                    <a:lumMod val="75000"/>
                    <a:lumOff val="25000"/>
                  </a:schemeClr>
                </a:solidFill>
              </a:rPr>
              <a:t>and society. </a:t>
            </a:r>
          </a:p>
          <a:p>
            <a:endParaRPr lang="en-US" sz="1200" dirty="0">
              <a:solidFill>
                <a:schemeClr val="tx1">
                  <a:lumMod val="75000"/>
                  <a:lumOff val="25000"/>
                </a:schemeClr>
              </a:solidFill>
            </a:endParaRPr>
          </a:p>
          <a:p>
            <a:r>
              <a:rPr lang="en-US" sz="1200" dirty="0">
                <a:solidFill>
                  <a:schemeClr val="tx1">
                    <a:lumMod val="75000"/>
                    <a:lumOff val="25000"/>
                  </a:schemeClr>
                </a:solidFill>
              </a:rPr>
              <a:t>We make our changing world easier and faster to navigate and inspire clients to make smarter decisions. </a:t>
            </a:r>
          </a:p>
          <a:p>
            <a:endParaRPr lang="en-US" sz="1200" dirty="0">
              <a:solidFill>
                <a:schemeClr val="tx1">
                  <a:lumMod val="75000"/>
                  <a:lumOff val="25000"/>
                </a:schemeClr>
              </a:solidFill>
            </a:endParaRPr>
          </a:p>
          <a:p>
            <a:r>
              <a:rPr lang="en-US" sz="1200" dirty="0">
                <a:solidFill>
                  <a:schemeClr val="tx1">
                    <a:lumMod val="75000"/>
                    <a:lumOff val="25000"/>
                  </a:schemeClr>
                </a:solidFill>
              </a:rPr>
              <a:t>We deliver with security, speed, simplicity and substance. We are </a:t>
            </a:r>
            <a:br>
              <a:rPr lang="en-US" sz="1200" dirty="0">
                <a:solidFill>
                  <a:schemeClr val="tx1">
                    <a:lumMod val="75000"/>
                    <a:lumOff val="25000"/>
                  </a:schemeClr>
                </a:solidFill>
              </a:rPr>
            </a:br>
            <a:r>
              <a:rPr lang="en-US" sz="1200" dirty="0">
                <a:solidFill>
                  <a:schemeClr val="tx1">
                    <a:lumMod val="75000"/>
                    <a:lumOff val="25000"/>
                  </a:schemeClr>
                </a:solidFill>
              </a:rPr>
              <a:t>Game Changers.</a:t>
            </a:r>
            <a:br>
              <a:rPr lang="en-US" sz="1200" dirty="0">
                <a:solidFill>
                  <a:schemeClr val="tx1">
                    <a:lumMod val="75000"/>
                    <a:lumOff val="25000"/>
                  </a:schemeClr>
                </a:solidFill>
              </a:rPr>
            </a:br>
            <a:endParaRPr lang="en-US" sz="1200" dirty="0">
              <a:solidFill>
                <a:schemeClr val="tx1">
                  <a:lumMod val="75000"/>
                  <a:lumOff val="25000"/>
                </a:schemeClr>
              </a:solidFill>
            </a:endParaRPr>
          </a:p>
          <a:p>
            <a:r>
              <a:rPr lang="en-US" sz="1200" dirty="0">
                <a:solidFill>
                  <a:schemeClr val="tx1">
                    <a:lumMod val="75000"/>
                    <a:lumOff val="25000"/>
                  </a:schemeClr>
                </a:solidFill>
              </a:rPr>
              <a:t>Ipsos is listed on </a:t>
            </a:r>
            <a:r>
              <a:rPr lang="en-US" sz="1200" dirty="0" err="1">
                <a:solidFill>
                  <a:schemeClr val="tx1">
                    <a:lumMod val="75000"/>
                    <a:lumOff val="25000"/>
                  </a:schemeClr>
                </a:solidFill>
              </a:rPr>
              <a:t>Eurolist</a:t>
            </a:r>
            <a:r>
              <a:rPr lang="en-US" sz="1200" dirty="0">
                <a:solidFill>
                  <a:schemeClr val="tx1">
                    <a:lumMod val="75000"/>
                    <a:lumOff val="25000"/>
                  </a:schemeClr>
                </a:solidFill>
              </a:rPr>
              <a:t> - NYSE-Euronext.  The company is part of the SBF 120 and the Mid-60 index and is eligible for the Deferred Settlement Service (SRD).</a:t>
            </a:r>
          </a:p>
          <a:p>
            <a:r>
              <a:rPr lang="x-none" sz="1200" dirty="0">
                <a:solidFill>
                  <a:schemeClr val="tx1">
                    <a:lumMod val="75000"/>
                    <a:lumOff val="25000"/>
                  </a:schemeClr>
                </a:solidFill>
              </a:rPr>
              <a:t> </a:t>
            </a:r>
            <a:endParaRPr lang="en-US" sz="1200" dirty="0">
              <a:solidFill>
                <a:schemeClr val="tx1">
                  <a:lumMod val="75000"/>
                  <a:lumOff val="25000"/>
                </a:schemeClr>
              </a:solidFill>
            </a:endParaRPr>
          </a:p>
          <a:p>
            <a:r>
              <a:rPr lang="fr-FR" sz="1200" b="1" dirty="0">
                <a:solidFill>
                  <a:schemeClr val="tx1">
                    <a:lumMod val="75000"/>
                    <a:lumOff val="25000"/>
                  </a:schemeClr>
                </a:solidFill>
              </a:rPr>
              <a:t>ISIN code FR0000073298, Reuters ISOS.PA, Bloomberg IPS:FP</a:t>
            </a:r>
            <a:br>
              <a:rPr lang="fr-FR" sz="1200" b="1" dirty="0">
                <a:solidFill>
                  <a:schemeClr val="tx1">
                    <a:lumMod val="75000"/>
                    <a:lumOff val="25000"/>
                  </a:schemeClr>
                </a:solidFill>
              </a:rPr>
            </a:br>
            <a:r>
              <a:rPr lang="fr-FR" sz="1200" b="1" u="sng" dirty="0">
                <a:solidFill>
                  <a:schemeClr val="tx1">
                    <a:lumMod val="75000"/>
                    <a:lumOff val="25000"/>
                  </a:schemeClr>
                </a:solidFill>
                <a:hlinkClick r:id="rId4"/>
              </a:rPr>
              <a:t>www.ipsos.com</a:t>
            </a:r>
            <a:endParaRPr lang="en-US" sz="1200" dirty="0">
              <a:solidFill>
                <a:schemeClr val="tx1">
                  <a:lumMod val="75000"/>
                  <a:lumOff val="25000"/>
                </a:schemeClr>
              </a:solidFill>
            </a:endParaRPr>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pic>
        <p:nvPicPr>
          <p:cNvPr id="10" name="Picture 9" descr="IPSOS_GAMECHANGERS_blue.png">
            <a:extLst>
              <a:ext uri="{FF2B5EF4-FFF2-40B4-BE49-F238E27FC236}">
                <a16:creationId xmlns:a16="http://schemas.microsoft.com/office/drawing/2014/main" id="{E8DB14B8-9DFB-43EE-BA63-364F607ECBF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11" name="Picture 10" descr="IPSOS_GAMECHANGERS_blue.png">
            <a:extLst>
              <a:ext uri="{FF2B5EF4-FFF2-40B4-BE49-F238E27FC236}">
                <a16:creationId xmlns:a16="http://schemas.microsoft.com/office/drawing/2014/main" id="{D7FC720E-3D47-4634-BD5A-F86ADA9B37F0}"/>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13" name="Picture 2" descr="C:\Users\Graphics Dude Ltd\Graphics Dude Ltd\Work\PC - IM - 150415A (template pt2)\Graphics\Tags\MarketingElectronic-Col.png">
            <a:extLst>
              <a:ext uri="{FF2B5EF4-FFF2-40B4-BE49-F238E27FC236}">
                <a16:creationId xmlns:a16="http://schemas.microsoft.com/office/drawing/2014/main" id="{97BDAA72-B6DD-4A7C-A5E7-A5240D50C305}"/>
              </a:ext>
            </a:extLst>
          </p:cNvPr>
          <p:cNvPicPr>
            <a:picLocks noChangeAspect="1" noChangeArrowheads="1"/>
          </p:cNvPicPr>
          <p:nvPr/>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82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erelateerde afbeelding">
            <a:extLst>
              <a:ext uri="{FF2B5EF4-FFF2-40B4-BE49-F238E27FC236}">
                <a16:creationId xmlns:a16="http://schemas.microsoft.com/office/drawing/2014/main" id="{8C4157C1-6147-4E87-A77B-F1EC23A7EF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278"/>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3366655" y="3892856"/>
            <a:ext cx="5777345" cy="701831"/>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r>
              <a:rPr lang="nl-BE" sz="4000" dirty="0">
                <a:solidFill>
                  <a:schemeClr val="bg1"/>
                </a:solidFill>
                <a:cs typeface="Arial" panose="020B0604020202020204" pitchFamily="34" charset="0"/>
              </a:rPr>
              <a:t>Onderzoeksmethodologie</a:t>
            </a:r>
            <a:endParaRPr lang="en-GB" sz="4000" dirty="0">
              <a:solidFill>
                <a:schemeClr val="bg1"/>
              </a:solidFill>
              <a:cs typeface="Arial" panose="020B0604020202020204" pitchFamily="34" charset="0"/>
            </a:endParaRPr>
          </a:p>
        </p:txBody>
      </p:sp>
      <p:pic>
        <p:nvPicPr>
          <p:cNvPr id="50" name="Picture 49" descr="IPSOS_GAMECHANGERS_blue.png">
            <a:extLst>
              <a:ext uri="{FF2B5EF4-FFF2-40B4-BE49-F238E27FC236}">
                <a16:creationId xmlns:a16="http://schemas.microsoft.com/office/drawing/2014/main" id="{DF8C6B4B-1FE9-4A19-9D1C-C8E61DEE38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51" name="Picture 50" descr="IPSOS_GAMECHANGERS_blue.png">
            <a:extLst>
              <a:ext uri="{FF2B5EF4-FFF2-40B4-BE49-F238E27FC236}">
                <a16:creationId xmlns:a16="http://schemas.microsoft.com/office/drawing/2014/main" id="{B6AD97C3-8CFC-4810-ACE8-7E2C685ED3A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7847" y="4673501"/>
            <a:ext cx="1380186" cy="277168"/>
          </a:xfrm>
          <a:prstGeom prst="rect">
            <a:avLst/>
          </a:prstGeom>
        </p:spPr>
      </p:pic>
      <p:pic>
        <p:nvPicPr>
          <p:cNvPr id="52" name="Picture 2" descr="C:\Users\Graphics Dude Ltd\Graphics Dude Ltd\Work\PC - IM - 150415A (template pt2)\Graphics\Tags\MarketingElectronic-Col.png">
            <a:extLst>
              <a:ext uri="{FF2B5EF4-FFF2-40B4-BE49-F238E27FC236}">
                <a16:creationId xmlns:a16="http://schemas.microsoft.com/office/drawing/2014/main" id="{B83FEA70-8C2E-4D8C-A707-04C1F9AB47ED}"/>
              </a:ext>
            </a:extLst>
          </p:cNvPr>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142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8ABF478-DBB5-4F03-87DE-A9BD9F3BCE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 t="16020" r="-111" b="-207"/>
          <a:stretch/>
        </p:blipFill>
        <p:spPr>
          <a:xfrm>
            <a:off x="0" y="0"/>
            <a:ext cx="9146325" cy="5156166"/>
          </a:xfrm>
          <a:prstGeom prst="rect">
            <a:avLst/>
          </a:prstGeom>
        </p:spPr>
      </p:pic>
      <p:sp>
        <p:nvSpPr>
          <p:cNvPr id="2" name="Text Placeholder 1">
            <a:extLst>
              <a:ext uri="{FF2B5EF4-FFF2-40B4-BE49-F238E27FC236}">
                <a16:creationId xmlns:a16="http://schemas.microsoft.com/office/drawing/2014/main" id="{A1803A55-3C23-474D-ADC5-CEA29CF198C0}"/>
              </a:ext>
            </a:extLst>
          </p:cNvPr>
          <p:cNvSpPr>
            <a:spLocks noGrp="1"/>
          </p:cNvSpPr>
          <p:nvPr>
            <p:ph type="body" sz="quarter" idx="13"/>
          </p:nvPr>
        </p:nvSpPr>
        <p:spPr/>
        <p:txBody>
          <a:bodyPr/>
          <a:lstStyle/>
          <a:p>
            <a:r>
              <a:rPr lang="nl-BE" dirty="0">
                <a:solidFill>
                  <a:schemeClr val="bg1"/>
                </a:solidFill>
              </a:rPr>
              <a:t>Onderzoeksmethodologie</a:t>
            </a:r>
          </a:p>
        </p:txBody>
      </p:sp>
      <p:sp>
        <p:nvSpPr>
          <p:cNvPr id="3" name="Oval 2">
            <a:extLst>
              <a:ext uri="{FF2B5EF4-FFF2-40B4-BE49-F238E27FC236}">
                <a16:creationId xmlns:a16="http://schemas.microsoft.com/office/drawing/2014/main" id="{21C1C151-2C14-403D-8FA9-0C52AB770CD8}"/>
              </a:ext>
            </a:extLst>
          </p:cNvPr>
          <p:cNvSpPr/>
          <p:nvPr/>
        </p:nvSpPr>
        <p:spPr>
          <a:xfrm>
            <a:off x="847309" y="503797"/>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1A5090"/>
              </a:solidFill>
            </a:endParaRPr>
          </a:p>
        </p:txBody>
      </p:sp>
      <p:sp>
        <p:nvSpPr>
          <p:cNvPr id="4" name="Oval 3">
            <a:extLst>
              <a:ext uri="{FF2B5EF4-FFF2-40B4-BE49-F238E27FC236}">
                <a16:creationId xmlns:a16="http://schemas.microsoft.com/office/drawing/2014/main" id="{4010626D-1328-444A-94A2-1E8E87B2FF12}"/>
              </a:ext>
            </a:extLst>
          </p:cNvPr>
          <p:cNvSpPr/>
          <p:nvPr/>
        </p:nvSpPr>
        <p:spPr>
          <a:xfrm>
            <a:off x="3487833" y="503797"/>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1A5090"/>
              </a:solidFill>
            </a:endParaRPr>
          </a:p>
        </p:txBody>
      </p:sp>
      <p:sp>
        <p:nvSpPr>
          <p:cNvPr id="5" name="Oval 4">
            <a:extLst>
              <a:ext uri="{FF2B5EF4-FFF2-40B4-BE49-F238E27FC236}">
                <a16:creationId xmlns:a16="http://schemas.microsoft.com/office/drawing/2014/main" id="{0C41419A-1733-4090-AB4B-1EDAA37063E6}"/>
              </a:ext>
            </a:extLst>
          </p:cNvPr>
          <p:cNvSpPr/>
          <p:nvPr/>
        </p:nvSpPr>
        <p:spPr>
          <a:xfrm>
            <a:off x="6182351" y="503797"/>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1A5090"/>
              </a:solidFill>
            </a:endParaRPr>
          </a:p>
        </p:txBody>
      </p:sp>
      <p:sp>
        <p:nvSpPr>
          <p:cNvPr id="6" name="Oval 5">
            <a:extLst>
              <a:ext uri="{FF2B5EF4-FFF2-40B4-BE49-F238E27FC236}">
                <a16:creationId xmlns:a16="http://schemas.microsoft.com/office/drawing/2014/main" id="{8738E122-CE27-4A41-9E70-E9E086206431}"/>
              </a:ext>
            </a:extLst>
          </p:cNvPr>
          <p:cNvSpPr/>
          <p:nvPr/>
        </p:nvSpPr>
        <p:spPr>
          <a:xfrm>
            <a:off x="847309" y="2782323"/>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1A5090"/>
              </a:solidFill>
            </a:endParaRPr>
          </a:p>
        </p:txBody>
      </p:sp>
      <p:sp>
        <p:nvSpPr>
          <p:cNvPr id="7" name="Oval 6">
            <a:extLst>
              <a:ext uri="{FF2B5EF4-FFF2-40B4-BE49-F238E27FC236}">
                <a16:creationId xmlns:a16="http://schemas.microsoft.com/office/drawing/2014/main" id="{3B7EC30E-B806-4FDF-A804-EE5BFB8404E2}"/>
              </a:ext>
            </a:extLst>
          </p:cNvPr>
          <p:cNvSpPr/>
          <p:nvPr/>
        </p:nvSpPr>
        <p:spPr>
          <a:xfrm>
            <a:off x="3487833" y="2782323"/>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1A5090"/>
              </a:solidFill>
            </a:endParaRPr>
          </a:p>
        </p:txBody>
      </p:sp>
      <p:sp>
        <p:nvSpPr>
          <p:cNvPr id="8" name="Oval 7">
            <a:extLst>
              <a:ext uri="{FF2B5EF4-FFF2-40B4-BE49-F238E27FC236}">
                <a16:creationId xmlns:a16="http://schemas.microsoft.com/office/drawing/2014/main" id="{9094A529-7F2A-4D8A-97AB-AD6C0BB68470}"/>
              </a:ext>
            </a:extLst>
          </p:cNvPr>
          <p:cNvSpPr/>
          <p:nvPr/>
        </p:nvSpPr>
        <p:spPr>
          <a:xfrm>
            <a:off x="6182351" y="2782323"/>
            <a:ext cx="2168333" cy="2168333"/>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solidFill>
                <a:srgbClr val="1A5090"/>
              </a:solidFill>
            </a:endParaRPr>
          </a:p>
        </p:txBody>
      </p:sp>
      <p:sp>
        <p:nvSpPr>
          <p:cNvPr id="9" name="Rounded Rectangle 2">
            <a:extLst>
              <a:ext uri="{FF2B5EF4-FFF2-40B4-BE49-F238E27FC236}">
                <a16:creationId xmlns:a16="http://schemas.microsoft.com/office/drawing/2014/main" id="{753EADA0-4FC7-46D6-9FC7-19417A8F7C9D}"/>
              </a:ext>
            </a:extLst>
          </p:cNvPr>
          <p:cNvSpPr>
            <a:spLocks noChangeAspect="1"/>
          </p:cNvSpPr>
          <p:nvPr/>
        </p:nvSpPr>
        <p:spPr>
          <a:xfrm>
            <a:off x="847308" y="703505"/>
            <a:ext cx="2206835" cy="1559478"/>
          </a:xfrm>
          <a:prstGeom prst="rect">
            <a:avLst/>
          </a:prstGeom>
          <a:noFill/>
          <a:ln w="25400">
            <a:noFill/>
          </a:ln>
          <a:effectLst/>
          <a:scene3d>
            <a:camera prst="orthographicFront">
              <a:rot lat="0" lon="0" rev="0"/>
            </a:camera>
            <a:lightRig rig="threePt" dir="t">
              <a:rot lat="0" lon="0" rev="1200000"/>
            </a:lightRig>
          </a:scene3d>
          <a:sp3d/>
        </p:spPr>
        <p:txBody>
          <a:bodyPr wrap="square" lIns="0" tIns="108000" rIns="0" bIns="0" rtlCol="0" anchor="t" anchorCtr="0"/>
          <a:lstStyle/>
          <a:p>
            <a:pPr algn="ctr" defTabSz="685800">
              <a:defRPr/>
            </a:pPr>
            <a:r>
              <a:rPr lang="en-GB" sz="1200" b="1" kern="0" dirty="0">
                <a:solidFill>
                  <a:srgbClr val="660066"/>
                </a:solidFill>
                <a:ea typeface="Segoe UI" panose="020B0502040204020203" pitchFamily="34" charset="0"/>
                <a:cs typeface="Arial" panose="020B0604020202020204" pitchFamily="34" charset="0"/>
              </a:rPr>
              <a:t>STEEKPROEF </a:t>
            </a:r>
          </a:p>
          <a:p>
            <a:pPr algn="ctr" defTabSz="685800">
              <a:defRPr/>
            </a:pPr>
            <a:r>
              <a:rPr lang="en-GB" sz="1200" b="1" kern="0" dirty="0">
                <a:solidFill>
                  <a:srgbClr val="660066"/>
                </a:solidFill>
                <a:ea typeface="Segoe UI" panose="020B0502040204020203" pitchFamily="34" charset="0"/>
                <a:cs typeface="Arial" panose="020B0604020202020204" pitchFamily="34" charset="0"/>
              </a:rPr>
              <a:t>BESCHRIJVING</a:t>
            </a:r>
          </a:p>
          <a:p>
            <a:pPr algn="ctr" defTabSz="685800">
              <a:defRPr/>
            </a:pPr>
            <a:endParaRPr lang="en-GB" sz="1200" kern="0" dirty="0">
              <a:solidFill>
                <a:srgbClr val="80229E"/>
              </a:solidFill>
              <a:ea typeface="Segoe UI" panose="020B0502040204020203" pitchFamily="34" charset="0"/>
              <a:cs typeface="Arial" panose="020B0604020202020204" pitchFamily="34" charset="0"/>
            </a:endParaRPr>
          </a:p>
          <a:p>
            <a:pPr algn="ctr" defTabSz="685800">
              <a:defRPr/>
            </a:pPr>
            <a:endParaRPr lang="en-GB" sz="1200" kern="0" dirty="0">
              <a:solidFill>
                <a:srgbClr val="660066"/>
              </a:solidFill>
              <a:ea typeface="Segoe UI" panose="020B0502040204020203" pitchFamily="34" charset="0"/>
              <a:cs typeface="Arial" panose="020B0604020202020204" pitchFamily="34" charset="0"/>
            </a:endParaRPr>
          </a:p>
          <a:p>
            <a:pPr marL="989013" defTabSz="685800">
              <a:defRPr/>
            </a:pPr>
            <a:r>
              <a:rPr lang="nl-BE" sz="1200" kern="0" dirty="0">
                <a:solidFill>
                  <a:srgbClr val="660066"/>
                </a:solidFill>
                <a:ea typeface="Segoe UI" panose="020B0502040204020203" pitchFamily="34" charset="0"/>
                <a:cs typeface="Arial" panose="020B0604020202020204" pitchFamily="34" charset="0"/>
              </a:rPr>
              <a:t>Vlamingen</a:t>
            </a:r>
            <a:endParaRPr lang="en-GB" sz="1200" kern="0" dirty="0">
              <a:solidFill>
                <a:srgbClr val="660066"/>
              </a:solidFill>
              <a:ea typeface="Segoe UI" panose="020B0502040204020203" pitchFamily="34" charset="0"/>
              <a:cs typeface="Arial" panose="020B0604020202020204" pitchFamily="34" charset="0"/>
            </a:endParaRPr>
          </a:p>
          <a:p>
            <a:pPr marL="989013" defTabSz="685800">
              <a:defRPr/>
            </a:pPr>
            <a:r>
              <a:rPr lang="nl-BE" sz="1200" kern="0" dirty="0">
                <a:solidFill>
                  <a:srgbClr val="660066"/>
                </a:solidFill>
                <a:ea typeface="Segoe UI" panose="020B0502040204020203" pitchFamily="34" charset="0"/>
                <a:cs typeface="Arial" panose="020B0604020202020204" pitchFamily="34" charset="0"/>
              </a:rPr>
              <a:t>tussen </a:t>
            </a:r>
          </a:p>
          <a:p>
            <a:pPr marL="989013" defTabSz="685800">
              <a:defRPr/>
            </a:pPr>
            <a:r>
              <a:rPr lang="nl-BE" sz="1200" kern="0" dirty="0">
                <a:solidFill>
                  <a:srgbClr val="660066"/>
                </a:solidFill>
                <a:ea typeface="Segoe UI" panose="020B0502040204020203" pitchFamily="34" charset="0"/>
                <a:cs typeface="Arial" panose="020B0604020202020204" pitchFamily="34" charset="0"/>
              </a:rPr>
              <a:t>18 &amp; 75 jaar</a:t>
            </a:r>
            <a:endParaRPr lang="en-GB" sz="1000" kern="0" dirty="0">
              <a:solidFill>
                <a:srgbClr val="660066"/>
              </a:solidFill>
              <a:ea typeface="Segoe UI" panose="020B0502040204020203" pitchFamily="34" charset="0"/>
              <a:cs typeface="Arial" panose="020B0604020202020204" pitchFamily="34" charset="0"/>
            </a:endParaRPr>
          </a:p>
        </p:txBody>
      </p:sp>
      <p:sp>
        <p:nvSpPr>
          <p:cNvPr id="10" name="Rounded Rectangle 65">
            <a:extLst>
              <a:ext uri="{FF2B5EF4-FFF2-40B4-BE49-F238E27FC236}">
                <a16:creationId xmlns:a16="http://schemas.microsoft.com/office/drawing/2014/main" id="{B236F69A-98A7-455A-A8A0-B1701361C2F6}"/>
              </a:ext>
            </a:extLst>
          </p:cNvPr>
          <p:cNvSpPr>
            <a:spLocks noChangeAspect="1"/>
          </p:cNvSpPr>
          <p:nvPr/>
        </p:nvSpPr>
        <p:spPr>
          <a:xfrm>
            <a:off x="3341943" y="703505"/>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en-GB" sz="1200" b="1" kern="0" dirty="0">
                <a:solidFill>
                  <a:srgbClr val="660066"/>
                </a:solidFill>
                <a:ea typeface="Segoe UI" panose="020B0502040204020203" pitchFamily="34" charset="0"/>
                <a:cs typeface="Arial" panose="020B0604020202020204" pitchFamily="34" charset="0"/>
              </a:rPr>
              <a:t>STEEKPROEF</a:t>
            </a:r>
          </a:p>
          <a:p>
            <a:pPr algn="ctr" defTabSz="685800">
              <a:defRPr/>
            </a:pPr>
            <a:r>
              <a:rPr lang="en-GB" sz="1200" b="1" kern="0" dirty="0">
                <a:solidFill>
                  <a:srgbClr val="660066"/>
                </a:solidFill>
                <a:ea typeface="Segoe UI" panose="020B0502040204020203" pitchFamily="34" charset="0"/>
                <a:cs typeface="Arial" panose="020B0604020202020204" pitchFamily="34" charset="0"/>
              </a:rPr>
              <a:t>GROOTTE</a:t>
            </a:r>
          </a:p>
          <a:p>
            <a:pPr algn="ctr" defTabSz="685800">
              <a:defRPr/>
            </a:pPr>
            <a:endParaRPr lang="en-GB" sz="1200" kern="0" dirty="0">
              <a:solidFill>
                <a:srgbClr val="660066"/>
              </a:solidFill>
              <a:ea typeface="Segoe UI" panose="020B0502040204020203" pitchFamily="34" charset="0"/>
              <a:cs typeface="Arial" panose="020B0604020202020204" pitchFamily="34" charset="0"/>
            </a:endParaRPr>
          </a:p>
          <a:p>
            <a:pPr marL="989013" defTabSz="685800">
              <a:lnSpc>
                <a:spcPct val="80000"/>
              </a:lnSpc>
              <a:defRPr/>
            </a:pPr>
            <a:endParaRPr lang="en-GB" sz="2000" b="1" kern="0" dirty="0">
              <a:solidFill>
                <a:srgbClr val="660066"/>
              </a:solidFill>
              <a:ea typeface="Segoe UI" panose="020B0502040204020203" pitchFamily="34" charset="0"/>
              <a:cs typeface="Arial" panose="020B0604020202020204" pitchFamily="34" charset="0"/>
            </a:endParaRPr>
          </a:p>
          <a:p>
            <a:pPr marL="989013" defTabSz="685800">
              <a:lnSpc>
                <a:spcPct val="80000"/>
              </a:lnSpc>
              <a:defRPr/>
            </a:pPr>
            <a:r>
              <a:rPr lang="en-GB" sz="2000" b="1" kern="0" dirty="0">
                <a:solidFill>
                  <a:srgbClr val="660066"/>
                </a:solidFill>
                <a:ea typeface="Segoe UI" panose="020B0502040204020203" pitchFamily="34" charset="0"/>
                <a:cs typeface="Arial" panose="020B0604020202020204" pitchFamily="34" charset="0"/>
              </a:rPr>
              <a:t>n=1002</a:t>
            </a:r>
          </a:p>
        </p:txBody>
      </p:sp>
      <p:sp>
        <p:nvSpPr>
          <p:cNvPr id="11" name="Rounded Rectangle 66">
            <a:extLst>
              <a:ext uri="{FF2B5EF4-FFF2-40B4-BE49-F238E27FC236}">
                <a16:creationId xmlns:a16="http://schemas.microsoft.com/office/drawing/2014/main" id="{95B82350-65DC-4D3D-B9A4-B59AAE1CA528}"/>
              </a:ext>
            </a:extLst>
          </p:cNvPr>
          <p:cNvSpPr>
            <a:spLocks noChangeAspect="1"/>
          </p:cNvSpPr>
          <p:nvPr/>
        </p:nvSpPr>
        <p:spPr>
          <a:xfrm>
            <a:off x="6252670" y="705139"/>
            <a:ext cx="202769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36000" bIns="0" rtlCol="0" anchor="t" anchorCtr="0"/>
          <a:lstStyle/>
          <a:p>
            <a:pPr algn="ctr" defTabSz="685800">
              <a:defRPr/>
            </a:pPr>
            <a:r>
              <a:rPr lang="en-GB" sz="1200" b="1" kern="0" dirty="0">
                <a:solidFill>
                  <a:srgbClr val="660066"/>
                </a:solidFill>
                <a:ea typeface="Segoe UI" panose="020B0502040204020203" pitchFamily="34" charset="0"/>
                <a:cs typeface="Arial" panose="020B0604020202020204" pitchFamily="34" charset="0"/>
              </a:rPr>
              <a:t>QUOTA</a:t>
            </a:r>
          </a:p>
          <a:p>
            <a:pPr algn="ctr" defTabSz="685800">
              <a:defRPr/>
            </a:pPr>
            <a:endParaRPr lang="en-GB" sz="1100" kern="0" dirty="0">
              <a:solidFill>
                <a:srgbClr val="660066"/>
              </a:solidFill>
              <a:ea typeface="Segoe UI" panose="020B0502040204020203" pitchFamily="34" charset="0"/>
              <a:cs typeface="Arial" panose="020B0604020202020204" pitchFamily="34" charset="0"/>
            </a:endParaRPr>
          </a:p>
          <a:p>
            <a:pPr algn="ctr" defTabSz="685800">
              <a:defRPr/>
            </a:pPr>
            <a:endParaRPr lang="en-GB" sz="1400" kern="0" dirty="0">
              <a:solidFill>
                <a:srgbClr val="660066"/>
              </a:solidFill>
              <a:ea typeface="Segoe UI" panose="020B0502040204020203" pitchFamily="34" charset="0"/>
              <a:cs typeface="Segoe UI" panose="020B0502040204020203" pitchFamily="34" charset="0"/>
            </a:endParaRPr>
          </a:p>
        </p:txBody>
      </p:sp>
      <p:sp>
        <p:nvSpPr>
          <p:cNvPr id="12" name="Rounded Rectangle 67">
            <a:extLst>
              <a:ext uri="{FF2B5EF4-FFF2-40B4-BE49-F238E27FC236}">
                <a16:creationId xmlns:a16="http://schemas.microsoft.com/office/drawing/2014/main" id="{86B9391C-BE50-4152-9C8A-A1C61294E0D5}"/>
              </a:ext>
            </a:extLst>
          </p:cNvPr>
          <p:cNvSpPr>
            <a:spLocks noChangeAspect="1"/>
          </p:cNvSpPr>
          <p:nvPr/>
        </p:nvSpPr>
        <p:spPr>
          <a:xfrm>
            <a:off x="735473" y="2982028"/>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en-GB" sz="1200" b="1" kern="0" dirty="0">
                <a:solidFill>
                  <a:srgbClr val="660066"/>
                </a:solidFill>
                <a:ea typeface="Segoe UI" panose="020B0502040204020203" pitchFamily="34" charset="0"/>
                <a:cs typeface="Arial" panose="020B0604020202020204" pitchFamily="34" charset="0"/>
              </a:rPr>
              <a:t>GEMIDDELDE </a:t>
            </a:r>
          </a:p>
          <a:p>
            <a:pPr algn="ctr" defTabSz="685800">
              <a:defRPr/>
            </a:pPr>
            <a:r>
              <a:rPr lang="en-GB" sz="1200" b="1" kern="0" dirty="0">
                <a:solidFill>
                  <a:srgbClr val="660066"/>
                </a:solidFill>
                <a:ea typeface="Segoe UI" panose="020B0502040204020203" pitchFamily="34" charset="0"/>
                <a:cs typeface="Arial" panose="020B0604020202020204" pitchFamily="34" charset="0"/>
              </a:rPr>
              <a:t>DUUR INTERVIEW</a:t>
            </a:r>
          </a:p>
          <a:p>
            <a:pPr algn="ctr" defTabSz="685800">
              <a:defRPr/>
            </a:pPr>
            <a:endParaRPr lang="en-GB" sz="800" kern="0" dirty="0">
              <a:solidFill>
                <a:srgbClr val="80229E"/>
              </a:solidFill>
              <a:ea typeface="Segoe UI" panose="020B0502040204020203" pitchFamily="34" charset="0"/>
              <a:cs typeface="Arial" panose="020B0604020202020204" pitchFamily="34" charset="0"/>
            </a:endParaRPr>
          </a:p>
          <a:p>
            <a:pPr marL="989013" defTabSz="685800">
              <a:defRPr/>
            </a:pPr>
            <a:r>
              <a:rPr lang="en-GB" sz="4000" b="1" kern="0" dirty="0">
                <a:solidFill>
                  <a:srgbClr val="660066"/>
                </a:solidFill>
                <a:ea typeface="Segoe UI" panose="020B0502040204020203" pitchFamily="34" charset="0"/>
                <a:cs typeface="Arial" panose="020B0604020202020204" pitchFamily="34" charset="0"/>
              </a:rPr>
              <a:t>  7</a:t>
            </a:r>
            <a:endParaRPr lang="en-GB" sz="4000" kern="0" dirty="0">
              <a:solidFill>
                <a:srgbClr val="660066"/>
              </a:solidFill>
              <a:ea typeface="Segoe UI" panose="020B0502040204020203" pitchFamily="34" charset="0"/>
              <a:cs typeface="Arial" panose="020B0604020202020204" pitchFamily="34" charset="0"/>
            </a:endParaRPr>
          </a:p>
          <a:p>
            <a:pPr marL="989013" defTabSz="685800">
              <a:defRPr/>
            </a:pPr>
            <a:r>
              <a:rPr lang="en-GB" sz="2000" kern="0" dirty="0" err="1">
                <a:solidFill>
                  <a:srgbClr val="660066"/>
                </a:solidFill>
                <a:ea typeface="Segoe UI" panose="020B0502040204020203" pitchFamily="34" charset="0"/>
                <a:cs typeface="Arial" panose="020B0604020202020204" pitchFamily="34" charset="0"/>
              </a:rPr>
              <a:t>minuten</a:t>
            </a:r>
            <a:endParaRPr lang="en-GB" sz="2000" kern="0" dirty="0">
              <a:solidFill>
                <a:srgbClr val="660066"/>
              </a:solidFill>
              <a:ea typeface="Segoe UI" panose="020B0502040204020203" pitchFamily="34" charset="0"/>
              <a:cs typeface="Arial" panose="020B0604020202020204" pitchFamily="34" charset="0"/>
            </a:endParaRPr>
          </a:p>
        </p:txBody>
      </p:sp>
      <p:sp>
        <p:nvSpPr>
          <p:cNvPr id="13" name="Rounded Rectangle 68">
            <a:extLst>
              <a:ext uri="{FF2B5EF4-FFF2-40B4-BE49-F238E27FC236}">
                <a16:creationId xmlns:a16="http://schemas.microsoft.com/office/drawing/2014/main" id="{D54966EB-311D-4F46-A8B7-E702748D9DC4}"/>
              </a:ext>
            </a:extLst>
          </p:cNvPr>
          <p:cNvSpPr>
            <a:spLocks noChangeAspect="1"/>
          </p:cNvSpPr>
          <p:nvPr/>
        </p:nvSpPr>
        <p:spPr>
          <a:xfrm>
            <a:off x="3363431" y="2993918"/>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en-GB" sz="1200" b="1" kern="0" dirty="0">
                <a:solidFill>
                  <a:srgbClr val="660066"/>
                </a:solidFill>
                <a:ea typeface="Segoe UI" panose="020B0502040204020203" pitchFamily="34" charset="0"/>
                <a:cs typeface="Arial" panose="020B0604020202020204" pitchFamily="34" charset="0"/>
              </a:rPr>
              <a:t>METHODE</a:t>
            </a:r>
          </a:p>
          <a:p>
            <a:pPr algn="ctr" defTabSz="685800">
              <a:defRPr/>
            </a:pPr>
            <a:r>
              <a:rPr lang="en-GB" sz="1200" b="1" kern="0" dirty="0">
                <a:solidFill>
                  <a:srgbClr val="660066"/>
                </a:solidFill>
                <a:ea typeface="Segoe UI" panose="020B0502040204020203" pitchFamily="34" charset="0"/>
                <a:cs typeface="Arial" panose="020B0604020202020204" pitchFamily="34" charset="0"/>
              </a:rPr>
              <a:t>DATAVERZAMELING</a:t>
            </a:r>
          </a:p>
          <a:p>
            <a:pPr marL="989013" defTabSz="685800">
              <a:defRPr/>
            </a:pPr>
            <a:endParaRPr lang="en-GB" sz="1100" kern="0" dirty="0">
              <a:solidFill>
                <a:srgbClr val="80229E"/>
              </a:solidFill>
              <a:ea typeface="Segoe UI" panose="020B0502040204020203" pitchFamily="34" charset="0"/>
              <a:cs typeface="Segoe UI" panose="020B0502040204020203" pitchFamily="34" charset="0"/>
            </a:endParaRPr>
          </a:p>
        </p:txBody>
      </p:sp>
      <p:sp>
        <p:nvSpPr>
          <p:cNvPr id="14" name="Rounded Rectangle 69">
            <a:extLst>
              <a:ext uri="{FF2B5EF4-FFF2-40B4-BE49-F238E27FC236}">
                <a16:creationId xmlns:a16="http://schemas.microsoft.com/office/drawing/2014/main" id="{C474590A-607F-4F39-A883-1530867D156D}"/>
              </a:ext>
            </a:extLst>
          </p:cNvPr>
          <p:cNvSpPr>
            <a:spLocks noChangeAspect="1"/>
          </p:cNvSpPr>
          <p:nvPr/>
        </p:nvSpPr>
        <p:spPr>
          <a:xfrm>
            <a:off x="6041771" y="2976799"/>
            <a:ext cx="2460114" cy="1559478"/>
          </a:xfrm>
          <a:prstGeom prst="rect">
            <a:avLst/>
          </a:prstGeom>
          <a:noFill/>
          <a:ln w="25400">
            <a:noFill/>
          </a:ln>
          <a:effectLst/>
          <a:scene3d>
            <a:camera prst="orthographicFront">
              <a:rot lat="0" lon="0" rev="0"/>
            </a:camera>
            <a:lightRig rig="threePt" dir="t">
              <a:rot lat="0" lon="0" rev="1200000"/>
            </a:lightRig>
          </a:scene3d>
          <a:sp3d/>
        </p:spPr>
        <p:txBody>
          <a:bodyPr wrap="none" lIns="0" tIns="108000" rIns="0" bIns="0" rtlCol="0" anchor="t" anchorCtr="0"/>
          <a:lstStyle/>
          <a:p>
            <a:pPr algn="ctr" defTabSz="685800">
              <a:defRPr/>
            </a:pPr>
            <a:r>
              <a:rPr lang="en-GB" sz="1200" b="1" kern="0" dirty="0">
                <a:solidFill>
                  <a:srgbClr val="660066"/>
                </a:solidFill>
                <a:ea typeface="Segoe UI" panose="020B0502040204020203" pitchFamily="34" charset="0"/>
                <a:cs typeface="Arial" panose="020B0604020202020204" pitchFamily="34" charset="0"/>
              </a:rPr>
              <a:t>PERIODE </a:t>
            </a:r>
          </a:p>
          <a:p>
            <a:pPr algn="ctr" defTabSz="685800">
              <a:defRPr/>
            </a:pPr>
            <a:r>
              <a:rPr lang="en-GB" sz="1200" b="1" kern="0" dirty="0">
                <a:solidFill>
                  <a:srgbClr val="660066"/>
                </a:solidFill>
                <a:ea typeface="Segoe UI" panose="020B0502040204020203" pitchFamily="34" charset="0"/>
                <a:cs typeface="Arial" panose="020B0604020202020204" pitchFamily="34" charset="0"/>
              </a:rPr>
              <a:t>VELDWERK</a:t>
            </a:r>
          </a:p>
          <a:p>
            <a:pPr algn="ctr" defTabSz="685800">
              <a:defRPr/>
            </a:pPr>
            <a:endParaRPr lang="en-GB" sz="1100" kern="0" dirty="0">
              <a:solidFill>
                <a:srgbClr val="660066"/>
              </a:solidFill>
              <a:ea typeface="Segoe UI" panose="020B0502040204020203" pitchFamily="34" charset="0"/>
              <a:cs typeface="Segoe UI" panose="020B0502040204020203" pitchFamily="34" charset="0"/>
            </a:endParaRPr>
          </a:p>
          <a:p>
            <a:pPr marL="989013" defTabSz="685800">
              <a:defRPr/>
            </a:pPr>
            <a:r>
              <a:rPr lang="en-GB" sz="1200" b="1" kern="0" dirty="0">
                <a:solidFill>
                  <a:srgbClr val="660066"/>
                </a:solidFill>
                <a:ea typeface="Segoe UI" panose="020B0502040204020203" pitchFamily="34" charset="0"/>
                <a:cs typeface="Arial" panose="020B0604020202020204" pitchFamily="34" charset="0"/>
              </a:rPr>
              <a:t>VAN:</a:t>
            </a:r>
          </a:p>
          <a:p>
            <a:pPr marL="989013" defTabSz="685800">
              <a:defRPr/>
            </a:pPr>
            <a:r>
              <a:rPr lang="en-GB" sz="1200" kern="0" dirty="0">
                <a:solidFill>
                  <a:srgbClr val="660066"/>
                </a:solidFill>
                <a:ea typeface="Segoe UI" panose="020B0502040204020203" pitchFamily="34" charset="0"/>
                <a:cs typeface="Arial" panose="020B0604020202020204" pitchFamily="34" charset="0"/>
              </a:rPr>
              <a:t>22/05/2018</a:t>
            </a:r>
          </a:p>
          <a:p>
            <a:pPr marL="989013" defTabSz="685800">
              <a:spcBef>
                <a:spcPts val="600"/>
              </a:spcBef>
              <a:defRPr/>
            </a:pPr>
            <a:r>
              <a:rPr lang="en-GB" sz="1200" b="1" kern="0" dirty="0">
                <a:solidFill>
                  <a:srgbClr val="660066"/>
                </a:solidFill>
                <a:ea typeface="Segoe UI" panose="020B0502040204020203" pitchFamily="34" charset="0"/>
                <a:cs typeface="Arial" panose="020B0604020202020204" pitchFamily="34" charset="0"/>
              </a:rPr>
              <a:t>TOT:</a:t>
            </a:r>
          </a:p>
          <a:p>
            <a:pPr marL="989013" defTabSz="685800">
              <a:defRPr/>
            </a:pPr>
            <a:r>
              <a:rPr lang="en-GB" sz="1200" kern="0" dirty="0">
                <a:solidFill>
                  <a:srgbClr val="660066"/>
                </a:solidFill>
                <a:ea typeface="Segoe UI" panose="020B0502040204020203" pitchFamily="34" charset="0"/>
                <a:cs typeface="Arial" panose="020B0604020202020204" pitchFamily="34" charset="0"/>
              </a:rPr>
              <a:t>25/05/2018</a:t>
            </a:r>
          </a:p>
        </p:txBody>
      </p:sp>
      <p:sp>
        <p:nvSpPr>
          <p:cNvPr id="15" name="Freeform 16">
            <a:extLst>
              <a:ext uri="{FF2B5EF4-FFF2-40B4-BE49-F238E27FC236}">
                <a16:creationId xmlns:a16="http://schemas.microsoft.com/office/drawing/2014/main" id="{E6BA79D7-6D1B-4AD0-A1A8-204E1ED6C6BD}"/>
              </a:ext>
            </a:extLst>
          </p:cNvPr>
          <p:cNvSpPr>
            <a:spLocks noChangeAspect="1" noEditPoints="1"/>
          </p:cNvSpPr>
          <p:nvPr/>
        </p:nvSpPr>
        <p:spPr bwMode="auto">
          <a:xfrm>
            <a:off x="1077096" y="1389420"/>
            <a:ext cx="662497" cy="631294"/>
          </a:xfrm>
          <a:custGeom>
            <a:avLst/>
            <a:gdLst/>
            <a:ahLst/>
            <a:cxnLst>
              <a:cxn ang="0">
                <a:pos x="70" y="98"/>
              </a:cxn>
              <a:cxn ang="0">
                <a:pos x="127" y="98"/>
              </a:cxn>
              <a:cxn ang="0">
                <a:pos x="119" y="223"/>
              </a:cxn>
              <a:cxn ang="0">
                <a:pos x="133" y="71"/>
              </a:cxn>
              <a:cxn ang="0">
                <a:pos x="136" y="47"/>
              </a:cxn>
              <a:cxn ang="0">
                <a:pos x="58" y="50"/>
              </a:cxn>
              <a:cxn ang="0">
                <a:pos x="75" y="92"/>
              </a:cxn>
              <a:cxn ang="0">
                <a:pos x="122" y="92"/>
              </a:cxn>
              <a:cxn ang="0">
                <a:pos x="211" y="110"/>
              </a:cxn>
              <a:cxn ang="0">
                <a:pos x="286" y="121"/>
              </a:cxn>
              <a:cxn ang="0">
                <a:pos x="232" y="158"/>
              </a:cxn>
              <a:cxn ang="0">
                <a:pos x="186" y="119"/>
              </a:cxn>
              <a:cxn ang="0">
                <a:pos x="186" y="119"/>
              </a:cxn>
              <a:cxn ang="0">
                <a:pos x="186" y="119"/>
              </a:cxn>
              <a:cxn ang="0">
                <a:pos x="185" y="118"/>
              </a:cxn>
              <a:cxn ang="0">
                <a:pos x="185" y="118"/>
              </a:cxn>
              <a:cxn ang="0">
                <a:pos x="185" y="117"/>
              </a:cxn>
              <a:cxn ang="0">
                <a:pos x="184" y="117"/>
              </a:cxn>
              <a:cxn ang="0">
                <a:pos x="184" y="116"/>
              </a:cxn>
              <a:cxn ang="0">
                <a:pos x="183" y="115"/>
              </a:cxn>
              <a:cxn ang="0">
                <a:pos x="183" y="115"/>
              </a:cxn>
              <a:cxn ang="0">
                <a:pos x="182" y="115"/>
              </a:cxn>
              <a:cxn ang="0">
                <a:pos x="182" y="114"/>
              </a:cxn>
              <a:cxn ang="0">
                <a:pos x="182" y="114"/>
              </a:cxn>
              <a:cxn ang="0">
                <a:pos x="181" y="113"/>
              </a:cxn>
              <a:cxn ang="0">
                <a:pos x="181" y="113"/>
              </a:cxn>
              <a:cxn ang="0">
                <a:pos x="180" y="113"/>
              </a:cxn>
              <a:cxn ang="0">
                <a:pos x="180" y="112"/>
              </a:cxn>
              <a:cxn ang="0">
                <a:pos x="179" y="112"/>
              </a:cxn>
              <a:cxn ang="0">
                <a:pos x="179" y="111"/>
              </a:cxn>
              <a:cxn ang="0">
                <a:pos x="178" y="111"/>
              </a:cxn>
              <a:cxn ang="0">
                <a:pos x="178" y="111"/>
              </a:cxn>
              <a:cxn ang="0">
                <a:pos x="178" y="110"/>
              </a:cxn>
              <a:cxn ang="0">
                <a:pos x="177" y="110"/>
              </a:cxn>
              <a:cxn ang="0">
                <a:pos x="177" y="110"/>
              </a:cxn>
              <a:cxn ang="0">
                <a:pos x="176" y="109"/>
              </a:cxn>
              <a:cxn ang="0">
                <a:pos x="176" y="109"/>
              </a:cxn>
              <a:cxn ang="0">
                <a:pos x="175" y="109"/>
              </a:cxn>
              <a:cxn ang="0">
                <a:pos x="175" y="108"/>
              </a:cxn>
              <a:cxn ang="0">
                <a:pos x="175" y="108"/>
              </a:cxn>
              <a:cxn ang="0">
                <a:pos x="174" y="108"/>
              </a:cxn>
              <a:cxn ang="0">
                <a:pos x="174" y="107"/>
              </a:cxn>
              <a:cxn ang="0">
                <a:pos x="173" y="107"/>
              </a:cxn>
              <a:cxn ang="0">
                <a:pos x="251" y="74"/>
              </a:cxn>
              <a:cxn ang="0">
                <a:pos x="220" y="19"/>
              </a:cxn>
              <a:cxn ang="0">
                <a:pos x="189" y="74"/>
              </a:cxn>
              <a:cxn ang="0">
                <a:pos x="213" y="104"/>
              </a:cxn>
              <a:cxn ang="0">
                <a:pos x="157" y="158"/>
              </a:cxn>
              <a:cxn ang="0">
                <a:pos x="207" y="172"/>
              </a:cxn>
              <a:cxn ang="0">
                <a:pos x="236" y="266"/>
              </a:cxn>
              <a:cxn ang="0">
                <a:pos x="211" y="281"/>
              </a:cxn>
              <a:cxn ang="0">
                <a:pos x="147" y="141"/>
              </a:cxn>
            </a:cxnLst>
            <a:rect l="0" t="0" r="r" b="b"/>
            <a:pathLst>
              <a:path w="300" h="286">
                <a:moveTo>
                  <a:pt x="0" y="199"/>
                </a:moveTo>
                <a:cubicBezTo>
                  <a:pt x="0" y="169"/>
                  <a:pt x="2" y="145"/>
                  <a:pt x="18" y="125"/>
                </a:cubicBezTo>
                <a:cubicBezTo>
                  <a:pt x="36" y="102"/>
                  <a:pt x="54" y="110"/>
                  <a:pt x="70" y="98"/>
                </a:cubicBezTo>
                <a:cubicBezTo>
                  <a:pt x="75" y="104"/>
                  <a:pt x="80" y="109"/>
                  <a:pt x="88" y="112"/>
                </a:cubicBezTo>
                <a:cubicBezTo>
                  <a:pt x="93" y="114"/>
                  <a:pt x="104" y="114"/>
                  <a:pt x="110" y="112"/>
                </a:cubicBezTo>
                <a:cubicBezTo>
                  <a:pt x="117" y="109"/>
                  <a:pt x="123" y="104"/>
                  <a:pt x="127" y="98"/>
                </a:cubicBezTo>
                <a:cubicBezTo>
                  <a:pt x="142" y="109"/>
                  <a:pt x="162" y="103"/>
                  <a:pt x="179" y="125"/>
                </a:cubicBezTo>
                <a:cubicBezTo>
                  <a:pt x="167" y="124"/>
                  <a:pt x="154" y="127"/>
                  <a:pt x="142" y="134"/>
                </a:cubicBezTo>
                <a:cubicBezTo>
                  <a:pt x="111" y="152"/>
                  <a:pt x="101" y="192"/>
                  <a:pt x="119" y="223"/>
                </a:cubicBezTo>
                <a:cubicBezTo>
                  <a:pt x="76" y="227"/>
                  <a:pt x="30" y="219"/>
                  <a:pt x="0" y="199"/>
                </a:cubicBezTo>
                <a:close/>
                <a:moveTo>
                  <a:pt x="122" y="92"/>
                </a:moveTo>
                <a:cubicBezTo>
                  <a:pt x="127" y="85"/>
                  <a:pt x="131" y="78"/>
                  <a:pt x="133" y="71"/>
                </a:cubicBezTo>
                <a:cubicBezTo>
                  <a:pt x="135" y="71"/>
                  <a:pt x="136" y="70"/>
                  <a:pt x="136" y="69"/>
                </a:cubicBezTo>
                <a:cubicBezTo>
                  <a:pt x="138" y="61"/>
                  <a:pt x="139" y="55"/>
                  <a:pt x="139" y="50"/>
                </a:cubicBezTo>
                <a:cubicBezTo>
                  <a:pt x="139" y="49"/>
                  <a:pt x="137" y="47"/>
                  <a:pt x="136" y="47"/>
                </a:cubicBezTo>
                <a:cubicBezTo>
                  <a:pt x="137" y="22"/>
                  <a:pt x="132" y="0"/>
                  <a:pt x="99" y="0"/>
                </a:cubicBezTo>
                <a:cubicBezTo>
                  <a:pt x="65" y="0"/>
                  <a:pt x="61" y="22"/>
                  <a:pt x="61" y="47"/>
                </a:cubicBezTo>
                <a:cubicBezTo>
                  <a:pt x="60" y="47"/>
                  <a:pt x="58" y="49"/>
                  <a:pt x="58" y="50"/>
                </a:cubicBezTo>
                <a:cubicBezTo>
                  <a:pt x="58" y="55"/>
                  <a:pt x="59" y="61"/>
                  <a:pt x="61" y="69"/>
                </a:cubicBezTo>
                <a:cubicBezTo>
                  <a:pt x="61" y="70"/>
                  <a:pt x="63" y="71"/>
                  <a:pt x="64" y="71"/>
                </a:cubicBezTo>
                <a:cubicBezTo>
                  <a:pt x="67" y="78"/>
                  <a:pt x="70" y="85"/>
                  <a:pt x="75" y="92"/>
                </a:cubicBezTo>
                <a:cubicBezTo>
                  <a:pt x="80" y="98"/>
                  <a:pt x="84" y="103"/>
                  <a:pt x="90" y="105"/>
                </a:cubicBezTo>
                <a:cubicBezTo>
                  <a:pt x="94" y="107"/>
                  <a:pt x="103" y="107"/>
                  <a:pt x="107" y="105"/>
                </a:cubicBezTo>
                <a:cubicBezTo>
                  <a:pt x="113" y="103"/>
                  <a:pt x="117" y="98"/>
                  <a:pt x="122" y="92"/>
                </a:cubicBezTo>
                <a:close/>
                <a:moveTo>
                  <a:pt x="173" y="107"/>
                </a:moveTo>
                <a:cubicBezTo>
                  <a:pt x="181" y="104"/>
                  <a:pt x="189" y="104"/>
                  <a:pt x="197" y="98"/>
                </a:cubicBezTo>
                <a:cubicBezTo>
                  <a:pt x="200" y="103"/>
                  <a:pt x="205" y="108"/>
                  <a:pt x="211" y="110"/>
                </a:cubicBezTo>
                <a:cubicBezTo>
                  <a:pt x="215" y="112"/>
                  <a:pt x="224" y="112"/>
                  <a:pt x="229" y="110"/>
                </a:cubicBezTo>
                <a:cubicBezTo>
                  <a:pt x="235" y="108"/>
                  <a:pt x="239" y="103"/>
                  <a:pt x="243" y="98"/>
                </a:cubicBezTo>
                <a:cubicBezTo>
                  <a:pt x="255" y="107"/>
                  <a:pt x="271" y="102"/>
                  <a:pt x="286" y="121"/>
                </a:cubicBezTo>
                <a:cubicBezTo>
                  <a:pt x="298" y="137"/>
                  <a:pt x="300" y="156"/>
                  <a:pt x="300" y="181"/>
                </a:cubicBezTo>
                <a:cubicBezTo>
                  <a:pt x="284" y="191"/>
                  <a:pt x="262" y="197"/>
                  <a:pt x="240" y="200"/>
                </a:cubicBezTo>
                <a:cubicBezTo>
                  <a:pt x="242" y="186"/>
                  <a:pt x="239" y="171"/>
                  <a:pt x="232" y="158"/>
                </a:cubicBezTo>
                <a:cubicBezTo>
                  <a:pt x="223" y="142"/>
                  <a:pt x="208" y="131"/>
                  <a:pt x="192" y="127"/>
                </a:cubicBezTo>
                <a:cubicBezTo>
                  <a:pt x="190" y="125"/>
                  <a:pt x="189" y="122"/>
                  <a:pt x="187" y="120"/>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9"/>
                  <a:pt x="186" y="119"/>
                  <a:pt x="186" y="119"/>
                </a:cubicBezTo>
                <a:cubicBezTo>
                  <a:pt x="186" y="118"/>
                  <a:pt x="186" y="118"/>
                  <a:pt x="186" y="118"/>
                </a:cubicBezTo>
                <a:cubicBezTo>
                  <a:pt x="185" y="118"/>
                  <a:pt x="185" y="118"/>
                  <a:pt x="185" y="118"/>
                </a:cubicBezTo>
                <a:cubicBezTo>
                  <a:pt x="185" y="118"/>
                  <a:pt x="185" y="118"/>
                  <a:pt x="185" y="118"/>
                </a:cubicBezTo>
                <a:cubicBezTo>
                  <a:pt x="185" y="118"/>
                  <a:pt x="185" y="118"/>
                  <a:pt x="185" y="118"/>
                </a:cubicBezTo>
                <a:cubicBezTo>
                  <a:pt x="185" y="118"/>
                  <a:pt x="185" y="118"/>
                  <a:pt x="185" y="118"/>
                </a:cubicBezTo>
                <a:cubicBezTo>
                  <a:pt x="185" y="118"/>
                  <a:pt x="185" y="118"/>
                  <a:pt x="185" y="118"/>
                </a:cubicBezTo>
                <a:cubicBezTo>
                  <a:pt x="185" y="117"/>
                  <a:pt x="185" y="117"/>
                  <a:pt x="185" y="117"/>
                </a:cubicBezTo>
                <a:cubicBezTo>
                  <a:pt x="185" y="117"/>
                  <a:pt x="185" y="117"/>
                  <a:pt x="185" y="117"/>
                </a:cubicBezTo>
                <a:cubicBezTo>
                  <a:pt x="185" y="117"/>
                  <a:pt x="185" y="117"/>
                  <a:pt x="185" y="117"/>
                </a:cubicBezTo>
                <a:cubicBezTo>
                  <a:pt x="184" y="117"/>
                  <a:pt x="184" y="117"/>
                  <a:pt x="184" y="117"/>
                </a:cubicBezTo>
                <a:cubicBezTo>
                  <a:pt x="184" y="117"/>
                  <a:pt x="184" y="117"/>
                  <a:pt x="184" y="117"/>
                </a:cubicBezTo>
                <a:cubicBezTo>
                  <a:pt x="184" y="117"/>
                  <a:pt x="184" y="117"/>
                  <a:pt x="184" y="117"/>
                </a:cubicBezTo>
                <a:cubicBezTo>
                  <a:pt x="184" y="117"/>
                  <a:pt x="184" y="117"/>
                  <a:pt x="184" y="117"/>
                </a:cubicBezTo>
                <a:cubicBezTo>
                  <a:pt x="184" y="116"/>
                  <a:pt x="184" y="116"/>
                  <a:pt x="184" y="116"/>
                </a:cubicBezTo>
                <a:cubicBezTo>
                  <a:pt x="183" y="116"/>
                  <a:pt x="183" y="116"/>
                  <a:pt x="183" y="116"/>
                </a:cubicBezTo>
                <a:cubicBezTo>
                  <a:pt x="183" y="116"/>
                  <a:pt x="183" y="116"/>
                  <a:pt x="183" y="116"/>
                </a:cubicBezTo>
                <a:cubicBezTo>
                  <a:pt x="183" y="115"/>
                  <a:pt x="183" y="115"/>
                  <a:pt x="183" y="115"/>
                </a:cubicBezTo>
                <a:cubicBezTo>
                  <a:pt x="183" y="115"/>
                  <a:pt x="183" y="115"/>
                  <a:pt x="183" y="115"/>
                </a:cubicBezTo>
                <a:cubicBezTo>
                  <a:pt x="183" y="115"/>
                  <a:pt x="183" y="115"/>
                  <a:pt x="183" y="115"/>
                </a:cubicBezTo>
                <a:cubicBezTo>
                  <a:pt x="183" y="115"/>
                  <a:pt x="183" y="115"/>
                  <a:pt x="183" y="115"/>
                </a:cubicBezTo>
                <a:cubicBezTo>
                  <a:pt x="183" y="115"/>
                  <a:pt x="183" y="115"/>
                  <a:pt x="183" y="115"/>
                </a:cubicBezTo>
                <a:cubicBezTo>
                  <a:pt x="182" y="115"/>
                  <a:pt x="182" y="115"/>
                  <a:pt x="182" y="115"/>
                </a:cubicBezTo>
                <a:cubicBezTo>
                  <a:pt x="182" y="115"/>
                  <a:pt x="182" y="115"/>
                  <a:pt x="182" y="115"/>
                </a:cubicBezTo>
                <a:cubicBezTo>
                  <a:pt x="182" y="115"/>
                  <a:pt x="182" y="115"/>
                  <a:pt x="182" y="115"/>
                </a:cubicBezTo>
                <a:cubicBezTo>
                  <a:pt x="182" y="114"/>
                  <a:pt x="182" y="114"/>
                  <a:pt x="182" y="114"/>
                </a:cubicBezTo>
                <a:cubicBezTo>
                  <a:pt x="182" y="114"/>
                  <a:pt x="182" y="114"/>
                  <a:pt x="182" y="114"/>
                </a:cubicBezTo>
                <a:cubicBezTo>
                  <a:pt x="182" y="114"/>
                  <a:pt x="182" y="114"/>
                  <a:pt x="182" y="114"/>
                </a:cubicBezTo>
                <a:cubicBezTo>
                  <a:pt x="182" y="114"/>
                  <a:pt x="182" y="114"/>
                  <a:pt x="182" y="114"/>
                </a:cubicBezTo>
                <a:cubicBezTo>
                  <a:pt x="182" y="114"/>
                  <a:pt x="182" y="114"/>
                  <a:pt x="182" y="114"/>
                </a:cubicBezTo>
                <a:cubicBezTo>
                  <a:pt x="181" y="114"/>
                  <a:pt x="181" y="114"/>
                  <a:pt x="181" y="114"/>
                </a:cubicBezTo>
                <a:cubicBezTo>
                  <a:pt x="181" y="113"/>
                  <a:pt x="181" y="113"/>
                  <a:pt x="181" y="113"/>
                </a:cubicBezTo>
                <a:cubicBezTo>
                  <a:pt x="181" y="113"/>
                  <a:pt x="181" y="113"/>
                  <a:pt x="181" y="113"/>
                </a:cubicBezTo>
                <a:cubicBezTo>
                  <a:pt x="181" y="113"/>
                  <a:pt x="181" y="113"/>
                  <a:pt x="181" y="113"/>
                </a:cubicBezTo>
                <a:cubicBezTo>
                  <a:pt x="181" y="113"/>
                  <a:pt x="181" y="113"/>
                  <a:pt x="181" y="113"/>
                </a:cubicBezTo>
                <a:cubicBezTo>
                  <a:pt x="181" y="113"/>
                  <a:pt x="181" y="113"/>
                  <a:pt x="181" y="113"/>
                </a:cubicBezTo>
                <a:cubicBezTo>
                  <a:pt x="180" y="113"/>
                  <a:pt x="180" y="113"/>
                  <a:pt x="180" y="113"/>
                </a:cubicBezTo>
                <a:cubicBezTo>
                  <a:pt x="180" y="113"/>
                  <a:pt x="180" y="113"/>
                  <a:pt x="180" y="113"/>
                </a:cubicBezTo>
                <a:cubicBezTo>
                  <a:pt x="180" y="113"/>
                  <a:pt x="180" y="113"/>
                  <a:pt x="180" y="113"/>
                </a:cubicBezTo>
                <a:cubicBezTo>
                  <a:pt x="180" y="112"/>
                  <a:pt x="180" y="112"/>
                  <a:pt x="180" y="112"/>
                </a:cubicBezTo>
                <a:cubicBezTo>
                  <a:pt x="180" y="112"/>
                  <a:pt x="180" y="112"/>
                  <a:pt x="180" y="112"/>
                </a:cubicBezTo>
                <a:cubicBezTo>
                  <a:pt x="180" y="112"/>
                  <a:pt x="180" y="112"/>
                  <a:pt x="180" y="112"/>
                </a:cubicBezTo>
                <a:cubicBezTo>
                  <a:pt x="180" y="112"/>
                  <a:pt x="180" y="112"/>
                  <a:pt x="180" y="112"/>
                </a:cubicBezTo>
                <a:cubicBezTo>
                  <a:pt x="179" y="112"/>
                  <a:pt x="179" y="112"/>
                  <a:pt x="179" y="112"/>
                </a:cubicBezTo>
                <a:cubicBezTo>
                  <a:pt x="179" y="112"/>
                  <a:pt x="179" y="112"/>
                  <a:pt x="179" y="112"/>
                </a:cubicBezTo>
                <a:cubicBezTo>
                  <a:pt x="179" y="112"/>
                  <a:pt x="179" y="112"/>
                  <a:pt x="179" y="112"/>
                </a:cubicBezTo>
                <a:cubicBezTo>
                  <a:pt x="179" y="112"/>
                  <a:pt x="179" y="112"/>
                  <a:pt x="179" y="112"/>
                </a:cubicBezTo>
                <a:cubicBezTo>
                  <a:pt x="179" y="111"/>
                  <a:pt x="179" y="111"/>
                  <a:pt x="179" y="111"/>
                </a:cubicBezTo>
                <a:cubicBezTo>
                  <a:pt x="179" y="111"/>
                  <a:pt x="179" y="111"/>
                  <a:pt x="179" y="111"/>
                </a:cubicBezTo>
                <a:cubicBezTo>
                  <a:pt x="179" y="111"/>
                  <a:pt x="179" y="111"/>
                  <a:pt x="179" y="111"/>
                </a:cubicBezTo>
                <a:cubicBezTo>
                  <a:pt x="178" y="111"/>
                  <a:pt x="178" y="111"/>
                  <a:pt x="178" y="111"/>
                </a:cubicBezTo>
                <a:cubicBezTo>
                  <a:pt x="178" y="111"/>
                  <a:pt x="178" y="111"/>
                  <a:pt x="178" y="111"/>
                </a:cubicBezTo>
                <a:cubicBezTo>
                  <a:pt x="178" y="111"/>
                  <a:pt x="178" y="111"/>
                  <a:pt x="178" y="111"/>
                </a:cubicBezTo>
                <a:cubicBezTo>
                  <a:pt x="178" y="111"/>
                  <a:pt x="178" y="111"/>
                  <a:pt x="178" y="111"/>
                </a:cubicBezTo>
                <a:cubicBezTo>
                  <a:pt x="178" y="111"/>
                  <a:pt x="178" y="111"/>
                  <a:pt x="178" y="111"/>
                </a:cubicBezTo>
                <a:cubicBezTo>
                  <a:pt x="178" y="110"/>
                  <a:pt x="178" y="110"/>
                  <a:pt x="178" y="110"/>
                </a:cubicBezTo>
                <a:cubicBezTo>
                  <a:pt x="178" y="110"/>
                  <a:pt x="178" y="110"/>
                  <a:pt x="178" y="110"/>
                </a:cubicBezTo>
                <a:cubicBezTo>
                  <a:pt x="178" y="110"/>
                  <a:pt x="178" y="110"/>
                  <a:pt x="178" y="110"/>
                </a:cubicBezTo>
                <a:cubicBezTo>
                  <a:pt x="177" y="110"/>
                  <a:pt x="177" y="110"/>
                  <a:pt x="177" y="110"/>
                </a:cubicBezTo>
                <a:cubicBezTo>
                  <a:pt x="177" y="110"/>
                  <a:pt x="177" y="110"/>
                  <a:pt x="177" y="110"/>
                </a:cubicBezTo>
                <a:cubicBezTo>
                  <a:pt x="177" y="110"/>
                  <a:pt x="177" y="110"/>
                  <a:pt x="177" y="110"/>
                </a:cubicBezTo>
                <a:cubicBezTo>
                  <a:pt x="177" y="110"/>
                  <a:pt x="177" y="110"/>
                  <a:pt x="177" y="110"/>
                </a:cubicBezTo>
                <a:cubicBezTo>
                  <a:pt x="177" y="110"/>
                  <a:pt x="177" y="110"/>
                  <a:pt x="177" y="110"/>
                </a:cubicBezTo>
                <a:cubicBezTo>
                  <a:pt x="177" y="109"/>
                  <a:pt x="177" y="109"/>
                  <a:pt x="177" y="109"/>
                </a:cubicBezTo>
                <a:cubicBezTo>
                  <a:pt x="177" y="109"/>
                  <a:pt x="177" y="109"/>
                  <a:pt x="177" y="109"/>
                </a:cubicBezTo>
                <a:cubicBezTo>
                  <a:pt x="176" y="109"/>
                  <a:pt x="176" y="109"/>
                  <a:pt x="176" y="109"/>
                </a:cubicBezTo>
                <a:cubicBezTo>
                  <a:pt x="176" y="109"/>
                  <a:pt x="176" y="109"/>
                  <a:pt x="176" y="109"/>
                </a:cubicBezTo>
                <a:cubicBezTo>
                  <a:pt x="176" y="109"/>
                  <a:pt x="176" y="109"/>
                  <a:pt x="176" y="109"/>
                </a:cubicBezTo>
                <a:cubicBezTo>
                  <a:pt x="176" y="109"/>
                  <a:pt x="176" y="109"/>
                  <a:pt x="176" y="109"/>
                </a:cubicBezTo>
                <a:cubicBezTo>
                  <a:pt x="176" y="109"/>
                  <a:pt x="176" y="109"/>
                  <a:pt x="176" y="109"/>
                </a:cubicBezTo>
                <a:cubicBezTo>
                  <a:pt x="176" y="109"/>
                  <a:pt x="176" y="109"/>
                  <a:pt x="176" y="109"/>
                </a:cubicBezTo>
                <a:cubicBezTo>
                  <a:pt x="175" y="109"/>
                  <a:pt x="175" y="109"/>
                  <a:pt x="175" y="109"/>
                </a:cubicBezTo>
                <a:cubicBezTo>
                  <a:pt x="175" y="108"/>
                  <a:pt x="175" y="108"/>
                  <a:pt x="175" y="108"/>
                </a:cubicBezTo>
                <a:cubicBezTo>
                  <a:pt x="175" y="108"/>
                  <a:pt x="175" y="108"/>
                  <a:pt x="175" y="108"/>
                </a:cubicBezTo>
                <a:cubicBezTo>
                  <a:pt x="175" y="108"/>
                  <a:pt x="175" y="108"/>
                  <a:pt x="175" y="108"/>
                </a:cubicBezTo>
                <a:cubicBezTo>
                  <a:pt x="175" y="108"/>
                  <a:pt x="175" y="108"/>
                  <a:pt x="175" y="108"/>
                </a:cubicBezTo>
                <a:cubicBezTo>
                  <a:pt x="175" y="108"/>
                  <a:pt x="175" y="108"/>
                  <a:pt x="175" y="108"/>
                </a:cubicBezTo>
                <a:cubicBezTo>
                  <a:pt x="175" y="108"/>
                  <a:pt x="175" y="108"/>
                  <a:pt x="175" y="108"/>
                </a:cubicBezTo>
                <a:cubicBezTo>
                  <a:pt x="174" y="108"/>
                  <a:pt x="174" y="108"/>
                  <a:pt x="174" y="108"/>
                </a:cubicBezTo>
                <a:cubicBezTo>
                  <a:pt x="174" y="108"/>
                  <a:pt x="174" y="108"/>
                  <a:pt x="174" y="108"/>
                </a:cubicBezTo>
                <a:cubicBezTo>
                  <a:pt x="174" y="108"/>
                  <a:pt x="174" y="108"/>
                  <a:pt x="174" y="108"/>
                </a:cubicBezTo>
                <a:cubicBezTo>
                  <a:pt x="174" y="107"/>
                  <a:pt x="174" y="107"/>
                  <a:pt x="174" y="107"/>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3" y="107"/>
                  <a:pt x="173" y="107"/>
                  <a:pt x="173" y="107"/>
                </a:cubicBezTo>
                <a:close/>
                <a:moveTo>
                  <a:pt x="239" y="93"/>
                </a:moveTo>
                <a:cubicBezTo>
                  <a:pt x="243" y="88"/>
                  <a:pt x="246" y="82"/>
                  <a:pt x="248" y="76"/>
                </a:cubicBezTo>
                <a:cubicBezTo>
                  <a:pt x="249" y="76"/>
                  <a:pt x="250" y="75"/>
                  <a:pt x="251" y="74"/>
                </a:cubicBezTo>
                <a:cubicBezTo>
                  <a:pt x="252" y="68"/>
                  <a:pt x="252" y="63"/>
                  <a:pt x="253" y="59"/>
                </a:cubicBezTo>
                <a:cubicBezTo>
                  <a:pt x="253" y="58"/>
                  <a:pt x="251" y="57"/>
                  <a:pt x="250" y="57"/>
                </a:cubicBezTo>
                <a:cubicBezTo>
                  <a:pt x="251" y="37"/>
                  <a:pt x="247" y="19"/>
                  <a:pt x="220" y="19"/>
                </a:cubicBezTo>
                <a:cubicBezTo>
                  <a:pt x="193" y="19"/>
                  <a:pt x="189" y="37"/>
                  <a:pt x="189" y="57"/>
                </a:cubicBezTo>
                <a:cubicBezTo>
                  <a:pt x="188" y="57"/>
                  <a:pt x="187" y="58"/>
                  <a:pt x="187" y="59"/>
                </a:cubicBezTo>
                <a:cubicBezTo>
                  <a:pt x="187" y="63"/>
                  <a:pt x="187" y="68"/>
                  <a:pt x="189" y="74"/>
                </a:cubicBezTo>
                <a:cubicBezTo>
                  <a:pt x="189" y="75"/>
                  <a:pt x="190" y="76"/>
                  <a:pt x="191" y="76"/>
                </a:cubicBezTo>
                <a:cubicBezTo>
                  <a:pt x="194" y="82"/>
                  <a:pt x="197" y="88"/>
                  <a:pt x="201" y="93"/>
                </a:cubicBezTo>
                <a:cubicBezTo>
                  <a:pt x="204" y="99"/>
                  <a:pt x="208" y="103"/>
                  <a:pt x="213" y="104"/>
                </a:cubicBezTo>
                <a:cubicBezTo>
                  <a:pt x="216" y="105"/>
                  <a:pt x="224" y="105"/>
                  <a:pt x="227" y="104"/>
                </a:cubicBezTo>
                <a:cubicBezTo>
                  <a:pt x="231" y="103"/>
                  <a:pt x="235" y="99"/>
                  <a:pt x="239" y="93"/>
                </a:cubicBezTo>
                <a:close/>
                <a:moveTo>
                  <a:pt x="157" y="158"/>
                </a:moveTo>
                <a:cubicBezTo>
                  <a:pt x="139" y="168"/>
                  <a:pt x="133" y="191"/>
                  <a:pt x="143" y="209"/>
                </a:cubicBezTo>
                <a:cubicBezTo>
                  <a:pt x="153" y="227"/>
                  <a:pt x="176" y="233"/>
                  <a:pt x="194" y="222"/>
                </a:cubicBezTo>
                <a:cubicBezTo>
                  <a:pt x="212" y="212"/>
                  <a:pt x="218" y="189"/>
                  <a:pt x="207" y="172"/>
                </a:cubicBezTo>
                <a:cubicBezTo>
                  <a:pt x="197" y="154"/>
                  <a:pt x="174" y="148"/>
                  <a:pt x="157" y="158"/>
                </a:cubicBezTo>
                <a:close/>
                <a:moveTo>
                  <a:pt x="215" y="231"/>
                </a:moveTo>
                <a:cubicBezTo>
                  <a:pt x="236" y="266"/>
                  <a:pt x="236" y="266"/>
                  <a:pt x="236" y="266"/>
                </a:cubicBezTo>
                <a:cubicBezTo>
                  <a:pt x="238" y="270"/>
                  <a:pt x="237" y="275"/>
                  <a:pt x="233" y="277"/>
                </a:cubicBezTo>
                <a:cubicBezTo>
                  <a:pt x="222" y="284"/>
                  <a:pt x="222" y="284"/>
                  <a:pt x="222" y="284"/>
                </a:cubicBezTo>
                <a:cubicBezTo>
                  <a:pt x="218" y="286"/>
                  <a:pt x="213" y="284"/>
                  <a:pt x="211" y="281"/>
                </a:cubicBezTo>
                <a:cubicBezTo>
                  <a:pt x="190" y="245"/>
                  <a:pt x="190" y="245"/>
                  <a:pt x="190" y="245"/>
                </a:cubicBezTo>
                <a:cubicBezTo>
                  <a:pt x="166" y="252"/>
                  <a:pt x="139" y="241"/>
                  <a:pt x="126" y="219"/>
                </a:cubicBezTo>
                <a:cubicBezTo>
                  <a:pt x="110" y="192"/>
                  <a:pt x="120" y="157"/>
                  <a:pt x="147" y="141"/>
                </a:cubicBezTo>
                <a:cubicBezTo>
                  <a:pt x="174" y="125"/>
                  <a:pt x="209" y="135"/>
                  <a:pt x="224" y="162"/>
                </a:cubicBezTo>
                <a:cubicBezTo>
                  <a:pt x="237" y="184"/>
                  <a:pt x="233" y="213"/>
                  <a:pt x="215" y="231"/>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80E05B68-EEAE-43B0-81B5-04A7FFD7A1D1}"/>
              </a:ext>
            </a:extLst>
          </p:cNvPr>
          <p:cNvSpPr>
            <a:spLocks noChangeAspect="1" noEditPoints="1"/>
          </p:cNvSpPr>
          <p:nvPr/>
        </p:nvSpPr>
        <p:spPr bwMode="auto">
          <a:xfrm>
            <a:off x="1049930" y="3686261"/>
            <a:ext cx="546798" cy="590748"/>
          </a:xfrm>
          <a:custGeom>
            <a:avLst/>
            <a:gdLst/>
            <a:ahLst/>
            <a:cxnLst>
              <a:cxn ang="0">
                <a:pos x="175" y="58"/>
              </a:cxn>
              <a:cxn ang="0">
                <a:pos x="319" y="202"/>
              </a:cxn>
              <a:cxn ang="0">
                <a:pos x="175" y="345"/>
              </a:cxn>
              <a:cxn ang="0">
                <a:pos x="32" y="203"/>
              </a:cxn>
              <a:cxn ang="0">
                <a:pos x="0" y="203"/>
              </a:cxn>
              <a:cxn ang="0">
                <a:pos x="48" y="145"/>
              </a:cxn>
              <a:cxn ang="0">
                <a:pos x="97" y="203"/>
              </a:cxn>
              <a:cxn ang="0">
                <a:pos x="65" y="203"/>
              </a:cxn>
              <a:cxn ang="0">
                <a:pos x="175" y="312"/>
              </a:cxn>
              <a:cxn ang="0">
                <a:pos x="285" y="202"/>
              </a:cxn>
              <a:cxn ang="0">
                <a:pos x="175" y="92"/>
              </a:cxn>
              <a:cxn ang="0">
                <a:pos x="77" y="152"/>
              </a:cxn>
              <a:cxn ang="0">
                <a:pos x="54" y="125"/>
              </a:cxn>
              <a:cxn ang="0">
                <a:pos x="175" y="58"/>
              </a:cxn>
              <a:cxn ang="0">
                <a:pos x="186" y="182"/>
              </a:cxn>
              <a:cxn ang="0">
                <a:pos x="197" y="201"/>
              </a:cxn>
              <a:cxn ang="0">
                <a:pos x="176" y="221"/>
              </a:cxn>
              <a:cxn ang="0">
                <a:pos x="155" y="201"/>
              </a:cxn>
              <a:cxn ang="0">
                <a:pos x="167" y="182"/>
              </a:cxn>
              <a:cxn ang="0">
                <a:pos x="169" y="115"/>
              </a:cxn>
              <a:cxn ang="0">
                <a:pos x="183" y="115"/>
              </a:cxn>
              <a:cxn ang="0">
                <a:pos x="186" y="182"/>
              </a:cxn>
              <a:cxn ang="0">
                <a:pos x="271" y="47"/>
              </a:cxn>
              <a:cxn ang="0">
                <a:pos x="289" y="59"/>
              </a:cxn>
              <a:cxn ang="0">
                <a:pos x="291" y="67"/>
              </a:cxn>
              <a:cxn ang="0">
                <a:pos x="279" y="84"/>
              </a:cxn>
              <a:cxn ang="0">
                <a:pos x="271" y="85"/>
              </a:cxn>
              <a:cxn ang="0">
                <a:pos x="253" y="73"/>
              </a:cxn>
              <a:cxn ang="0">
                <a:pos x="252" y="66"/>
              </a:cxn>
              <a:cxn ang="0">
                <a:pos x="264" y="48"/>
              </a:cxn>
              <a:cxn ang="0">
                <a:pos x="271" y="47"/>
              </a:cxn>
              <a:cxn ang="0">
                <a:pos x="195" y="42"/>
              </a:cxn>
              <a:cxn ang="0">
                <a:pos x="195" y="52"/>
              </a:cxn>
              <a:cxn ang="0">
                <a:pos x="156" y="52"/>
              </a:cxn>
              <a:cxn ang="0">
                <a:pos x="156" y="42"/>
              </a:cxn>
              <a:cxn ang="0">
                <a:pos x="142" y="42"/>
              </a:cxn>
              <a:cxn ang="0">
                <a:pos x="137" y="36"/>
              </a:cxn>
              <a:cxn ang="0">
                <a:pos x="137" y="6"/>
              </a:cxn>
              <a:cxn ang="0">
                <a:pos x="142" y="0"/>
              </a:cxn>
              <a:cxn ang="0">
                <a:pos x="209" y="0"/>
              </a:cxn>
              <a:cxn ang="0">
                <a:pos x="214" y="6"/>
              </a:cxn>
              <a:cxn ang="0">
                <a:pos x="214" y="36"/>
              </a:cxn>
              <a:cxn ang="0">
                <a:pos x="209" y="42"/>
              </a:cxn>
              <a:cxn ang="0">
                <a:pos x="195" y="42"/>
              </a:cxn>
            </a:cxnLst>
            <a:rect l="0" t="0" r="r" b="b"/>
            <a:pathLst>
              <a:path w="319" h="345">
                <a:moveTo>
                  <a:pt x="175" y="58"/>
                </a:moveTo>
                <a:cubicBezTo>
                  <a:pt x="254" y="58"/>
                  <a:pt x="319" y="123"/>
                  <a:pt x="319" y="202"/>
                </a:cubicBezTo>
                <a:cubicBezTo>
                  <a:pt x="319" y="281"/>
                  <a:pt x="254" y="345"/>
                  <a:pt x="175" y="345"/>
                </a:cubicBezTo>
                <a:cubicBezTo>
                  <a:pt x="96" y="345"/>
                  <a:pt x="32" y="282"/>
                  <a:pt x="32" y="203"/>
                </a:cubicBezTo>
                <a:cubicBezTo>
                  <a:pt x="0" y="203"/>
                  <a:pt x="0" y="203"/>
                  <a:pt x="0" y="203"/>
                </a:cubicBezTo>
                <a:cubicBezTo>
                  <a:pt x="48" y="145"/>
                  <a:pt x="48" y="145"/>
                  <a:pt x="48" y="145"/>
                </a:cubicBezTo>
                <a:cubicBezTo>
                  <a:pt x="97" y="203"/>
                  <a:pt x="97" y="203"/>
                  <a:pt x="97" y="203"/>
                </a:cubicBezTo>
                <a:cubicBezTo>
                  <a:pt x="65" y="203"/>
                  <a:pt x="65" y="203"/>
                  <a:pt x="65" y="203"/>
                </a:cubicBezTo>
                <a:cubicBezTo>
                  <a:pt x="66" y="263"/>
                  <a:pt x="115" y="312"/>
                  <a:pt x="175" y="312"/>
                </a:cubicBezTo>
                <a:cubicBezTo>
                  <a:pt x="236" y="312"/>
                  <a:pt x="285" y="263"/>
                  <a:pt x="285" y="202"/>
                </a:cubicBezTo>
                <a:cubicBezTo>
                  <a:pt x="285" y="141"/>
                  <a:pt x="236" y="92"/>
                  <a:pt x="175" y="92"/>
                </a:cubicBezTo>
                <a:cubicBezTo>
                  <a:pt x="132" y="92"/>
                  <a:pt x="95" y="116"/>
                  <a:pt x="77" y="152"/>
                </a:cubicBezTo>
                <a:cubicBezTo>
                  <a:pt x="54" y="125"/>
                  <a:pt x="54" y="125"/>
                  <a:pt x="54" y="125"/>
                </a:cubicBezTo>
                <a:cubicBezTo>
                  <a:pt x="80" y="85"/>
                  <a:pt x="124" y="58"/>
                  <a:pt x="175" y="58"/>
                </a:cubicBezTo>
                <a:close/>
                <a:moveTo>
                  <a:pt x="186" y="182"/>
                </a:moveTo>
                <a:cubicBezTo>
                  <a:pt x="192" y="186"/>
                  <a:pt x="197" y="193"/>
                  <a:pt x="197" y="201"/>
                </a:cubicBezTo>
                <a:cubicBezTo>
                  <a:pt x="197" y="212"/>
                  <a:pt x="188" y="221"/>
                  <a:pt x="176" y="221"/>
                </a:cubicBezTo>
                <a:cubicBezTo>
                  <a:pt x="165" y="221"/>
                  <a:pt x="155" y="212"/>
                  <a:pt x="155" y="201"/>
                </a:cubicBezTo>
                <a:cubicBezTo>
                  <a:pt x="155" y="193"/>
                  <a:pt x="160" y="186"/>
                  <a:pt x="167" y="182"/>
                </a:cubicBezTo>
                <a:cubicBezTo>
                  <a:pt x="169" y="115"/>
                  <a:pt x="169" y="115"/>
                  <a:pt x="169" y="115"/>
                </a:cubicBezTo>
                <a:cubicBezTo>
                  <a:pt x="170" y="106"/>
                  <a:pt x="183" y="106"/>
                  <a:pt x="183" y="115"/>
                </a:cubicBezTo>
                <a:cubicBezTo>
                  <a:pt x="186" y="182"/>
                  <a:pt x="186" y="182"/>
                  <a:pt x="186" y="182"/>
                </a:cubicBezTo>
                <a:close/>
                <a:moveTo>
                  <a:pt x="271" y="47"/>
                </a:moveTo>
                <a:cubicBezTo>
                  <a:pt x="289" y="59"/>
                  <a:pt x="289" y="59"/>
                  <a:pt x="289" y="59"/>
                </a:cubicBezTo>
                <a:cubicBezTo>
                  <a:pt x="292" y="61"/>
                  <a:pt x="292" y="64"/>
                  <a:pt x="291" y="67"/>
                </a:cubicBezTo>
                <a:cubicBezTo>
                  <a:pt x="279" y="84"/>
                  <a:pt x="279" y="84"/>
                  <a:pt x="279" y="84"/>
                </a:cubicBezTo>
                <a:cubicBezTo>
                  <a:pt x="277" y="87"/>
                  <a:pt x="274" y="87"/>
                  <a:pt x="271" y="85"/>
                </a:cubicBezTo>
                <a:cubicBezTo>
                  <a:pt x="253" y="73"/>
                  <a:pt x="253" y="73"/>
                  <a:pt x="253" y="73"/>
                </a:cubicBezTo>
                <a:cubicBezTo>
                  <a:pt x="251" y="71"/>
                  <a:pt x="250" y="68"/>
                  <a:pt x="252" y="66"/>
                </a:cubicBezTo>
                <a:cubicBezTo>
                  <a:pt x="264" y="48"/>
                  <a:pt x="264" y="48"/>
                  <a:pt x="264" y="48"/>
                </a:cubicBezTo>
                <a:cubicBezTo>
                  <a:pt x="265" y="46"/>
                  <a:pt x="269" y="45"/>
                  <a:pt x="271" y="47"/>
                </a:cubicBezTo>
                <a:close/>
                <a:moveTo>
                  <a:pt x="195" y="42"/>
                </a:moveTo>
                <a:cubicBezTo>
                  <a:pt x="195" y="52"/>
                  <a:pt x="195" y="52"/>
                  <a:pt x="195" y="52"/>
                </a:cubicBezTo>
                <a:cubicBezTo>
                  <a:pt x="182" y="50"/>
                  <a:pt x="169" y="50"/>
                  <a:pt x="156" y="52"/>
                </a:cubicBezTo>
                <a:cubicBezTo>
                  <a:pt x="156" y="42"/>
                  <a:pt x="156" y="42"/>
                  <a:pt x="156" y="42"/>
                </a:cubicBezTo>
                <a:cubicBezTo>
                  <a:pt x="142" y="42"/>
                  <a:pt x="142" y="42"/>
                  <a:pt x="142" y="42"/>
                </a:cubicBezTo>
                <a:cubicBezTo>
                  <a:pt x="139" y="42"/>
                  <a:pt x="137" y="39"/>
                  <a:pt x="137" y="36"/>
                </a:cubicBezTo>
                <a:cubicBezTo>
                  <a:pt x="137" y="6"/>
                  <a:pt x="137" y="6"/>
                  <a:pt x="137" y="6"/>
                </a:cubicBezTo>
                <a:cubicBezTo>
                  <a:pt x="137" y="3"/>
                  <a:pt x="139" y="0"/>
                  <a:pt x="142" y="0"/>
                </a:cubicBezTo>
                <a:cubicBezTo>
                  <a:pt x="209" y="0"/>
                  <a:pt x="209" y="0"/>
                  <a:pt x="209" y="0"/>
                </a:cubicBezTo>
                <a:cubicBezTo>
                  <a:pt x="212" y="0"/>
                  <a:pt x="214" y="3"/>
                  <a:pt x="214" y="6"/>
                </a:cubicBezTo>
                <a:cubicBezTo>
                  <a:pt x="214" y="36"/>
                  <a:pt x="214" y="36"/>
                  <a:pt x="214" y="36"/>
                </a:cubicBezTo>
                <a:cubicBezTo>
                  <a:pt x="214" y="39"/>
                  <a:pt x="212" y="42"/>
                  <a:pt x="209" y="42"/>
                </a:cubicBezTo>
                <a:cubicBezTo>
                  <a:pt x="195" y="42"/>
                  <a:pt x="195" y="42"/>
                  <a:pt x="195" y="42"/>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79">
            <a:extLst>
              <a:ext uri="{FF2B5EF4-FFF2-40B4-BE49-F238E27FC236}">
                <a16:creationId xmlns:a16="http://schemas.microsoft.com/office/drawing/2014/main" id="{A7C60B0D-EEE1-4BEB-A46A-0C87575BDDBB}"/>
              </a:ext>
            </a:extLst>
          </p:cNvPr>
          <p:cNvSpPr>
            <a:spLocks noEditPoints="1"/>
          </p:cNvSpPr>
          <p:nvPr/>
        </p:nvSpPr>
        <p:spPr bwMode="auto">
          <a:xfrm>
            <a:off x="3637035" y="1389420"/>
            <a:ext cx="613200" cy="542470"/>
          </a:xfrm>
          <a:custGeom>
            <a:avLst/>
            <a:gdLst/>
            <a:ahLst/>
            <a:cxnLst>
              <a:cxn ang="0">
                <a:pos x="111" y="115"/>
              </a:cxn>
              <a:cxn ang="0">
                <a:pos x="111" y="136"/>
              </a:cxn>
              <a:cxn ang="0">
                <a:pos x="0" y="136"/>
              </a:cxn>
              <a:cxn ang="0">
                <a:pos x="0" y="108"/>
              </a:cxn>
              <a:cxn ang="0">
                <a:pos x="14" y="95"/>
              </a:cxn>
              <a:cxn ang="0">
                <a:pos x="35" y="72"/>
              </a:cxn>
              <a:cxn ang="0">
                <a:pos x="28" y="54"/>
              </a:cxn>
              <a:cxn ang="0">
                <a:pos x="22" y="43"/>
              </a:cxn>
              <a:cxn ang="0">
                <a:pos x="24" y="37"/>
              </a:cxn>
              <a:cxn ang="0">
                <a:pos x="23" y="24"/>
              </a:cxn>
              <a:cxn ang="0">
                <a:pos x="48" y="0"/>
              </a:cxn>
              <a:cxn ang="0">
                <a:pos x="73" y="24"/>
              </a:cxn>
              <a:cxn ang="0">
                <a:pos x="72" y="37"/>
              </a:cxn>
              <a:cxn ang="0">
                <a:pos x="74" y="43"/>
              </a:cxn>
              <a:cxn ang="0">
                <a:pos x="68" y="54"/>
              </a:cxn>
              <a:cxn ang="0">
                <a:pos x="61" y="72"/>
              </a:cxn>
              <a:cxn ang="0">
                <a:pos x="82" y="95"/>
              </a:cxn>
              <a:cxn ang="0">
                <a:pos x="111" y="115"/>
              </a:cxn>
              <a:cxn ang="0">
                <a:pos x="124" y="136"/>
              </a:cxn>
              <a:cxn ang="0">
                <a:pos x="124" y="113"/>
              </a:cxn>
              <a:cxn ang="0">
                <a:pos x="95" y="86"/>
              </a:cxn>
              <a:cxn ang="0">
                <a:pos x="102" y="73"/>
              </a:cxn>
              <a:cxn ang="0">
                <a:pos x="96" y="60"/>
              </a:cxn>
              <a:cxn ang="0">
                <a:pos x="92" y="51"/>
              </a:cxn>
              <a:cxn ang="0">
                <a:pos x="94" y="47"/>
              </a:cxn>
              <a:cxn ang="0">
                <a:pos x="92" y="38"/>
              </a:cxn>
              <a:cxn ang="0">
                <a:pos x="111" y="19"/>
              </a:cxn>
              <a:cxn ang="0">
                <a:pos x="131" y="38"/>
              </a:cxn>
              <a:cxn ang="0">
                <a:pos x="129" y="47"/>
              </a:cxn>
              <a:cxn ang="0">
                <a:pos x="131" y="51"/>
              </a:cxn>
              <a:cxn ang="0">
                <a:pos x="127" y="60"/>
              </a:cxn>
              <a:cxn ang="0">
                <a:pos x="121" y="73"/>
              </a:cxn>
              <a:cxn ang="0">
                <a:pos x="137" y="91"/>
              </a:cxn>
              <a:cxn ang="0">
                <a:pos x="158" y="103"/>
              </a:cxn>
              <a:cxn ang="0">
                <a:pos x="160" y="136"/>
              </a:cxn>
              <a:cxn ang="0">
                <a:pos x="124" y="136"/>
              </a:cxn>
            </a:cxnLst>
            <a:rect l="0" t="0" r="r" b="b"/>
            <a:pathLst>
              <a:path w="160" h="136">
                <a:moveTo>
                  <a:pt x="111" y="115"/>
                </a:moveTo>
                <a:cubicBezTo>
                  <a:pt x="111" y="119"/>
                  <a:pt x="111" y="136"/>
                  <a:pt x="111" y="136"/>
                </a:cubicBezTo>
                <a:cubicBezTo>
                  <a:pt x="0" y="136"/>
                  <a:pt x="0" y="136"/>
                  <a:pt x="0" y="136"/>
                </a:cubicBezTo>
                <a:cubicBezTo>
                  <a:pt x="0" y="108"/>
                  <a:pt x="0" y="108"/>
                  <a:pt x="0" y="108"/>
                </a:cubicBezTo>
                <a:cubicBezTo>
                  <a:pt x="0" y="100"/>
                  <a:pt x="9" y="97"/>
                  <a:pt x="14" y="95"/>
                </a:cubicBezTo>
                <a:cubicBezTo>
                  <a:pt x="30" y="89"/>
                  <a:pt x="35" y="84"/>
                  <a:pt x="35" y="72"/>
                </a:cubicBezTo>
                <a:cubicBezTo>
                  <a:pt x="35" y="65"/>
                  <a:pt x="30" y="67"/>
                  <a:pt x="28" y="54"/>
                </a:cubicBezTo>
                <a:cubicBezTo>
                  <a:pt x="27" y="49"/>
                  <a:pt x="23" y="54"/>
                  <a:pt x="22" y="43"/>
                </a:cubicBezTo>
                <a:cubicBezTo>
                  <a:pt x="22" y="38"/>
                  <a:pt x="24" y="37"/>
                  <a:pt x="24" y="37"/>
                </a:cubicBezTo>
                <a:cubicBezTo>
                  <a:pt x="24" y="37"/>
                  <a:pt x="23" y="30"/>
                  <a:pt x="23" y="24"/>
                </a:cubicBezTo>
                <a:cubicBezTo>
                  <a:pt x="22" y="17"/>
                  <a:pt x="26" y="0"/>
                  <a:pt x="48" y="0"/>
                </a:cubicBezTo>
                <a:cubicBezTo>
                  <a:pt x="70" y="0"/>
                  <a:pt x="74" y="17"/>
                  <a:pt x="73" y="24"/>
                </a:cubicBezTo>
                <a:cubicBezTo>
                  <a:pt x="73" y="30"/>
                  <a:pt x="72" y="37"/>
                  <a:pt x="72" y="37"/>
                </a:cubicBezTo>
                <a:cubicBezTo>
                  <a:pt x="72" y="37"/>
                  <a:pt x="74" y="38"/>
                  <a:pt x="74" y="43"/>
                </a:cubicBezTo>
                <a:cubicBezTo>
                  <a:pt x="73" y="54"/>
                  <a:pt x="69" y="49"/>
                  <a:pt x="68" y="54"/>
                </a:cubicBezTo>
                <a:cubicBezTo>
                  <a:pt x="66" y="67"/>
                  <a:pt x="61" y="65"/>
                  <a:pt x="61" y="72"/>
                </a:cubicBezTo>
                <a:cubicBezTo>
                  <a:pt x="61" y="84"/>
                  <a:pt x="66" y="89"/>
                  <a:pt x="82" y="95"/>
                </a:cubicBezTo>
                <a:cubicBezTo>
                  <a:pt x="98" y="102"/>
                  <a:pt x="111" y="108"/>
                  <a:pt x="111" y="115"/>
                </a:cubicBezTo>
                <a:close/>
                <a:moveTo>
                  <a:pt x="124" y="136"/>
                </a:moveTo>
                <a:cubicBezTo>
                  <a:pt x="124" y="113"/>
                  <a:pt x="124" y="113"/>
                  <a:pt x="124" y="113"/>
                </a:cubicBezTo>
                <a:cubicBezTo>
                  <a:pt x="124" y="102"/>
                  <a:pt x="121" y="99"/>
                  <a:pt x="95" y="86"/>
                </a:cubicBezTo>
                <a:cubicBezTo>
                  <a:pt x="100" y="83"/>
                  <a:pt x="102" y="79"/>
                  <a:pt x="102" y="73"/>
                </a:cubicBezTo>
                <a:cubicBezTo>
                  <a:pt x="102" y="68"/>
                  <a:pt x="98" y="70"/>
                  <a:pt x="96" y="60"/>
                </a:cubicBezTo>
                <a:cubicBezTo>
                  <a:pt x="95" y="56"/>
                  <a:pt x="92" y="60"/>
                  <a:pt x="92" y="51"/>
                </a:cubicBezTo>
                <a:cubicBezTo>
                  <a:pt x="92" y="48"/>
                  <a:pt x="94" y="47"/>
                  <a:pt x="94" y="47"/>
                </a:cubicBezTo>
                <a:cubicBezTo>
                  <a:pt x="94" y="47"/>
                  <a:pt x="93" y="42"/>
                  <a:pt x="92" y="38"/>
                </a:cubicBezTo>
                <a:cubicBezTo>
                  <a:pt x="92" y="32"/>
                  <a:pt x="95" y="19"/>
                  <a:pt x="111" y="19"/>
                </a:cubicBezTo>
                <a:cubicBezTo>
                  <a:pt x="128" y="19"/>
                  <a:pt x="131" y="32"/>
                  <a:pt x="131" y="38"/>
                </a:cubicBezTo>
                <a:cubicBezTo>
                  <a:pt x="130" y="42"/>
                  <a:pt x="129" y="47"/>
                  <a:pt x="129" y="47"/>
                </a:cubicBezTo>
                <a:cubicBezTo>
                  <a:pt x="129" y="47"/>
                  <a:pt x="131" y="48"/>
                  <a:pt x="131" y="51"/>
                </a:cubicBezTo>
                <a:cubicBezTo>
                  <a:pt x="130" y="60"/>
                  <a:pt x="127" y="56"/>
                  <a:pt x="127" y="60"/>
                </a:cubicBezTo>
                <a:cubicBezTo>
                  <a:pt x="125" y="70"/>
                  <a:pt x="121" y="68"/>
                  <a:pt x="121" y="73"/>
                </a:cubicBezTo>
                <a:cubicBezTo>
                  <a:pt x="121" y="82"/>
                  <a:pt x="125" y="86"/>
                  <a:pt x="137" y="91"/>
                </a:cubicBezTo>
                <a:cubicBezTo>
                  <a:pt x="149" y="96"/>
                  <a:pt x="155" y="99"/>
                  <a:pt x="158" y="103"/>
                </a:cubicBezTo>
                <a:cubicBezTo>
                  <a:pt x="160" y="106"/>
                  <a:pt x="160" y="136"/>
                  <a:pt x="160" y="136"/>
                </a:cubicBezTo>
                <a:lnTo>
                  <a:pt x="124" y="136"/>
                </a:ln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18" name="Group 17">
            <a:extLst>
              <a:ext uri="{FF2B5EF4-FFF2-40B4-BE49-F238E27FC236}">
                <a16:creationId xmlns:a16="http://schemas.microsoft.com/office/drawing/2014/main" id="{C4792004-394C-4332-9BBA-C1A13DC10B15}"/>
              </a:ext>
            </a:extLst>
          </p:cNvPr>
          <p:cNvGrpSpPr>
            <a:grpSpLocks noChangeAspect="1"/>
          </p:cNvGrpSpPr>
          <p:nvPr/>
        </p:nvGrpSpPr>
        <p:grpSpPr>
          <a:xfrm>
            <a:off x="3614897" y="3686261"/>
            <a:ext cx="635338" cy="550957"/>
            <a:chOff x="5308600" y="2025650"/>
            <a:chExt cx="812800" cy="704850"/>
          </a:xfrm>
          <a:solidFill>
            <a:srgbClr val="660066"/>
          </a:solidFill>
        </p:grpSpPr>
        <p:sp>
          <p:nvSpPr>
            <p:cNvPr id="19" name="Freeform 5">
              <a:extLst>
                <a:ext uri="{FF2B5EF4-FFF2-40B4-BE49-F238E27FC236}">
                  <a16:creationId xmlns:a16="http://schemas.microsoft.com/office/drawing/2014/main" id="{27B89179-C3BC-45F7-84D0-A70304BAE302}"/>
                </a:ext>
              </a:extLst>
            </p:cNvPr>
            <p:cNvSpPr>
              <a:spLocks noEditPoints="1"/>
            </p:cNvSpPr>
            <p:nvPr/>
          </p:nvSpPr>
          <p:spPr bwMode="auto">
            <a:xfrm>
              <a:off x="5575300" y="2184400"/>
              <a:ext cx="546100" cy="546100"/>
            </a:xfrm>
            <a:custGeom>
              <a:avLst/>
              <a:gdLst/>
              <a:ahLst/>
              <a:cxnLst>
                <a:cxn ang="0">
                  <a:pos x="44" y="106"/>
                </a:cxn>
                <a:cxn ang="0">
                  <a:pos x="28" y="118"/>
                </a:cxn>
                <a:cxn ang="0">
                  <a:pos x="4" y="126"/>
                </a:cxn>
                <a:cxn ang="0">
                  <a:pos x="6" y="158"/>
                </a:cxn>
                <a:cxn ang="0">
                  <a:pos x="28" y="178"/>
                </a:cxn>
                <a:cxn ang="0">
                  <a:pos x="20" y="196"/>
                </a:cxn>
                <a:cxn ang="0">
                  <a:pos x="4" y="218"/>
                </a:cxn>
                <a:cxn ang="0">
                  <a:pos x="22" y="244"/>
                </a:cxn>
                <a:cxn ang="0">
                  <a:pos x="46" y="244"/>
                </a:cxn>
                <a:cxn ang="0">
                  <a:pos x="52" y="268"/>
                </a:cxn>
                <a:cxn ang="0">
                  <a:pos x="48" y="296"/>
                </a:cxn>
                <a:cxn ang="0">
                  <a:pos x="76" y="310"/>
                </a:cxn>
                <a:cxn ang="0">
                  <a:pos x="106" y="302"/>
                </a:cxn>
                <a:cxn ang="0">
                  <a:pos x="116" y="316"/>
                </a:cxn>
                <a:cxn ang="0">
                  <a:pos x="126" y="342"/>
                </a:cxn>
                <a:cxn ang="0">
                  <a:pos x="158" y="338"/>
                </a:cxn>
                <a:cxn ang="0">
                  <a:pos x="178" y="318"/>
                </a:cxn>
                <a:cxn ang="0">
                  <a:pos x="196" y="324"/>
                </a:cxn>
                <a:cxn ang="0">
                  <a:pos x="216" y="342"/>
                </a:cxn>
                <a:cxn ang="0">
                  <a:pos x="242" y="324"/>
                </a:cxn>
                <a:cxn ang="0">
                  <a:pos x="250" y="294"/>
                </a:cxn>
                <a:cxn ang="0">
                  <a:pos x="268" y="292"/>
                </a:cxn>
                <a:cxn ang="0">
                  <a:pos x="296" y="296"/>
                </a:cxn>
                <a:cxn ang="0">
                  <a:pos x="308" y="268"/>
                </a:cxn>
                <a:cxn ang="0">
                  <a:pos x="300" y="240"/>
                </a:cxn>
                <a:cxn ang="0">
                  <a:pos x="316" y="228"/>
                </a:cxn>
                <a:cxn ang="0">
                  <a:pos x="340" y="218"/>
                </a:cxn>
                <a:cxn ang="0">
                  <a:pos x="338" y="186"/>
                </a:cxn>
                <a:cxn ang="0">
                  <a:pos x="316" y="166"/>
                </a:cxn>
                <a:cxn ang="0">
                  <a:pos x="324" y="148"/>
                </a:cxn>
                <a:cxn ang="0">
                  <a:pos x="340" y="128"/>
                </a:cxn>
                <a:cxn ang="0">
                  <a:pos x="322" y="102"/>
                </a:cxn>
                <a:cxn ang="0">
                  <a:pos x="294" y="94"/>
                </a:cxn>
                <a:cxn ang="0">
                  <a:pos x="292" y="76"/>
                </a:cxn>
                <a:cxn ang="0">
                  <a:pos x="296" y="50"/>
                </a:cxn>
                <a:cxn ang="0">
                  <a:pos x="268" y="36"/>
                </a:cxn>
                <a:cxn ang="0">
                  <a:pos x="238" y="44"/>
                </a:cxn>
                <a:cxn ang="0">
                  <a:pos x="228" y="28"/>
                </a:cxn>
                <a:cxn ang="0">
                  <a:pos x="218" y="4"/>
                </a:cxn>
                <a:cxn ang="0">
                  <a:pos x="186" y="6"/>
                </a:cxn>
                <a:cxn ang="0">
                  <a:pos x="166" y="28"/>
                </a:cxn>
                <a:cxn ang="0">
                  <a:pos x="148" y="20"/>
                </a:cxn>
                <a:cxn ang="0">
                  <a:pos x="128" y="4"/>
                </a:cxn>
                <a:cxn ang="0">
                  <a:pos x="102" y="22"/>
                </a:cxn>
                <a:cxn ang="0">
                  <a:pos x="94" y="50"/>
                </a:cxn>
                <a:cxn ang="0">
                  <a:pos x="76" y="52"/>
                </a:cxn>
                <a:cxn ang="0">
                  <a:pos x="48" y="48"/>
                </a:cxn>
                <a:cxn ang="0">
                  <a:pos x="36" y="78"/>
                </a:cxn>
                <a:cxn ang="0">
                  <a:pos x="162" y="72"/>
                </a:cxn>
                <a:cxn ang="0">
                  <a:pos x="248" y="106"/>
                </a:cxn>
                <a:cxn ang="0">
                  <a:pos x="272" y="182"/>
                </a:cxn>
                <a:cxn ang="0">
                  <a:pos x="222" y="260"/>
                </a:cxn>
                <a:cxn ang="0">
                  <a:pos x="144" y="270"/>
                </a:cxn>
                <a:cxn ang="0">
                  <a:pos x="76" y="204"/>
                </a:cxn>
                <a:cxn ang="0">
                  <a:pos x="82" y="126"/>
                </a:cxn>
                <a:cxn ang="0">
                  <a:pos x="142" y="76"/>
                </a:cxn>
              </a:cxnLst>
              <a:rect l="0" t="0" r="r" b="b"/>
              <a:pathLst>
                <a:path w="344" h="344">
                  <a:moveTo>
                    <a:pt x="38" y="82"/>
                  </a:moveTo>
                  <a:lnTo>
                    <a:pt x="38" y="82"/>
                  </a:lnTo>
                  <a:lnTo>
                    <a:pt x="42" y="90"/>
                  </a:lnTo>
                  <a:lnTo>
                    <a:pt x="44" y="98"/>
                  </a:lnTo>
                  <a:lnTo>
                    <a:pt x="44" y="106"/>
                  </a:lnTo>
                  <a:lnTo>
                    <a:pt x="42" y="112"/>
                  </a:lnTo>
                  <a:lnTo>
                    <a:pt x="42" y="112"/>
                  </a:lnTo>
                  <a:lnTo>
                    <a:pt x="40" y="114"/>
                  </a:lnTo>
                  <a:lnTo>
                    <a:pt x="34" y="116"/>
                  </a:lnTo>
                  <a:lnTo>
                    <a:pt x="28" y="118"/>
                  </a:lnTo>
                  <a:lnTo>
                    <a:pt x="22" y="116"/>
                  </a:lnTo>
                  <a:lnTo>
                    <a:pt x="22" y="116"/>
                  </a:lnTo>
                  <a:lnTo>
                    <a:pt x="14" y="116"/>
                  </a:lnTo>
                  <a:lnTo>
                    <a:pt x="8" y="120"/>
                  </a:lnTo>
                  <a:lnTo>
                    <a:pt x="4" y="126"/>
                  </a:lnTo>
                  <a:lnTo>
                    <a:pt x="0" y="136"/>
                  </a:lnTo>
                  <a:lnTo>
                    <a:pt x="0" y="136"/>
                  </a:lnTo>
                  <a:lnTo>
                    <a:pt x="0" y="144"/>
                  </a:lnTo>
                  <a:lnTo>
                    <a:pt x="2" y="152"/>
                  </a:lnTo>
                  <a:lnTo>
                    <a:pt x="6" y="158"/>
                  </a:lnTo>
                  <a:lnTo>
                    <a:pt x="12" y="162"/>
                  </a:lnTo>
                  <a:lnTo>
                    <a:pt x="12" y="162"/>
                  </a:lnTo>
                  <a:lnTo>
                    <a:pt x="18" y="166"/>
                  </a:lnTo>
                  <a:lnTo>
                    <a:pt x="24" y="172"/>
                  </a:lnTo>
                  <a:lnTo>
                    <a:pt x="28" y="178"/>
                  </a:lnTo>
                  <a:lnTo>
                    <a:pt x="28" y="184"/>
                  </a:lnTo>
                  <a:lnTo>
                    <a:pt x="28" y="184"/>
                  </a:lnTo>
                  <a:lnTo>
                    <a:pt x="28" y="188"/>
                  </a:lnTo>
                  <a:lnTo>
                    <a:pt x="24" y="192"/>
                  </a:lnTo>
                  <a:lnTo>
                    <a:pt x="20" y="196"/>
                  </a:lnTo>
                  <a:lnTo>
                    <a:pt x="14" y="200"/>
                  </a:lnTo>
                  <a:lnTo>
                    <a:pt x="14" y="200"/>
                  </a:lnTo>
                  <a:lnTo>
                    <a:pt x="8" y="202"/>
                  </a:lnTo>
                  <a:lnTo>
                    <a:pt x="4" y="210"/>
                  </a:lnTo>
                  <a:lnTo>
                    <a:pt x="4" y="218"/>
                  </a:lnTo>
                  <a:lnTo>
                    <a:pt x="4" y="226"/>
                  </a:lnTo>
                  <a:lnTo>
                    <a:pt x="4" y="226"/>
                  </a:lnTo>
                  <a:lnTo>
                    <a:pt x="8" y="234"/>
                  </a:lnTo>
                  <a:lnTo>
                    <a:pt x="14" y="240"/>
                  </a:lnTo>
                  <a:lnTo>
                    <a:pt x="22" y="244"/>
                  </a:lnTo>
                  <a:lnTo>
                    <a:pt x="28" y="244"/>
                  </a:lnTo>
                  <a:lnTo>
                    <a:pt x="28" y="244"/>
                  </a:lnTo>
                  <a:lnTo>
                    <a:pt x="34" y="242"/>
                  </a:lnTo>
                  <a:lnTo>
                    <a:pt x="40" y="242"/>
                  </a:lnTo>
                  <a:lnTo>
                    <a:pt x="46" y="244"/>
                  </a:lnTo>
                  <a:lnTo>
                    <a:pt x="48" y="246"/>
                  </a:lnTo>
                  <a:lnTo>
                    <a:pt x="48" y="246"/>
                  </a:lnTo>
                  <a:lnTo>
                    <a:pt x="50" y="252"/>
                  </a:lnTo>
                  <a:lnTo>
                    <a:pt x="52" y="260"/>
                  </a:lnTo>
                  <a:lnTo>
                    <a:pt x="52" y="268"/>
                  </a:lnTo>
                  <a:lnTo>
                    <a:pt x="48" y="274"/>
                  </a:lnTo>
                  <a:lnTo>
                    <a:pt x="48" y="274"/>
                  </a:lnTo>
                  <a:lnTo>
                    <a:pt x="46" y="280"/>
                  </a:lnTo>
                  <a:lnTo>
                    <a:pt x="46" y="288"/>
                  </a:lnTo>
                  <a:lnTo>
                    <a:pt x="48" y="296"/>
                  </a:lnTo>
                  <a:lnTo>
                    <a:pt x="54" y="302"/>
                  </a:lnTo>
                  <a:lnTo>
                    <a:pt x="54" y="302"/>
                  </a:lnTo>
                  <a:lnTo>
                    <a:pt x="62" y="308"/>
                  </a:lnTo>
                  <a:lnTo>
                    <a:pt x="70" y="310"/>
                  </a:lnTo>
                  <a:lnTo>
                    <a:pt x="76" y="310"/>
                  </a:lnTo>
                  <a:lnTo>
                    <a:pt x="82" y="306"/>
                  </a:lnTo>
                  <a:lnTo>
                    <a:pt x="82" y="306"/>
                  </a:lnTo>
                  <a:lnTo>
                    <a:pt x="88" y="302"/>
                  </a:lnTo>
                  <a:lnTo>
                    <a:pt x="98" y="300"/>
                  </a:lnTo>
                  <a:lnTo>
                    <a:pt x="106" y="302"/>
                  </a:lnTo>
                  <a:lnTo>
                    <a:pt x="110" y="302"/>
                  </a:lnTo>
                  <a:lnTo>
                    <a:pt x="110" y="302"/>
                  </a:lnTo>
                  <a:lnTo>
                    <a:pt x="114" y="306"/>
                  </a:lnTo>
                  <a:lnTo>
                    <a:pt x="116" y="310"/>
                  </a:lnTo>
                  <a:lnTo>
                    <a:pt x="116" y="316"/>
                  </a:lnTo>
                  <a:lnTo>
                    <a:pt x="116" y="322"/>
                  </a:lnTo>
                  <a:lnTo>
                    <a:pt x="116" y="322"/>
                  </a:lnTo>
                  <a:lnTo>
                    <a:pt x="116" y="330"/>
                  </a:lnTo>
                  <a:lnTo>
                    <a:pt x="120" y="336"/>
                  </a:lnTo>
                  <a:lnTo>
                    <a:pt x="126" y="342"/>
                  </a:lnTo>
                  <a:lnTo>
                    <a:pt x="134" y="344"/>
                  </a:lnTo>
                  <a:lnTo>
                    <a:pt x="134" y="344"/>
                  </a:lnTo>
                  <a:lnTo>
                    <a:pt x="144" y="344"/>
                  </a:lnTo>
                  <a:lnTo>
                    <a:pt x="152" y="342"/>
                  </a:lnTo>
                  <a:lnTo>
                    <a:pt x="158" y="338"/>
                  </a:lnTo>
                  <a:lnTo>
                    <a:pt x="162" y="332"/>
                  </a:lnTo>
                  <a:lnTo>
                    <a:pt x="162" y="332"/>
                  </a:lnTo>
                  <a:lnTo>
                    <a:pt x="164" y="326"/>
                  </a:lnTo>
                  <a:lnTo>
                    <a:pt x="172" y="322"/>
                  </a:lnTo>
                  <a:lnTo>
                    <a:pt x="178" y="318"/>
                  </a:lnTo>
                  <a:lnTo>
                    <a:pt x="184" y="316"/>
                  </a:lnTo>
                  <a:lnTo>
                    <a:pt x="184" y="316"/>
                  </a:lnTo>
                  <a:lnTo>
                    <a:pt x="188" y="316"/>
                  </a:lnTo>
                  <a:lnTo>
                    <a:pt x="192" y="320"/>
                  </a:lnTo>
                  <a:lnTo>
                    <a:pt x="196" y="324"/>
                  </a:lnTo>
                  <a:lnTo>
                    <a:pt x="198" y="330"/>
                  </a:lnTo>
                  <a:lnTo>
                    <a:pt x="198" y="330"/>
                  </a:lnTo>
                  <a:lnTo>
                    <a:pt x="202" y="336"/>
                  </a:lnTo>
                  <a:lnTo>
                    <a:pt x="208" y="340"/>
                  </a:lnTo>
                  <a:lnTo>
                    <a:pt x="216" y="342"/>
                  </a:lnTo>
                  <a:lnTo>
                    <a:pt x="226" y="340"/>
                  </a:lnTo>
                  <a:lnTo>
                    <a:pt x="226" y="340"/>
                  </a:lnTo>
                  <a:lnTo>
                    <a:pt x="234" y="336"/>
                  </a:lnTo>
                  <a:lnTo>
                    <a:pt x="240" y="330"/>
                  </a:lnTo>
                  <a:lnTo>
                    <a:pt x="242" y="324"/>
                  </a:lnTo>
                  <a:lnTo>
                    <a:pt x="242" y="316"/>
                  </a:lnTo>
                  <a:lnTo>
                    <a:pt x="242" y="316"/>
                  </a:lnTo>
                  <a:lnTo>
                    <a:pt x="242" y="310"/>
                  </a:lnTo>
                  <a:lnTo>
                    <a:pt x="246" y="302"/>
                  </a:lnTo>
                  <a:lnTo>
                    <a:pt x="250" y="294"/>
                  </a:lnTo>
                  <a:lnTo>
                    <a:pt x="254" y="290"/>
                  </a:lnTo>
                  <a:lnTo>
                    <a:pt x="254" y="290"/>
                  </a:lnTo>
                  <a:lnTo>
                    <a:pt x="258" y="290"/>
                  </a:lnTo>
                  <a:lnTo>
                    <a:pt x="264" y="290"/>
                  </a:lnTo>
                  <a:lnTo>
                    <a:pt x="268" y="292"/>
                  </a:lnTo>
                  <a:lnTo>
                    <a:pt x="274" y="296"/>
                  </a:lnTo>
                  <a:lnTo>
                    <a:pt x="274" y="296"/>
                  </a:lnTo>
                  <a:lnTo>
                    <a:pt x="280" y="300"/>
                  </a:lnTo>
                  <a:lnTo>
                    <a:pt x="288" y="300"/>
                  </a:lnTo>
                  <a:lnTo>
                    <a:pt x="296" y="296"/>
                  </a:lnTo>
                  <a:lnTo>
                    <a:pt x="302" y="290"/>
                  </a:lnTo>
                  <a:lnTo>
                    <a:pt x="302" y="290"/>
                  </a:lnTo>
                  <a:lnTo>
                    <a:pt x="308" y="282"/>
                  </a:lnTo>
                  <a:lnTo>
                    <a:pt x="310" y="274"/>
                  </a:lnTo>
                  <a:lnTo>
                    <a:pt x="308" y="268"/>
                  </a:lnTo>
                  <a:lnTo>
                    <a:pt x="306" y="262"/>
                  </a:lnTo>
                  <a:lnTo>
                    <a:pt x="306" y="262"/>
                  </a:lnTo>
                  <a:lnTo>
                    <a:pt x="302" y="256"/>
                  </a:lnTo>
                  <a:lnTo>
                    <a:pt x="300" y="248"/>
                  </a:lnTo>
                  <a:lnTo>
                    <a:pt x="300" y="240"/>
                  </a:lnTo>
                  <a:lnTo>
                    <a:pt x="302" y="234"/>
                  </a:lnTo>
                  <a:lnTo>
                    <a:pt x="302" y="234"/>
                  </a:lnTo>
                  <a:lnTo>
                    <a:pt x="304" y="230"/>
                  </a:lnTo>
                  <a:lnTo>
                    <a:pt x="310" y="228"/>
                  </a:lnTo>
                  <a:lnTo>
                    <a:pt x="316" y="228"/>
                  </a:lnTo>
                  <a:lnTo>
                    <a:pt x="322" y="228"/>
                  </a:lnTo>
                  <a:lnTo>
                    <a:pt x="322" y="228"/>
                  </a:lnTo>
                  <a:lnTo>
                    <a:pt x="330" y="228"/>
                  </a:lnTo>
                  <a:lnTo>
                    <a:pt x="336" y="224"/>
                  </a:lnTo>
                  <a:lnTo>
                    <a:pt x="340" y="218"/>
                  </a:lnTo>
                  <a:lnTo>
                    <a:pt x="344" y="210"/>
                  </a:lnTo>
                  <a:lnTo>
                    <a:pt x="344" y="210"/>
                  </a:lnTo>
                  <a:lnTo>
                    <a:pt x="344" y="200"/>
                  </a:lnTo>
                  <a:lnTo>
                    <a:pt x="342" y="192"/>
                  </a:lnTo>
                  <a:lnTo>
                    <a:pt x="338" y="186"/>
                  </a:lnTo>
                  <a:lnTo>
                    <a:pt x="332" y="184"/>
                  </a:lnTo>
                  <a:lnTo>
                    <a:pt x="332" y="184"/>
                  </a:lnTo>
                  <a:lnTo>
                    <a:pt x="326" y="180"/>
                  </a:lnTo>
                  <a:lnTo>
                    <a:pt x="320" y="174"/>
                  </a:lnTo>
                  <a:lnTo>
                    <a:pt x="316" y="166"/>
                  </a:lnTo>
                  <a:lnTo>
                    <a:pt x="316" y="160"/>
                  </a:lnTo>
                  <a:lnTo>
                    <a:pt x="316" y="160"/>
                  </a:lnTo>
                  <a:lnTo>
                    <a:pt x="316" y="156"/>
                  </a:lnTo>
                  <a:lnTo>
                    <a:pt x="320" y="152"/>
                  </a:lnTo>
                  <a:lnTo>
                    <a:pt x="324" y="148"/>
                  </a:lnTo>
                  <a:lnTo>
                    <a:pt x="330" y="146"/>
                  </a:lnTo>
                  <a:lnTo>
                    <a:pt x="330" y="146"/>
                  </a:lnTo>
                  <a:lnTo>
                    <a:pt x="336" y="142"/>
                  </a:lnTo>
                  <a:lnTo>
                    <a:pt x="340" y="136"/>
                  </a:lnTo>
                  <a:lnTo>
                    <a:pt x="340" y="128"/>
                  </a:lnTo>
                  <a:lnTo>
                    <a:pt x="340" y="118"/>
                  </a:lnTo>
                  <a:lnTo>
                    <a:pt x="340" y="118"/>
                  </a:lnTo>
                  <a:lnTo>
                    <a:pt x="336" y="110"/>
                  </a:lnTo>
                  <a:lnTo>
                    <a:pt x="330" y="104"/>
                  </a:lnTo>
                  <a:lnTo>
                    <a:pt x="322" y="102"/>
                  </a:lnTo>
                  <a:lnTo>
                    <a:pt x="316" y="102"/>
                  </a:lnTo>
                  <a:lnTo>
                    <a:pt x="316" y="102"/>
                  </a:lnTo>
                  <a:lnTo>
                    <a:pt x="308" y="102"/>
                  </a:lnTo>
                  <a:lnTo>
                    <a:pt x="302" y="98"/>
                  </a:lnTo>
                  <a:lnTo>
                    <a:pt x="294" y="94"/>
                  </a:lnTo>
                  <a:lnTo>
                    <a:pt x="290" y="90"/>
                  </a:lnTo>
                  <a:lnTo>
                    <a:pt x="290" y="90"/>
                  </a:lnTo>
                  <a:lnTo>
                    <a:pt x="288" y="86"/>
                  </a:lnTo>
                  <a:lnTo>
                    <a:pt x="290" y="82"/>
                  </a:lnTo>
                  <a:lnTo>
                    <a:pt x="292" y="76"/>
                  </a:lnTo>
                  <a:lnTo>
                    <a:pt x="296" y="70"/>
                  </a:lnTo>
                  <a:lnTo>
                    <a:pt x="296" y="70"/>
                  </a:lnTo>
                  <a:lnTo>
                    <a:pt x="298" y="64"/>
                  </a:lnTo>
                  <a:lnTo>
                    <a:pt x="298" y="56"/>
                  </a:lnTo>
                  <a:lnTo>
                    <a:pt x="296" y="50"/>
                  </a:lnTo>
                  <a:lnTo>
                    <a:pt x="290" y="42"/>
                  </a:lnTo>
                  <a:lnTo>
                    <a:pt x="290" y="42"/>
                  </a:lnTo>
                  <a:lnTo>
                    <a:pt x="282" y="38"/>
                  </a:lnTo>
                  <a:lnTo>
                    <a:pt x="274" y="34"/>
                  </a:lnTo>
                  <a:lnTo>
                    <a:pt x="268" y="36"/>
                  </a:lnTo>
                  <a:lnTo>
                    <a:pt x="262" y="40"/>
                  </a:lnTo>
                  <a:lnTo>
                    <a:pt x="262" y="40"/>
                  </a:lnTo>
                  <a:lnTo>
                    <a:pt x="256" y="42"/>
                  </a:lnTo>
                  <a:lnTo>
                    <a:pt x="246" y="44"/>
                  </a:lnTo>
                  <a:lnTo>
                    <a:pt x="238" y="44"/>
                  </a:lnTo>
                  <a:lnTo>
                    <a:pt x="234" y="42"/>
                  </a:lnTo>
                  <a:lnTo>
                    <a:pt x="234" y="42"/>
                  </a:lnTo>
                  <a:lnTo>
                    <a:pt x="230" y="40"/>
                  </a:lnTo>
                  <a:lnTo>
                    <a:pt x="228" y="34"/>
                  </a:lnTo>
                  <a:lnTo>
                    <a:pt x="228" y="28"/>
                  </a:lnTo>
                  <a:lnTo>
                    <a:pt x="228" y="22"/>
                  </a:lnTo>
                  <a:lnTo>
                    <a:pt x="228" y="22"/>
                  </a:lnTo>
                  <a:lnTo>
                    <a:pt x="228" y="16"/>
                  </a:lnTo>
                  <a:lnTo>
                    <a:pt x="224" y="8"/>
                  </a:lnTo>
                  <a:lnTo>
                    <a:pt x="218" y="4"/>
                  </a:lnTo>
                  <a:lnTo>
                    <a:pt x="210" y="0"/>
                  </a:lnTo>
                  <a:lnTo>
                    <a:pt x="210" y="0"/>
                  </a:lnTo>
                  <a:lnTo>
                    <a:pt x="200" y="0"/>
                  </a:lnTo>
                  <a:lnTo>
                    <a:pt x="192" y="2"/>
                  </a:lnTo>
                  <a:lnTo>
                    <a:pt x="186" y="6"/>
                  </a:lnTo>
                  <a:lnTo>
                    <a:pt x="182" y="12"/>
                  </a:lnTo>
                  <a:lnTo>
                    <a:pt x="182" y="12"/>
                  </a:lnTo>
                  <a:lnTo>
                    <a:pt x="180" y="18"/>
                  </a:lnTo>
                  <a:lnTo>
                    <a:pt x="172" y="24"/>
                  </a:lnTo>
                  <a:lnTo>
                    <a:pt x="166" y="28"/>
                  </a:lnTo>
                  <a:lnTo>
                    <a:pt x="160" y="30"/>
                  </a:lnTo>
                  <a:lnTo>
                    <a:pt x="160" y="30"/>
                  </a:lnTo>
                  <a:lnTo>
                    <a:pt x="156" y="28"/>
                  </a:lnTo>
                  <a:lnTo>
                    <a:pt x="152" y="26"/>
                  </a:lnTo>
                  <a:lnTo>
                    <a:pt x="148" y="20"/>
                  </a:lnTo>
                  <a:lnTo>
                    <a:pt x="146" y="14"/>
                  </a:lnTo>
                  <a:lnTo>
                    <a:pt x="146" y="14"/>
                  </a:lnTo>
                  <a:lnTo>
                    <a:pt x="142" y="8"/>
                  </a:lnTo>
                  <a:lnTo>
                    <a:pt x="136" y="4"/>
                  </a:lnTo>
                  <a:lnTo>
                    <a:pt x="128" y="4"/>
                  </a:lnTo>
                  <a:lnTo>
                    <a:pt x="118" y="6"/>
                  </a:lnTo>
                  <a:lnTo>
                    <a:pt x="118" y="6"/>
                  </a:lnTo>
                  <a:lnTo>
                    <a:pt x="110" y="10"/>
                  </a:lnTo>
                  <a:lnTo>
                    <a:pt x="104" y="14"/>
                  </a:lnTo>
                  <a:lnTo>
                    <a:pt x="102" y="22"/>
                  </a:lnTo>
                  <a:lnTo>
                    <a:pt x="102" y="28"/>
                  </a:lnTo>
                  <a:lnTo>
                    <a:pt x="102" y="28"/>
                  </a:lnTo>
                  <a:lnTo>
                    <a:pt x="102" y="36"/>
                  </a:lnTo>
                  <a:lnTo>
                    <a:pt x="98" y="44"/>
                  </a:lnTo>
                  <a:lnTo>
                    <a:pt x="94" y="50"/>
                  </a:lnTo>
                  <a:lnTo>
                    <a:pt x="90" y="54"/>
                  </a:lnTo>
                  <a:lnTo>
                    <a:pt x="90" y="54"/>
                  </a:lnTo>
                  <a:lnTo>
                    <a:pt x="86" y="56"/>
                  </a:lnTo>
                  <a:lnTo>
                    <a:pt x="80" y="54"/>
                  </a:lnTo>
                  <a:lnTo>
                    <a:pt x="76" y="52"/>
                  </a:lnTo>
                  <a:lnTo>
                    <a:pt x="70" y="48"/>
                  </a:lnTo>
                  <a:lnTo>
                    <a:pt x="70" y="48"/>
                  </a:lnTo>
                  <a:lnTo>
                    <a:pt x="64" y="46"/>
                  </a:lnTo>
                  <a:lnTo>
                    <a:pt x="56" y="46"/>
                  </a:lnTo>
                  <a:lnTo>
                    <a:pt x="48" y="48"/>
                  </a:lnTo>
                  <a:lnTo>
                    <a:pt x="42" y="54"/>
                  </a:lnTo>
                  <a:lnTo>
                    <a:pt x="42" y="54"/>
                  </a:lnTo>
                  <a:lnTo>
                    <a:pt x="36" y="62"/>
                  </a:lnTo>
                  <a:lnTo>
                    <a:pt x="34" y="70"/>
                  </a:lnTo>
                  <a:lnTo>
                    <a:pt x="36" y="78"/>
                  </a:lnTo>
                  <a:lnTo>
                    <a:pt x="38" y="82"/>
                  </a:lnTo>
                  <a:lnTo>
                    <a:pt x="38" y="82"/>
                  </a:lnTo>
                  <a:close/>
                  <a:moveTo>
                    <a:pt x="142" y="76"/>
                  </a:moveTo>
                  <a:lnTo>
                    <a:pt x="142" y="76"/>
                  </a:lnTo>
                  <a:lnTo>
                    <a:pt x="162" y="72"/>
                  </a:lnTo>
                  <a:lnTo>
                    <a:pt x="180" y="72"/>
                  </a:lnTo>
                  <a:lnTo>
                    <a:pt x="200" y="76"/>
                  </a:lnTo>
                  <a:lnTo>
                    <a:pt x="218" y="82"/>
                  </a:lnTo>
                  <a:lnTo>
                    <a:pt x="234" y="94"/>
                  </a:lnTo>
                  <a:lnTo>
                    <a:pt x="248" y="106"/>
                  </a:lnTo>
                  <a:lnTo>
                    <a:pt x="260" y="122"/>
                  </a:lnTo>
                  <a:lnTo>
                    <a:pt x="268" y="142"/>
                  </a:lnTo>
                  <a:lnTo>
                    <a:pt x="268" y="142"/>
                  </a:lnTo>
                  <a:lnTo>
                    <a:pt x="272" y="162"/>
                  </a:lnTo>
                  <a:lnTo>
                    <a:pt x="272" y="182"/>
                  </a:lnTo>
                  <a:lnTo>
                    <a:pt x="268" y="200"/>
                  </a:lnTo>
                  <a:lnTo>
                    <a:pt x="262" y="218"/>
                  </a:lnTo>
                  <a:lnTo>
                    <a:pt x="252" y="234"/>
                  </a:lnTo>
                  <a:lnTo>
                    <a:pt x="238" y="248"/>
                  </a:lnTo>
                  <a:lnTo>
                    <a:pt x="222" y="260"/>
                  </a:lnTo>
                  <a:lnTo>
                    <a:pt x="202" y="268"/>
                  </a:lnTo>
                  <a:lnTo>
                    <a:pt x="202" y="268"/>
                  </a:lnTo>
                  <a:lnTo>
                    <a:pt x="182" y="272"/>
                  </a:lnTo>
                  <a:lnTo>
                    <a:pt x="164" y="272"/>
                  </a:lnTo>
                  <a:lnTo>
                    <a:pt x="144" y="270"/>
                  </a:lnTo>
                  <a:lnTo>
                    <a:pt x="126" y="262"/>
                  </a:lnTo>
                  <a:lnTo>
                    <a:pt x="110" y="252"/>
                  </a:lnTo>
                  <a:lnTo>
                    <a:pt x="96" y="238"/>
                  </a:lnTo>
                  <a:lnTo>
                    <a:pt x="84" y="222"/>
                  </a:lnTo>
                  <a:lnTo>
                    <a:pt x="76" y="204"/>
                  </a:lnTo>
                  <a:lnTo>
                    <a:pt x="76" y="204"/>
                  </a:lnTo>
                  <a:lnTo>
                    <a:pt x="72" y="184"/>
                  </a:lnTo>
                  <a:lnTo>
                    <a:pt x="72" y="164"/>
                  </a:lnTo>
                  <a:lnTo>
                    <a:pt x="76" y="144"/>
                  </a:lnTo>
                  <a:lnTo>
                    <a:pt x="82" y="126"/>
                  </a:lnTo>
                  <a:lnTo>
                    <a:pt x="92" y="110"/>
                  </a:lnTo>
                  <a:lnTo>
                    <a:pt x="106" y="96"/>
                  </a:lnTo>
                  <a:lnTo>
                    <a:pt x="122" y="84"/>
                  </a:lnTo>
                  <a:lnTo>
                    <a:pt x="142" y="76"/>
                  </a:lnTo>
                  <a:lnTo>
                    <a:pt x="14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6">
              <a:extLst>
                <a:ext uri="{FF2B5EF4-FFF2-40B4-BE49-F238E27FC236}">
                  <a16:creationId xmlns:a16="http://schemas.microsoft.com/office/drawing/2014/main" id="{6DE5FD6B-9E14-44BB-9FB2-7CE0D5689481}"/>
                </a:ext>
              </a:extLst>
            </p:cNvPr>
            <p:cNvSpPr>
              <a:spLocks noEditPoints="1"/>
            </p:cNvSpPr>
            <p:nvPr/>
          </p:nvSpPr>
          <p:spPr bwMode="auto">
            <a:xfrm>
              <a:off x="5308600" y="2025650"/>
              <a:ext cx="352425" cy="349250"/>
            </a:xfrm>
            <a:custGeom>
              <a:avLst/>
              <a:gdLst/>
              <a:ahLst/>
              <a:cxnLst>
                <a:cxn ang="0">
                  <a:pos x="28" y="70"/>
                </a:cxn>
                <a:cxn ang="0">
                  <a:pos x="14" y="74"/>
                </a:cxn>
                <a:cxn ang="0">
                  <a:pos x="0" y="86"/>
                </a:cxn>
                <a:cxn ang="0">
                  <a:pos x="8" y="102"/>
                </a:cxn>
                <a:cxn ang="0">
                  <a:pos x="18" y="120"/>
                </a:cxn>
                <a:cxn ang="0">
                  <a:pos x="4" y="134"/>
                </a:cxn>
                <a:cxn ang="0">
                  <a:pos x="10" y="154"/>
                </a:cxn>
                <a:cxn ang="0">
                  <a:pos x="30" y="156"/>
                </a:cxn>
                <a:cxn ang="0">
                  <a:pos x="32" y="176"/>
                </a:cxn>
                <a:cxn ang="0">
                  <a:pos x="36" y="194"/>
                </a:cxn>
                <a:cxn ang="0">
                  <a:pos x="54" y="196"/>
                </a:cxn>
                <a:cxn ang="0">
                  <a:pos x="72" y="194"/>
                </a:cxn>
                <a:cxn ang="0">
                  <a:pos x="76" y="212"/>
                </a:cxn>
                <a:cxn ang="0">
                  <a:pos x="94" y="220"/>
                </a:cxn>
                <a:cxn ang="0">
                  <a:pos x="106" y="208"/>
                </a:cxn>
                <a:cxn ang="0">
                  <a:pos x="124" y="204"/>
                </a:cxn>
                <a:cxn ang="0">
                  <a:pos x="140" y="218"/>
                </a:cxn>
                <a:cxn ang="0">
                  <a:pos x="156" y="208"/>
                </a:cxn>
                <a:cxn ang="0">
                  <a:pos x="164" y="186"/>
                </a:cxn>
                <a:cxn ang="0">
                  <a:pos x="176" y="190"/>
                </a:cxn>
                <a:cxn ang="0">
                  <a:pos x="194" y="186"/>
                </a:cxn>
                <a:cxn ang="0">
                  <a:pos x="196" y="168"/>
                </a:cxn>
                <a:cxn ang="0">
                  <a:pos x="196" y="148"/>
                </a:cxn>
                <a:cxn ang="0">
                  <a:pos x="216" y="144"/>
                </a:cxn>
                <a:cxn ang="0">
                  <a:pos x="220" y="122"/>
                </a:cxn>
                <a:cxn ang="0">
                  <a:pos x="206" y="110"/>
                </a:cxn>
                <a:cxn ang="0">
                  <a:pos x="212" y="92"/>
                </a:cxn>
                <a:cxn ang="0">
                  <a:pos x="218" y="76"/>
                </a:cxn>
                <a:cxn ang="0">
                  <a:pos x="204" y="64"/>
                </a:cxn>
                <a:cxn ang="0">
                  <a:pos x="188" y="58"/>
                </a:cxn>
                <a:cxn ang="0">
                  <a:pos x="192" y="40"/>
                </a:cxn>
                <a:cxn ang="0">
                  <a:pos x="182" y="22"/>
                </a:cxn>
                <a:cxn ang="0">
                  <a:pos x="164" y="26"/>
                </a:cxn>
                <a:cxn ang="0">
                  <a:pos x="148" y="22"/>
                </a:cxn>
                <a:cxn ang="0">
                  <a:pos x="140" y="2"/>
                </a:cxn>
                <a:cxn ang="0">
                  <a:pos x="120" y="4"/>
                </a:cxn>
                <a:cxn ang="0">
                  <a:pos x="104" y="18"/>
                </a:cxn>
                <a:cxn ang="0">
                  <a:pos x="94" y="8"/>
                </a:cxn>
                <a:cxn ang="0">
                  <a:pos x="76" y="2"/>
                </a:cxn>
                <a:cxn ang="0">
                  <a:pos x="66" y="18"/>
                </a:cxn>
                <a:cxn ang="0">
                  <a:pos x="56" y="34"/>
                </a:cxn>
                <a:cxn ang="0">
                  <a:pos x="36" y="28"/>
                </a:cxn>
                <a:cxn ang="0">
                  <a:pos x="22" y="44"/>
                </a:cxn>
                <a:cxn ang="0">
                  <a:pos x="92" y="48"/>
                </a:cxn>
                <a:cxn ang="0">
                  <a:pos x="152" y="58"/>
                </a:cxn>
                <a:cxn ang="0">
                  <a:pos x="176" y="102"/>
                </a:cxn>
                <a:cxn ang="0">
                  <a:pos x="154" y="160"/>
                </a:cxn>
                <a:cxn ang="0">
                  <a:pos x="106" y="174"/>
                </a:cxn>
                <a:cxn ang="0">
                  <a:pos x="54" y="142"/>
                </a:cxn>
                <a:cxn ang="0">
                  <a:pos x="48" y="92"/>
                </a:cxn>
                <a:cxn ang="0">
                  <a:pos x="92" y="48"/>
                </a:cxn>
              </a:cxnLst>
              <a:rect l="0" t="0" r="r" b="b"/>
              <a:pathLst>
                <a:path w="222" h="220">
                  <a:moveTo>
                    <a:pt x="26" y="52"/>
                  </a:moveTo>
                  <a:lnTo>
                    <a:pt x="26" y="52"/>
                  </a:lnTo>
                  <a:lnTo>
                    <a:pt x="28" y="56"/>
                  </a:lnTo>
                  <a:lnTo>
                    <a:pt x="28" y="62"/>
                  </a:lnTo>
                  <a:lnTo>
                    <a:pt x="28" y="70"/>
                  </a:lnTo>
                  <a:lnTo>
                    <a:pt x="28" y="70"/>
                  </a:lnTo>
                  <a:lnTo>
                    <a:pt x="26" y="72"/>
                  </a:lnTo>
                  <a:lnTo>
                    <a:pt x="22" y="74"/>
                  </a:lnTo>
                  <a:lnTo>
                    <a:pt x="14" y="74"/>
                  </a:lnTo>
                  <a:lnTo>
                    <a:pt x="14" y="74"/>
                  </a:lnTo>
                  <a:lnTo>
                    <a:pt x="10" y="74"/>
                  </a:lnTo>
                  <a:lnTo>
                    <a:pt x="6" y="76"/>
                  </a:lnTo>
                  <a:lnTo>
                    <a:pt x="2" y="80"/>
                  </a:lnTo>
                  <a:lnTo>
                    <a:pt x="0" y="86"/>
                  </a:lnTo>
                  <a:lnTo>
                    <a:pt x="0" y="86"/>
                  </a:lnTo>
                  <a:lnTo>
                    <a:pt x="0" y="92"/>
                  </a:lnTo>
                  <a:lnTo>
                    <a:pt x="2" y="98"/>
                  </a:lnTo>
                  <a:lnTo>
                    <a:pt x="4" y="100"/>
                  </a:lnTo>
                  <a:lnTo>
                    <a:pt x="8" y="102"/>
                  </a:lnTo>
                  <a:lnTo>
                    <a:pt x="8" y="102"/>
                  </a:lnTo>
                  <a:lnTo>
                    <a:pt x="12" y="106"/>
                  </a:lnTo>
                  <a:lnTo>
                    <a:pt x="16" y="110"/>
                  </a:lnTo>
                  <a:lnTo>
                    <a:pt x="18" y="118"/>
                  </a:lnTo>
                  <a:lnTo>
                    <a:pt x="18" y="118"/>
                  </a:lnTo>
                  <a:lnTo>
                    <a:pt x="18" y="120"/>
                  </a:lnTo>
                  <a:lnTo>
                    <a:pt x="16" y="122"/>
                  </a:lnTo>
                  <a:lnTo>
                    <a:pt x="10" y="128"/>
                  </a:lnTo>
                  <a:lnTo>
                    <a:pt x="10" y="128"/>
                  </a:lnTo>
                  <a:lnTo>
                    <a:pt x="6" y="130"/>
                  </a:lnTo>
                  <a:lnTo>
                    <a:pt x="4" y="134"/>
                  </a:lnTo>
                  <a:lnTo>
                    <a:pt x="2" y="138"/>
                  </a:lnTo>
                  <a:lnTo>
                    <a:pt x="4" y="144"/>
                  </a:lnTo>
                  <a:lnTo>
                    <a:pt x="4" y="144"/>
                  </a:lnTo>
                  <a:lnTo>
                    <a:pt x="6" y="150"/>
                  </a:lnTo>
                  <a:lnTo>
                    <a:pt x="10" y="154"/>
                  </a:lnTo>
                  <a:lnTo>
                    <a:pt x="14" y="156"/>
                  </a:lnTo>
                  <a:lnTo>
                    <a:pt x="18" y="156"/>
                  </a:lnTo>
                  <a:lnTo>
                    <a:pt x="18" y="156"/>
                  </a:lnTo>
                  <a:lnTo>
                    <a:pt x="26" y="154"/>
                  </a:lnTo>
                  <a:lnTo>
                    <a:pt x="30" y="156"/>
                  </a:lnTo>
                  <a:lnTo>
                    <a:pt x="32" y="158"/>
                  </a:lnTo>
                  <a:lnTo>
                    <a:pt x="32" y="158"/>
                  </a:lnTo>
                  <a:lnTo>
                    <a:pt x="34" y="166"/>
                  </a:lnTo>
                  <a:lnTo>
                    <a:pt x="34" y="172"/>
                  </a:lnTo>
                  <a:lnTo>
                    <a:pt x="32" y="176"/>
                  </a:lnTo>
                  <a:lnTo>
                    <a:pt x="32" y="176"/>
                  </a:lnTo>
                  <a:lnTo>
                    <a:pt x="30" y="180"/>
                  </a:lnTo>
                  <a:lnTo>
                    <a:pt x="30" y="184"/>
                  </a:lnTo>
                  <a:lnTo>
                    <a:pt x="32" y="190"/>
                  </a:lnTo>
                  <a:lnTo>
                    <a:pt x="36" y="194"/>
                  </a:lnTo>
                  <a:lnTo>
                    <a:pt x="36" y="194"/>
                  </a:lnTo>
                  <a:lnTo>
                    <a:pt x="40" y="196"/>
                  </a:lnTo>
                  <a:lnTo>
                    <a:pt x="46" y="198"/>
                  </a:lnTo>
                  <a:lnTo>
                    <a:pt x="50" y="198"/>
                  </a:lnTo>
                  <a:lnTo>
                    <a:pt x="54" y="196"/>
                  </a:lnTo>
                  <a:lnTo>
                    <a:pt x="54" y="196"/>
                  </a:lnTo>
                  <a:lnTo>
                    <a:pt x="58" y="194"/>
                  </a:lnTo>
                  <a:lnTo>
                    <a:pt x="62" y="192"/>
                  </a:lnTo>
                  <a:lnTo>
                    <a:pt x="72" y="194"/>
                  </a:lnTo>
                  <a:lnTo>
                    <a:pt x="72" y="194"/>
                  </a:lnTo>
                  <a:lnTo>
                    <a:pt x="74" y="196"/>
                  </a:lnTo>
                  <a:lnTo>
                    <a:pt x="74" y="198"/>
                  </a:lnTo>
                  <a:lnTo>
                    <a:pt x="76" y="206"/>
                  </a:lnTo>
                  <a:lnTo>
                    <a:pt x="76" y="206"/>
                  </a:lnTo>
                  <a:lnTo>
                    <a:pt x="76" y="212"/>
                  </a:lnTo>
                  <a:lnTo>
                    <a:pt x="78" y="216"/>
                  </a:lnTo>
                  <a:lnTo>
                    <a:pt x="82" y="218"/>
                  </a:lnTo>
                  <a:lnTo>
                    <a:pt x="88" y="220"/>
                  </a:lnTo>
                  <a:lnTo>
                    <a:pt x="88" y="220"/>
                  </a:lnTo>
                  <a:lnTo>
                    <a:pt x="94" y="220"/>
                  </a:lnTo>
                  <a:lnTo>
                    <a:pt x="98" y="220"/>
                  </a:lnTo>
                  <a:lnTo>
                    <a:pt x="102" y="216"/>
                  </a:lnTo>
                  <a:lnTo>
                    <a:pt x="104" y="212"/>
                  </a:lnTo>
                  <a:lnTo>
                    <a:pt x="104" y="212"/>
                  </a:lnTo>
                  <a:lnTo>
                    <a:pt x="106" y="208"/>
                  </a:lnTo>
                  <a:lnTo>
                    <a:pt x="110" y="206"/>
                  </a:lnTo>
                  <a:lnTo>
                    <a:pt x="118" y="202"/>
                  </a:lnTo>
                  <a:lnTo>
                    <a:pt x="118" y="202"/>
                  </a:lnTo>
                  <a:lnTo>
                    <a:pt x="122" y="202"/>
                  </a:lnTo>
                  <a:lnTo>
                    <a:pt x="124" y="204"/>
                  </a:lnTo>
                  <a:lnTo>
                    <a:pt x="128" y="212"/>
                  </a:lnTo>
                  <a:lnTo>
                    <a:pt x="128" y="212"/>
                  </a:lnTo>
                  <a:lnTo>
                    <a:pt x="130" y="216"/>
                  </a:lnTo>
                  <a:lnTo>
                    <a:pt x="134" y="218"/>
                  </a:lnTo>
                  <a:lnTo>
                    <a:pt x="140" y="218"/>
                  </a:lnTo>
                  <a:lnTo>
                    <a:pt x="146" y="218"/>
                  </a:lnTo>
                  <a:lnTo>
                    <a:pt x="146" y="218"/>
                  </a:lnTo>
                  <a:lnTo>
                    <a:pt x="150" y="214"/>
                  </a:lnTo>
                  <a:lnTo>
                    <a:pt x="154" y="212"/>
                  </a:lnTo>
                  <a:lnTo>
                    <a:pt x="156" y="208"/>
                  </a:lnTo>
                  <a:lnTo>
                    <a:pt x="156" y="202"/>
                  </a:lnTo>
                  <a:lnTo>
                    <a:pt x="156" y="202"/>
                  </a:lnTo>
                  <a:lnTo>
                    <a:pt x="156" y="198"/>
                  </a:lnTo>
                  <a:lnTo>
                    <a:pt x="158" y="192"/>
                  </a:lnTo>
                  <a:lnTo>
                    <a:pt x="164" y="186"/>
                  </a:lnTo>
                  <a:lnTo>
                    <a:pt x="164" y="186"/>
                  </a:lnTo>
                  <a:lnTo>
                    <a:pt x="166" y="186"/>
                  </a:lnTo>
                  <a:lnTo>
                    <a:pt x="170" y="186"/>
                  </a:lnTo>
                  <a:lnTo>
                    <a:pt x="176" y="190"/>
                  </a:lnTo>
                  <a:lnTo>
                    <a:pt x="176" y="190"/>
                  </a:lnTo>
                  <a:lnTo>
                    <a:pt x="180" y="192"/>
                  </a:lnTo>
                  <a:lnTo>
                    <a:pt x="186" y="192"/>
                  </a:lnTo>
                  <a:lnTo>
                    <a:pt x="190" y="190"/>
                  </a:lnTo>
                  <a:lnTo>
                    <a:pt x="194" y="186"/>
                  </a:lnTo>
                  <a:lnTo>
                    <a:pt x="194" y="186"/>
                  </a:lnTo>
                  <a:lnTo>
                    <a:pt x="198" y="180"/>
                  </a:lnTo>
                  <a:lnTo>
                    <a:pt x="200" y="176"/>
                  </a:lnTo>
                  <a:lnTo>
                    <a:pt x="200" y="172"/>
                  </a:lnTo>
                  <a:lnTo>
                    <a:pt x="196" y="168"/>
                  </a:lnTo>
                  <a:lnTo>
                    <a:pt x="196" y="168"/>
                  </a:lnTo>
                  <a:lnTo>
                    <a:pt x="194" y="164"/>
                  </a:lnTo>
                  <a:lnTo>
                    <a:pt x="194" y="158"/>
                  </a:lnTo>
                  <a:lnTo>
                    <a:pt x="194" y="150"/>
                  </a:lnTo>
                  <a:lnTo>
                    <a:pt x="194" y="150"/>
                  </a:lnTo>
                  <a:lnTo>
                    <a:pt x="196" y="148"/>
                  </a:lnTo>
                  <a:lnTo>
                    <a:pt x="200" y="146"/>
                  </a:lnTo>
                  <a:lnTo>
                    <a:pt x="208" y="146"/>
                  </a:lnTo>
                  <a:lnTo>
                    <a:pt x="208" y="146"/>
                  </a:lnTo>
                  <a:lnTo>
                    <a:pt x="212" y="146"/>
                  </a:lnTo>
                  <a:lnTo>
                    <a:pt x="216" y="144"/>
                  </a:lnTo>
                  <a:lnTo>
                    <a:pt x="220" y="140"/>
                  </a:lnTo>
                  <a:lnTo>
                    <a:pt x="222" y="134"/>
                  </a:lnTo>
                  <a:lnTo>
                    <a:pt x="222" y="134"/>
                  </a:lnTo>
                  <a:lnTo>
                    <a:pt x="222" y="128"/>
                  </a:lnTo>
                  <a:lnTo>
                    <a:pt x="220" y="122"/>
                  </a:lnTo>
                  <a:lnTo>
                    <a:pt x="218" y="118"/>
                  </a:lnTo>
                  <a:lnTo>
                    <a:pt x="214" y="116"/>
                  </a:lnTo>
                  <a:lnTo>
                    <a:pt x="214" y="116"/>
                  </a:lnTo>
                  <a:lnTo>
                    <a:pt x="210" y="114"/>
                  </a:lnTo>
                  <a:lnTo>
                    <a:pt x="206" y="110"/>
                  </a:lnTo>
                  <a:lnTo>
                    <a:pt x="204" y="102"/>
                  </a:lnTo>
                  <a:lnTo>
                    <a:pt x="204" y="102"/>
                  </a:lnTo>
                  <a:lnTo>
                    <a:pt x="204" y="100"/>
                  </a:lnTo>
                  <a:lnTo>
                    <a:pt x="206" y="96"/>
                  </a:lnTo>
                  <a:lnTo>
                    <a:pt x="212" y="92"/>
                  </a:lnTo>
                  <a:lnTo>
                    <a:pt x="212" y="92"/>
                  </a:lnTo>
                  <a:lnTo>
                    <a:pt x="216" y="90"/>
                  </a:lnTo>
                  <a:lnTo>
                    <a:pt x="218" y="86"/>
                  </a:lnTo>
                  <a:lnTo>
                    <a:pt x="220" y="82"/>
                  </a:lnTo>
                  <a:lnTo>
                    <a:pt x="218" y="76"/>
                  </a:lnTo>
                  <a:lnTo>
                    <a:pt x="218" y="76"/>
                  </a:lnTo>
                  <a:lnTo>
                    <a:pt x="216" y="70"/>
                  </a:lnTo>
                  <a:lnTo>
                    <a:pt x="212" y="66"/>
                  </a:lnTo>
                  <a:lnTo>
                    <a:pt x="208" y="64"/>
                  </a:lnTo>
                  <a:lnTo>
                    <a:pt x="204" y="64"/>
                  </a:lnTo>
                  <a:lnTo>
                    <a:pt x="204" y="64"/>
                  </a:lnTo>
                  <a:lnTo>
                    <a:pt x="200" y="64"/>
                  </a:lnTo>
                  <a:lnTo>
                    <a:pt x="194" y="62"/>
                  </a:lnTo>
                  <a:lnTo>
                    <a:pt x="188" y="58"/>
                  </a:lnTo>
                  <a:lnTo>
                    <a:pt x="188" y="58"/>
                  </a:lnTo>
                  <a:lnTo>
                    <a:pt x="186" y="54"/>
                  </a:lnTo>
                  <a:lnTo>
                    <a:pt x="186" y="52"/>
                  </a:lnTo>
                  <a:lnTo>
                    <a:pt x="190" y="44"/>
                  </a:lnTo>
                  <a:lnTo>
                    <a:pt x="190" y="44"/>
                  </a:lnTo>
                  <a:lnTo>
                    <a:pt x="192" y="40"/>
                  </a:lnTo>
                  <a:lnTo>
                    <a:pt x="192" y="36"/>
                  </a:lnTo>
                  <a:lnTo>
                    <a:pt x="190" y="30"/>
                  </a:lnTo>
                  <a:lnTo>
                    <a:pt x="188" y="26"/>
                  </a:lnTo>
                  <a:lnTo>
                    <a:pt x="188" y="26"/>
                  </a:lnTo>
                  <a:lnTo>
                    <a:pt x="182" y="22"/>
                  </a:lnTo>
                  <a:lnTo>
                    <a:pt x="178" y="22"/>
                  </a:lnTo>
                  <a:lnTo>
                    <a:pt x="172" y="22"/>
                  </a:lnTo>
                  <a:lnTo>
                    <a:pt x="168" y="24"/>
                  </a:lnTo>
                  <a:lnTo>
                    <a:pt x="168" y="24"/>
                  </a:lnTo>
                  <a:lnTo>
                    <a:pt x="164" y="26"/>
                  </a:lnTo>
                  <a:lnTo>
                    <a:pt x="160" y="28"/>
                  </a:lnTo>
                  <a:lnTo>
                    <a:pt x="150" y="26"/>
                  </a:lnTo>
                  <a:lnTo>
                    <a:pt x="150" y="26"/>
                  </a:lnTo>
                  <a:lnTo>
                    <a:pt x="148" y="24"/>
                  </a:lnTo>
                  <a:lnTo>
                    <a:pt x="148" y="22"/>
                  </a:lnTo>
                  <a:lnTo>
                    <a:pt x="148" y="14"/>
                  </a:lnTo>
                  <a:lnTo>
                    <a:pt x="148" y="14"/>
                  </a:lnTo>
                  <a:lnTo>
                    <a:pt x="146" y="8"/>
                  </a:lnTo>
                  <a:lnTo>
                    <a:pt x="144" y="4"/>
                  </a:lnTo>
                  <a:lnTo>
                    <a:pt x="140" y="2"/>
                  </a:lnTo>
                  <a:lnTo>
                    <a:pt x="134" y="0"/>
                  </a:lnTo>
                  <a:lnTo>
                    <a:pt x="134" y="0"/>
                  </a:lnTo>
                  <a:lnTo>
                    <a:pt x="130" y="0"/>
                  </a:lnTo>
                  <a:lnTo>
                    <a:pt x="124" y="0"/>
                  </a:lnTo>
                  <a:lnTo>
                    <a:pt x="120" y="4"/>
                  </a:lnTo>
                  <a:lnTo>
                    <a:pt x="118" y="6"/>
                  </a:lnTo>
                  <a:lnTo>
                    <a:pt x="118" y="6"/>
                  </a:lnTo>
                  <a:lnTo>
                    <a:pt x="116" y="10"/>
                  </a:lnTo>
                  <a:lnTo>
                    <a:pt x="112" y="14"/>
                  </a:lnTo>
                  <a:lnTo>
                    <a:pt x="104" y="18"/>
                  </a:lnTo>
                  <a:lnTo>
                    <a:pt x="104" y="18"/>
                  </a:lnTo>
                  <a:lnTo>
                    <a:pt x="100" y="18"/>
                  </a:lnTo>
                  <a:lnTo>
                    <a:pt x="98" y="16"/>
                  </a:lnTo>
                  <a:lnTo>
                    <a:pt x="94" y="8"/>
                  </a:lnTo>
                  <a:lnTo>
                    <a:pt x="94" y="8"/>
                  </a:lnTo>
                  <a:lnTo>
                    <a:pt x="92" y="4"/>
                  </a:lnTo>
                  <a:lnTo>
                    <a:pt x="88" y="2"/>
                  </a:lnTo>
                  <a:lnTo>
                    <a:pt x="82" y="2"/>
                  </a:lnTo>
                  <a:lnTo>
                    <a:pt x="76" y="2"/>
                  </a:lnTo>
                  <a:lnTo>
                    <a:pt x="76" y="2"/>
                  </a:lnTo>
                  <a:lnTo>
                    <a:pt x="72" y="4"/>
                  </a:lnTo>
                  <a:lnTo>
                    <a:pt x="68" y="8"/>
                  </a:lnTo>
                  <a:lnTo>
                    <a:pt x="66" y="12"/>
                  </a:lnTo>
                  <a:lnTo>
                    <a:pt x="66" y="18"/>
                  </a:lnTo>
                  <a:lnTo>
                    <a:pt x="66" y="18"/>
                  </a:lnTo>
                  <a:lnTo>
                    <a:pt x="66" y="22"/>
                  </a:lnTo>
                  <a:lnTo>
                    <a:pt x="64" y="26"/>
                  </a:lnTo>
                  <a:lnTo>
                    <a:pt x="58" y="34"/>
                  </a:lnTo>
                  <a:lnTo>
                    <a:pt x="58" y="34"/>
                  </a:lnTo>
                  <a:lnTo>
                    <a:pt x="56" y="34"/>
                  </a:lnTo>
                  <a:lnTo>
                    <a:pt x="52" y="34"/>
                  </a:lnTo>
                  <a:lnTo>
                    <a:pt x="46" y="30"/>
                  </a:lnTo>
                  <a:lnTo>
                    <a:pt x="46" y="30"/>
                  </a:lnTo>
                  <a:lnTo>
                    <a:pt x="42" y="28"/>
                  </a:lnTo>
                  <a:lnTo>
                    <a:pt x="36" y="28"/>
                  </a:lnTo>
                  <a:lnTo>
                    <a:pt x="32" y="30"/>
                  </a:lnTo>
                  <a:lnTo>
                    <a:pt x="28" y="34"/>
                  </a:lnTo>
                  <a:lnTo>
                    <a:pt x="28" y="34"/>
                  </a:lnTo>
                  <a:lnTo>
                    <a:pt x="24" y="38"/>
                  </a:lnTo>
                  <a:lnTo>
                    <a:pt x="22" y="44"/>
                  </a:lnTo>
                  <a:lnTo>
                    <a:pt x="24" y="48"/>
                  </a:lnTo>
                  <a:lnTo>
                    <a:pt x="26" y="52"/>
                  </a:lnTo>
                  <a:lnTo>
                    <a:pt x="26" y="52"/>
                  </a:lnTo>
                  <a:close/>
                  <a:moveTo>
                    <a:pt x="92" y="48"/>
                  </a:moveTo>
                  <a:lnTo>
                    <a:pt x="92" y="48"/>
                  </a:lnTo>
                  <a:lnTo>
                    <a:pt x="104" y="46"/>
                  </a:lnTo>
                  <a:lnTo>
                    <a:pt x="116" y="46"/>
                  </a:lnTo>
                  <a:lnTo>
                    <a:pt x="130" y="48"/>
                  </a:lnTo>
                  <a:lnTo>
                    <a:pt x="140" y="52"/>
                  </a:lnTo>
                  <a:lnTo>
                    <a:pt x="152" y="58"/>
                  </a:lnTo>
                  <a:lnTo>
                    <a:pt x="160" y="68"/>
                  </a:lnTo>
                  <a:lnTo>
                    <a:pt x="168" y="78"/>
                  </a:lnTo>
                  <a:lnTo>
                    <a:pt x="172" y="90"/>
                  </a:lnTo>
                  <a:lnTo>
                    <a:pt x="172" y="90"/>
                  </a:lnTo>
                  <a:lnTo>
                    <a:pt x="176" y="102"/>
                  </a:lnTo>
                  <a:lnTo>
                    <a:pt x="176" y="116"/>
                  </a:lnTo>
                  <a:lnTo>
                    <a:pt x="174" y="128"/>
                  </a:lnTo>
                  <a:lnTo>
                    <a:pt x="168" y="140"/>
                  </a:lnTo>
                  <a:lnTo>
                    <a:pt x="162" y="150"/>
                  </a:lnTo>
                  <a:lnTo>
                    <a:pt x="154" y="160"/>
                  </a:lnTo>
                  <a:lnTo>
                    <a:pt x="144" y="166"/>
                  </a:lnTo>
                  <a:lnTo>
                    <a:pt x="130" y="172"/>
                  </a:lnTo>
                  <a:lnTo>
                    <a:pt x="130" y="172"/>
                  </a:lnTo>
                  <a:lnTo>
                    <a:pt x="118" y="174"/>
                  </a:lnTo>
                  <a:lnTo>
                    <a:pt x="106" y="174"/>
                  </a:lnTo>
                  <a:lnTo>
                    <a:pt x="94" y="172"/>
                  </a:lnTo>
                  <a:lnTo>
                    <a:pt x="82" y="168"/>
                  </a:lnTo>
                  <a:lnTo>
                    <a:pt x="70" y="160"/>
                  </a:lnTo>
                  <a:lnTo>
                    <a:pt x="62" y="152"/>
                  </a:lnTo>
                  <a:lnTo>
                    <a:pt x="54" y="142"/>
                  </a:lnTo>
                  <a:lnTo>
                    <a:pt x="50" y="130"/>
                  </a:lnTo>
                  <a:lnTo>
                    <a:pt x="50" y="130"/>
                  </a:lnTo>
                  <a:lnTo>
                    <a:pt x="46" y="116"/>
                  </a:lnTo>
                  <a:lnTo>
                    <a:pt x="46" y="104"/>
                  </a:lnTo>
                  <a:lnTo>
                    <a:pt x="48" y="92"/>
                  </a:lnTo>
                  <a:lnTo>
                    <a:pt x="54" y="80"/>
                  </a:lnTo>
                  <a:lnTo>
                    <a:pt x="60" y="70"/>
                  </a:lnTo>
                  <a:lnTo>
                    <a:pt x="68" y="60"/>
                  </a:lnTo>
                  <a:lnTo>
                    <a:pt x="80" y="54"/>
                  </a:lnTo>
                  <a:lnTo>
                    <a:pt x="92" y="48"/>
                  </a:lnTo>
                  <a:lnTo>
                    <a:pt x="92"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7">
              <a:extLst>
                <a:ext uri="{FF2B5EF4-FFF2-40B4-BE49-F238E27FC236}">
                  <a16:creationId xmlns:a16="http://schemas.microsoft.com/office/drawing/2014/main" id="{BCA2A1E1-6594-4501-B318-DD241DB2592C}"/>
                </a:ext>
              </a:extLst>
            </p:cNvPr>
            <p:cNvSpPr>
              <a:spLocks noEditPoints="1"/>
            </p:cNvSpPr>
            <p:nvPr/>
          </p:nvSpPr>
          <p:spPr bwMode="auto">
            <a:xfrm>
              <a:off x="5311775" y="2378075"/>
              <a:ext cx="269875" cy="269875"/>
            </a:xfrm>
            <a:custGeom>
              <a:avLst/>
              <a:gdLst/>
              <a:ahLst/>
              <a:cxnLst>
                <a:cxn ang="0">
                  <a:pos x="20" y="48"/>
                </a:cxn>
                <a:cxn ang="0">
                  <a:pos x="10" y="58"/>
                </a:cxn>
                <a:cxn ang="0">
                  <a:pos x="2" y="62"/>
                </a:cxn>
                <a:cxn ang="0">
                  <a:pos x="0" y="76"/>
                </a:cxn>
                <a:cxn ang="0">
                  <a:pos x="8" y="82"/>
                </a:cxn>
                <a:cxn ang="0">
                  <a:pos x="12" y="96"/>
                </a:cxn>
                <a:cxn ang="0">
                  <a:pos x="2" y="104"/>
                </a:cxn>
                <a:cxn ang="0">
                  <a:pos x="4" y="116"/>
                </a:cxn>
                <a:cxn ang="0">
                  <a:pos x="14" y="120"/>
                </a:cxn>
                <a:cxn ang="0">
                  <a:pos x="24" y="128"/>
                </a:cxn>
                <a:cxn ang="0">
                  <a:pos x="22" y="138"/>
                </a:cxn>
                <a:cxn ang="0">
                  <a:pos x="26" y="150"/>
                </a:cxn>
                <a:cxn ang="0">
                  <a:pos x="40" y="152"/>
                </a:cxn>
                <a:cxn ang="0">
                  <a:pos x="54" y="150"/>
                </a:cxn>
                <a:cxn ang="0">
                  <a:pos x="56" y="160"/>
                </a:cxn>
                <a:cxn ang="0">
                  <a:pos x="66" y="170"/>
                </a:cxn>
                <a:cxn ang="0">
                  <a:pos x="78" y="168"/>
                </a:cxn>
                <a:cxn ang="0">
                  <a:pos x="84" y="158"/>
                </a:cxn>
                <a:cxn ang="0">
                  <a:pos x="98" y="164"/>
                </a:cxn>
                <a:cxn ang="0">
                  <a:pos x="106" y="168"/>
                </a:cxn>
                <a:cxn ang="0">
                  <a:pos x="118" y="164"/>
                </a:cxn>
                <a:cxn ang="0">
                  <a:pos x="120" y="154"/>
                </a:cxn>
                <a:cxn ang="0">
                  <a:pos x="130" y="144"/>
                </a:cxn>
                <a:cxn ang="0">
                  <a:pos x="142" y="148"/>
                </a:cxn>
                <a:cxn ang="0">
                  <a:pos x="152" y="140"/>
                </a:cxn>
                <a:cxn ang="0">
                  <a:pos x="150" y="130"/>
                </a:cxn>
                <a:cxn ang="0">
                  <a:pos x="148" y="116"/>
                </a:cxn>
                <a:cxn ang="0">
                  <a:pos x="162" y="112"/>
                </a:cxn>
                <a:cxn ang="0">
                  <a:pos x="170" y="104"/>
                </a:cxn>
                <a:cxn ang="0">
                  <a:pos x="164" y="90"/>
                </a:cxn>
                <a:cxn ang="0">
                  <a:pos x="156" y="80"/>
                </a:cxn>
                <a:cxn ang="0">
                  <a:pos x="162" y="72"/>
                </a:cxn>
                <a:cxn ang="0">
                  <a:pos x="168" y="58"/>
                </a:cxn>
                <a:cxn ang="0">
                  <a:pos x="160" y="50"/>
                </a:cxn>
                <a:cxn ang="0">
                  <a:pos x="148" y="48"/>
                </a:cxn>
                <a:cxn ang="0">
                  <a:pos x="146" y="34"/>
                </a:cxn>
                <a:cxn ang="0">
                  <a:pos x="146" y="24"/>
                </a:cxn>
                <a:cxn ang="0">
                  <a:pos x="136" y="18"/>
                </a:cxn>
                <a:cxn ang="0">
                  <a:pos x="126" y="22"/>
                </a:cxn>
                <a:cxn ang="0">
                  <a:pos x="112" y="18"/>
                </a:cxn>
                <a:cxn ang="0">
                  <a:pos x="110" y="4"/>
                </a:cxn>
                <a:cxn ang="0">
                  <a:pos x="98" y="0"/>
                </a:cxn>
                <a:cxn ang="0">
                  <a:pos x="90" y="6"/>
                </a:cxn>
                <a:cxn ang="0">
                  <a:pos x="78" y="14"/>
                </a:cxn>
                <a:cxn ang="0">
                  <a:pos x="70" y="4"/>
                </a:cxn>
                <a:cxn ang="0">
                  <a:pos x="58" y="2"/>
                </a:cxn>
                <a:cxn ang="0">
                  <a:pos x="50" y="14"/>
                </a:cxn>
                <a:cxn ang="0">
                  <a:pos x="44" y="26"/>
                </a:cxn>
                <a:cxn ang="0">
                  <a:pos x="34" y="24"/>
                </a:cxn>
                <a:cxn ang="0">
                  <a:pos x="20" y="28"/>
                </a:cxn>
                <a:cxn ang="0">
                  <a:pos x="16" y="38"/>
                </a:cxn>
                <a:cxn ang="0">
                  <a:pos x="70" y="38"/>
                </a:cxn>
                <a:cxn ang="0">
                  <a:pos x="108" y="40"/>
                </a:cxn>
                <a:cxn ang="0">
                  <a:pos x="132" y="70"/>
                </a:cxn>
                <a:cxn ang="0">
                  <a:pos x="132" y="100"/>
                </a:cxn>
                <a:cxn ang="0">
                  <a:pos x="108" y="128"/>
                </a:cxn>
                <a:cxn ang="0">
                  <a:pos x="80" y="136"/>
                </a:cxn>
                <a:cxn ang="0">
                  <a:pos x="46" y="118"/>
                </a:cxn>
                <a:cxn ang="0">
                  <a:pos x="34" y="90"/>
                </a:cxn>
                <a:cxn ang="0">
                  <a:pos x="46" y="54"/>
                </a:cxn>
                <a:cxn ang="0">
                  <a:pos x="70" y="38"/>
                </a:cxn>
              </a:cxnLst>
              <a:rect l="0" t="0" r="r" b="b"/>
              <a:pathLst>
                <a:path w="170" h="170">
                  <a:moveTo>
                    <a:pt x="18" y="42"/>
                  </a:moveTo>
                  <a:lnTo>
                    <a:pt x="18" y="42"/>
                  </a:lnTo>
                  <a:lnTo>
                    <a:pt x="20" y="44"/>
                  </a:lnTo>
                  <a:lnTo>
                    <a:pt x="20" y="48"/>
                  </a:lnTo>
                  <a:lnTo>
                    <a:pt x="20" y="56"/>
                  </a:lnTo>
                  <a:lnTo>
                    <a:pt x="20" y="56"/>
                  </a:lnTo>
                  <a:lnTo>
                    <a:pt x="16" y="58"/>
                  </a:lnTo>
                  <a:lnTo>
                    <a:pt x="10" y="58"/>
                  </a:lnTo>
                  <a:lnTo>
                    <a:pt x="10" y="58"/>
                  </a:lnTo>
                  <a:lnTo>
                    <a:pt x="6" y="58"/>
                  </a:lnTo>
                  <a:lnTo>
                    <a:pt x="4" y="60"/>
                  </a:lnTo>
                  <a:lnTo>
                    <a:pt x="2" y="62"/>
                  </a:lnTo>
                  <a:lnTo>
                    <a:pt x="0" y="68"/>
                  </a:lnTo>
                  <a:lnTo>
                    <a:pt x="0" y="68"/>
                  </a:lnTo>
                  <a:lnTo>
                    <a:pt x="0" y="72"/>
                  </a:lnTo>
                  <a:lnTo>
                    <a:pt x="0" y="76"/>
                  </a:lnTo>
                  <a:lnTo>
                    <a:pt x="2" y="78"/>
                  </a:lnTo>
                  <a:lnTo>
                    <a:pt x="6" y="80"/>
                  </a:lnTo>
                  <a:lnTo>
                    <a:pt x="6" y="80"/>
                  </a:lnTo>
                  <a:lnTo>
                    <a:pt x="8" y="82"/>
                  </a:lnTo>
                  <a:lnTo>
                    <a:pt x="10" y="86"/>
                  </a:lnTo>
                  <a:lnTo>
                    <a:pt x="14" y="92"/>
                  </a:lnTo>
                  <a:lnTo>
                    <a:pt x="14" y="92"/>
                  </a:lnTo>
                  <a:lnTo>
                    <a:pt x="12" y="96"/>
                  </a:lnTo>
                  <a:lnTo>
                    <a:pt x="6" y="98"/>
                  </a:lnTo>
                  <a:lnTo>
                    <a:pt x="6" y="98"/>
                  </a:lnTo>
                  <a:lnTo>
                    <a:pt x="4" y="100"/>
                  </a:lnTo>
                  <a:lnTo>
                    <a:pt x="2" y="104"/>
                  </a:lnTo>
                  <a:lnTo>
                    <a:pt x="0" y="108"/>
                  </a:lnTo>
                  <a:lnTo>
                    <a:pt x="2" y="112"/>
                  </a:lnTo>
                  <a:lnTo>
                    <a:pt x="2" y="112"/>
                  </a:lnTo>
                  <a:lnTo>
                    <a:pt x="4" y="116"/>
                  </a:lnTo>
                  <a:lnTo>
                    <a:pt x="6" y="118"/>
                  </a:lnTo>
                  <a:lnTo>
                    <a:pt x="10" y="120"/>
                  </a:lnTo>
                  <a:lnTo>
                    <a:pt x="14" y="120"/>
                  </a:lnTo>
                  <a:lnTo>
                    <a:pt x="14" y="120"/>
                  </a:lnTo>
                  <a:lnTo>
                    <a:pt x="20" y="120"/>
                  </a:lnTo>
                  <a:lnTo>
                    <a:pt x="24" y="122"/>
                  </a:lnTo>
                  <a:lnTo>
                    <a:pt x="24" y="122"/>
                  </a:lnTo>
                  <a:lnTo>
                    <a:pt x="24" y="128"/>
                  </a:lnTo>
                  <a:lnTo>
                    <a:pt x="24" y="132"/>
                  </a:lnTo>
                  <a:lnTo>
                    <a:pt x="24" y="136"/>
                  </a:lnTo>
                  <a:lnTo>
                    <a:pt x="24" y="136"/>
                  </a:lnTo>
                  <a:lnTo>
                    <a:pt x="22" y="138"/>
                  </a:lnTo>
                  <a:lnTo>
                    <a:pt x="22" y="142"/>
                  </a:lnTo>
                  <a:lnTo>
                    <a:pt x="24" y="146"/>
                  </a:lnTo>
                  <a:lnTo>
                    <a:pt x="26" y="150"/>
                  </a:lnTo>
                  <a:lnTo>
                    <a:pt x="26" y="150"/>
                  </a:lnTo>
                  <a:lnTo>
                    <a:pt x="30" y="152"/>
                  </a:lnTo>
                  <a:lnTo>
                    <a:pt x="34" y="154"/>
                  </a:lnTo>
                  <a:lnTo>
                    <a:pt x="38" y="154"/>
                  </a:lnTo>
                  <a:lnTo>
                    <a:pt x="40" y="152"/>
                  </a:lnTo>
                  <a:lnTo>
                    <a:pt x="40" y="152"/>
                  </a:lnTo>
                  <a:lnTo>
                    <a:pt x="44" y="150"/>
                  </a:lnTo>
                  <a:lnTo>
                    <a:pt x="48" y="148"/>
                  </a:lnTo>
                  <a:lnTo>
                    <a:pt x="54" y="150"/>
                  </a:lnTo>
                  <a:lnTo>
                    <a:pt x="54" y="150"/>
                  </a:lnTo>
                  <a:lnTo>
                    <a:pt x="56" y="154"/>
                  </a:lnTo>
                  <a:lnTo>
                    <a:pt x="56" y="160"/>
                  </a:lnTo>
                  <a:lnTo>
                    <a:pt x="56" y="160"/>
                  </a:lnTo>
                  <a:lnTo>
                    <a:pt x="56" y="164"/>
                  </a:lnTo>
                  <a:lnTo>
                    <a:pt x="58" y="166"/>
                  </a:lnTo>
                  <a:lnTo>
                    <a:pt x="62" y="168"/>
                  </a:lnTo>
                  <a:lnTo>
                    <a:pt x="66" y="170"/>
                  </a:lnTo>
                  <a:lnTo>
                    <a:pt x="66" y="170"/>
                  </a:lnTo>
                  <a:lnTo>
                    <a:pt x="70" y="170"/>
                  </a:lnTo>
                  <a:lnTo>
                    <a:pt x="74" y="170"/>
                  </a:lnTo>
                  <a:lnTo>
                    <a:pt x="78" y="168"/>
                  </a:lnTo>
                  <a:lnTo>
                    <a:pt x="80" y="164"/>
                  </a:lnTo>
                  <a:lnTo>
                    <a:pt x="80" y="164"/>
                  </a:lnTo>
                  <a:lnTo>
                    <a:pt x="80" y="162"/>
                  </a:lnTo>
                  <a:lnTo>
                    <a:pt x="84" y="158"/>
                  </a:lnTo>
                  <a:lnTo>
                    <a:pt x="90" y="156"/>
                  </a:lnTo>
                  <a:lnTo>
                    <a:pt x="90" y="156"/>
                  </a:lnTo>
                  <a:lnTo>
                    <a:pt x="94" y="158"/>
                  </a:lnTo>
                  <a:lnTo>
                    <a:pt x="98" y="164"/>
                  </a:lnTo>
                  <a:lnTo>
                    <a:pt x="98" y="164"/>
                  </a:lnTo>
                  <a:lnTo>
                    <a:pt x="100" y="166"/>
                  </a:lnTo>
                  <a:lnTo>
                    <a:pt x="102" y="168"/>
                  </a:lnTo>
                  <a:lnTo>
                    <a:pt x="106" y="168"/>
                  </a:lnTo>
                  <a:lnTo>
                    <a:pt x="112" y="168"/>
                  </a:lnTo>
                  <a:lnTo>
                    <a:pt x="112" y="168"/>
                  </a:lnTo>
                  <a:lnTo>
                    <a:pt x="116" y="166"/>
                  </a:lnTo>
                  <a:lnTo>
                    <a:pt x="118" y="164"/>
                  </a:lnTo>
                  <a:lnTo>
                    <a:pt x="120" y="160"/>
                  </a:lnTo>
                  <a:lnTo>
                    <a:pt x="120" y="156"/>
                  </a:lnTo>
                  <a:lnTo>
                    <a:pt x="120" y="156"/>
                  </a:lnTo>
                  <a:lnTo>
                    <a:pt x="120" y="154"/>
                  </a:lnTo>
                  <a:lnTo>
                    <a:pt x="120" y="150"/>
                  </a:lnTo>
                  <a:lnTo>
                    <a:pt x="124" y="144"/>
                  </a:lnTo>
                  <a:lnTo>
                    <a:pt x="124" y="144"/>
                  </a:lnTo>
                  <a:lnTo>
                    <a:pt x="130" y="144"/>
                  </a:lnTo>
                  <a:lnTo>
                    <a:pt x="134" y="146"/>
                  </a:lnTo>
                  <a:lnTo>
                    <a:pt x="134" y="146"/>
                  </a:lnTo>
                  <a:lnTo>
                    <a:pt x="138" y="148"/>
                  </a:lnTo>
                  <a:lnTo>
                    <a:pt x="142" y="148"/>
                  </a:lnTo>
                  <a:lnTo>
                    <a:pt x="146" y="146"/>
                  </a:lnTo>
                  <a:lnTo>
                    <a:pt x="148" y="144"/>
                  </a:lnTo>
                  <a:lnTo>
                    <a:pt x="148" y="144"/>
                  </a:lnTo>
                  <a:lnTo>
                    <a:pt x="152" y="140"/>
                  </a:lnTo>
                  <a:lnTo>
                    <a:pt x="152" y="136"/>
                  </a:lnTo>
                  <a:lnTo>
                    <a:pt x="152" y="132"/>
                  </a:lnTo>
                  <a:lnTo>
                    <a:pt x="150" y="130"/>
                  </a:lnTo>
                  <a:lnTo>
                    <a:pt x="150" y="130"/>
                  </a:lnTo>
                  <a:lnTo>
                    <a:pt x="148" y="126"/>
                  </a:lnTo>
                  <a:lnTo>
                    <a:pt x="148" y="122"/>
                  </a:lnTo>
                  <a:lnTo>
                    <a:pt x="148" y="116"/>
                  </a:lnTo>
                  <a:lnTo>
                    <a:pt x="148" y="116"/>
                  </a:lnTo>
                  <a:lnTo>
                    <a:pt x="152" y="114"/>
                  </a:lnTo>
                  <a:lnTo>
                    <a:pt x="158" y="114"/>
                  </a:lnTo>
                  <a:lnTo>
                    <a:pt x="158" y="114"/>
                  </a:lnTo>
                  <a:lnTo>
                    <a:pt x="162" y="112"/>
                  </a:lnTo>
                  <a:lnTo>
                    <a:pt x="166" y="112"/>
                  </a:lnTo>
                  <a:lnTo>
                    <a:pt x="168" y="108"/>
                  </a:lnTo>
                  <a:lnTo>
                    <a:pt x="170" y="104"/>
                  </a:lnTo>
                  <a:lnTo>
                    <a:pt x="170" y="104"/>
                  </a:lnTo>
                  <a:lnTo>
                    <a:pt x="170" y="100"/>
                  </a:lnTo>
                  <a:lnTo>
                    <a:pt x="168" y="96"/>
                  </a:lnTo>
                  <a:lnTo>
                    <a:pt x="166" y="92"/>
                  </a:lnTo>
                  <a:lnTo>
                    <a:pt x="164" y="90"/>
                  </a:lnTo>
                  <a:lnTo>
                    <a:pt x="164" y="90"/>
                  </a:lnTo>
                  <a:lnTo>
                    <a:pt x="160" y="90"/>
                  </a:lnTo>
                  <a:lnTo>
                    <a:pt x="158" y="86"/>
                  </a:lnTo>
                  <a:lnTo>
                    <a:pt x="156" y="80"/>
                  </a:lnTo>
                  <a:lnTo>
                    <a:pt x="156" y="80"/>
                  </a:lnTo>
                  <a:lnTo>
                    <a:pt x="158" y="76"/>
                  </a:lnTo>
                  <a:lnTo>
                    <a:pt x="162" y="72"/>
                  </a:lnTo>
                  <a:lnTo>
                    <a:pt x="162" y="72"/>
                  </a:lnTo>
                  <a:lnTo>
                    <a:pt x="166" y="70"/>
                  </a:lnTo>
                  <a:lnTo>
                    <a:pt x="168" y="68"/>
                  </a:lnTo>
                  <a:lnTo>
                    <a:pt x="168" y="64"/>
                  </a:lnTo>
                  <a:lnTo>
                    <a:pt x="168" y="58"/>
                  </a:lnTo>
                  <a:lnTo>
                    <a:pt x="168" y="58"/>
                  </a:lnTo>
                  <a:lnTo>
                    <a:pt x="166" y="54"/>
                  </a:lnTo>
                  <a:lnTo>
                    <a:pt x="162" y="52"/>
                  </a:lnTo>
                  <a:lnTo>
                    <a:pt x="160" y="50"/>
                  </a:lnTo>
                  <a:lnTo>
                    <a:pt x="156" y="50"/>
                  </a:lnTo>
                  <a:lnTo>
                    <a:pt x="156" y="50"/>
                  </a:lnTo>
                  <a:lnTo>
                    <a:pt x="152" y="50"/>
                  </a:lnTo>
                  <a:lnTo>
                    <a:pt x="148" y="48"/>
                  </a:lnTo>
                  <a:lnTo>
                    <a:pt x="142" y="44"/>
                  </a:lnTo>
                  <a:lnTo>
                    <a:pt x="142" y="44"/>
                  </a:lnTo>
                  <a:lnTo>
                    <a:pt x="142" y="40"/>
                  </a:lnTo>
                  <a:lnTo>
                    <a:pt x="146" y="34"/>
                  </a:lnTo>
                  <a:lnTo>
                    <a:pt x="146" y="34"/>
                  </a:lnTo>
                  <a:lnTo>
                    <a:pt x="148" y="32"/>
                  </a:lnTo>
                  <a:lnTo>
                    <a:pt x="148" y="28"/>
                  </a:lnTo>
                  <a:lnTo>
                    <a:pt x="146" y="24"/>
                  </a:lnTo>
                  <a:lnTo>
                    <a:pt x="142" y="20"/>
                  </a:lnTo>
                  <a:lnTo>
                    <a:pt x="142" y="20"/>
                  </a:lnTo>
                  <a:lnTo>
                    <a:pt x="138" y="18"/>
                  </a:lnTo>
                  <a:lnTo>
                    <a:pt x="136" y="18"/>
                  </a:lnTo>
                  <a:lnTo>
                    <a:pt x="132" y="18"/>
                  </a:lnTo>
                  <a:lnTo>
                    <a:pt x="128" y="20"/>
                  </a:lnTo>
                  <a:lnTo>
                    <a:pt x="128" y="20"/>
                  </a:lnTo>
                  <a:lnTo>
                    <a:pt x="126" y="22"/>
                  </a:lnTo>
                  <a:lnTo>
                    <a:pt x="122" y="22"/>
                  </a:lnTo>
                  <a:lnTo>
                    <a:pt x="114" y="22"/>
                  </a:lnTo>
                  <a:lnTo>
                    <a:pt x="114" y="22"/>
                  </a:lnTo>
                  <a:lnTo>
                    <a:pt x="112" y="18"/>
                  </a:lnTo>
                  <a:lnTo>
                    <a:pt x="112" y="10"/>
                  </a:lnTo>
                  <a:lnTo>
                    <a:pt x="112" y="10"/>
                  </a:lnTo>
                  <a:lnTo>
                    <a:pt x="112" y="8"/>
                  </a:lnTo>
                  <a:lnTo>
                    <a:pt x="110" y="4"/>
                  </a:lnTo>
                  <a:lnTo>
                    <a:pt x="106" y="2"/>
                  </a:lnTo>
                  <a:lnTo>
                    <a:pt x="102" y="0"/>
                  </a:lnTo>
                  <a:lnTo>
                    <a:pt x="102" y="0"/>
                  </a:lnTo>
                  <a:lnTo>
                    <a:pt x="98" y="0"/>
                  </a:lnTo>
                  <a:lnTo>
                    <a:pt x="94" y="2"/>
                  </a:lnTo>
                  <a:lnTo>
                    <a:pt x="92" y="4"/>
                  </a:lnTo>
                  <a:lnTo>
                    <a:pt x="90" y="6"/>
                  </a:lnTo>
                  <a:lnTo>
                    <a:pt x="90" y="6"/>
                  </a:lnTo>
                  <a:lnTo>
                    <a:pt x="88" y="10"/>
                  </a:lnTo>
                  <a:lnTo>
                    <a:pt x="84" y="12"/>
                  </a:lnTo>
                  <a:lnTo>
                    <a:pt x="78" y="14"/>
                  </a:lnTo>
                  <a:lnTo>
                    <a:pt x="78" y="14"/>
                  </a:lnTo>
                  <a:lnTo>
                    <a:pt x="74" y="12"/>
                  </a:lnTo>
                  <a:lnTo>
                    <a:pt x="72" y="8"/>
                  </a:lnTo>
                  <a:lnTo>
                    <a:pt x="72" y="8"/>
                  </a:lnTo>
                  <a:lnTo>
                    <a:pt x="70" y="4"/>
                  </a:lnTo>
                  <a:lnTo>
                    <a:pt x="66" y="2"/>
                  </a:lnTo>
                  <a:lnTo>
                    <a:pt x="62" y="2"/>
                  </a:lnTo>
                  <a:lnTo>
                    <a:pt x="58" y="2"/>
                  </a:lnTo>
                  <a:lnTo>
                    <a:pt x="58" y="2"/>
                  </a:lnTo>
                  <a:lnTo>
                    <a:pt x="54" y="4"/>
                  </a:lnTo>
                  <a:lnTo>
                    <a:pt x="50" y="8"/>
                  </a:lnTo>
                  <a:lnTo>
                    <a:pt x="50" y="10"/>
                  </a:lnTo>
                  <a:lnTo>
                    <a:pt x="50" y="14"/>
                  </a:lnTo>
                  <a:lnTo>
                    <a:pt x="50" y="14"/>
                  </a:lnTo>
                  <a:lnTo>
                    <a:pt x="50" y="18"/>
                  </a:lnTo>
                  <a:lnTo>
                    <a:pt x="48" y="22"/>
                  </a:lnTo>
                  <a:lnTo>
                    <a:pt x="44" y="26"/>
                  </a:lnTo>
                  <a:lnTo>
                    <a:pt x="44" y="26"/>
                  </a:lnTo>
                  <a:lnTo>
                    <a:pt x="40" y="28"/>
                  </a:lnTo>
                  <a:lnTo>
                    <a:pt x="34" y="24"/>
                  </a:lnTo>
                  <a:lnTo>
                    <a:pt x="34" y="24"/>
                  </a:lnTo>
                  <a:lnTo>
                    <a:pt x="30" y="22"/>
                  </a:lnTo>
                  <a:lnTo>
                    <a:pt x="28" y="22"/>
                  </a:lnTo>
                  <a:lnTo>
                    <a:pt x="24" y="24"/>
                  </a:lnTo>
                  <a:lnTo>
                    <a:pt x="20" y="28"/>
                  </a:lnTo>
                  <a:lnTo>
                    <a:pt x="20" y="28"/>
                  </a:lnTo>
                  <a:lnTo>
                    <a:pt x="18" y="30"/>
                  </a:lnTo>
                  <a:lnTo>
                    <a:pt x="16" y="34"/>
                  </a:lnTo>
                  <a:lnTo>
                    <a:pt x="16" y="38"/>
                  </a:lnTo>
                  <a:lnTo>
                    <a:pt x="18" y="42"/>
                  </a:lnTo>
                  <a:lnTo>
                    <a:pt x="18" y="42"/>
                  </a:lnTo>
                  <a:close/>
                  <a:moveTo>
                    <a:pt x="70" y="38"/>
                  </a:moveTo>
                  <a:lnTo>
                    <a:pt x="70" y="38"/>
                  </a:lnTo>
                  <a:lnTo>
                    <a:pt x="78" y="36"/>
                  </a:lnTo>
                  <a:lnTo>
                    <a:pt x="88" y="36"/>
                  </a:lnTo>
                  <a:lnTo>
                    <a:pt x="98" y="38"/>
                  </a:lnTo>
                  <a:lnTo>
                    <a:pt x="108" y="40"/>
                  </a:lnTo>
                  <a:lnTo>
                    <a:pt x="116" y="46"/>
                  </a:lnTo>
                  <a:lnTo>
                    <a:pt x="122" y="52"/>
                  </a:lnTo>
                  <a:lnTo>
                    <a:pt x="128" y="60"/>
                  </a:lnTo>
                  <a:lnTo>
                    <a:pt x="132" y="70"/>
                  </a:lnTo>
                  <a:lnTo>
                    <a:pt x="132" y="70"/>
                  </a:lnTo>
                  <a:lnTo>
                    <a:pt x="134" y="80"/>
                  </a:lnTo>
                  <a:lnTo>
                    <a:pt x="134" y="90"/>
                  </a:lnTo>
                  <a:lnTo>
                    <a:pt x="132" y="100"/>
                  </a:lnTo>
                  <a:lnTo>
                    <a:pt x="128" y="108"/>
                  </a:lnTo>
                  <a:lnTo>
                    <a:pt x="124" y="116"/>
                  </a:lnTo>
                  <a:lnTo>
                    <a:pt x="116" y="124"/>
                  </a:lnTo>
                  <a:lnTo>
                    <a:pt x="108" y="128"/>
                  </a:lnTo>
                  <a:lnTo>
                    <a:pt x="100" y="132"/>
                  </a:lnTo>
                  <a:lnTo>
                    <a:pt x="100" y="132"/>
                  </a:lnTo>
                  <a:lnTo>
                    <a:pt x="90" y="134"/>
                  </a:lnTo>
                  <a:lnTo>
                    <a:pt x="80" y="136"/>
                  </a:lnTo>
                  <a:lnTo>
                    <a:pt x="70" y="134"/>
                  </a:lnTo>
                  <a:lnTo>
                    <a:pt x="62" y="130"/>
                  </a:lnTo>
                  <a:lnTo>
                    <a:pt x="54" y="124"/>
                  </a:lnTo>
                  <a:lnTo>
                    <a:pt x="46" y="118"/>
                  </a:lnTo>
                  <a:lnTo>
                    <a:pt x="40" y="110"/>
                  </a:lnTo>
                  <a:lnTo>
                    <a:pt x="36" y="100"/>
                  </a:lnTo>
                  <a:lnTo>
                    <a:pt x="36" y="100"/>
                  </a:lnTo>
                  <a:lnTo>
                    <a:pt x="34" y="90"/>
                  </a:lnTo>
                  <a:lnTo>
                    <a:pt x="34" y="80"/>
                  </a:lnTo>
                  <a:lnTo>
                    <a:pt x="36" y="72"/>
                  </a:lnTo>
                  <a:lnTo>
                    <a:pt x="40" y="62"/>
                  </a:lnTo>
                  <a:lnTo>
                    <a:pt x="46" y="54"/>
                  </a:lnTo>
                  <a:lnTo>
                    <a:pt x="52" y="48"/>
                  </a:lnTo>
                  <a:lnTo>
                    <a:pt x="60" y="42"/>
                  </a:lnTo>
                  <a:lnTo>
                    <a:pt x="70" y="38"/>
                  </a:lnTo>
                  <a:lnTo>
                    <a:pt x="70"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2" name="Freeform 115">
            <a:extLst>
              <a:ext uri="{FF2B5EF4-FFF2-40B4-BE49-F238E27FC236}">
                <a16:creationId xmlns:a16="http://schemas.microsoft.com/office/drawing/2014/main" id="{C271EBB1-816A-44B7-B2EE-B35220291417}"/>
              </a:ext>
            </a:extLst>
          </p:cNvPr>
          <p:cNvSpPr>
            <a:spLocks noEditPoints="1"/>
          </p:cNvSpPr>
          <p:nvPr/>
        </p:nvSpPr>
        <p:spPr bwMode="auto">
          <a:xfrm>
            <a:off x="6343219" y="3686261"/>
            <a:ext cx="559785" cy="559785"/>
          </a:xfrm>
          <a:custGeom>
            <a:avLst/>
            <a:gdLst/>
            <a:ahLst/>
            <a:cxnLst>
              <a:cxn ang="0">
                <a:pos x="144" y="32"/>
              </a:cxn>
              <a:cxn ang="0">
                <a:pos x="144" y="128"/>
              </a:cxn>
              <a:cxn ang="0">
                <a:pos x="128" y="144"/>
              </a:cxn>
              <a:cxn ang="0">
                <a:pos x="16" y="144"/>
              </a:cxn>
              <a:cxn ang="0">
                <a:pos x="0" y="128"/>
              </a:cxn>
              <a:cxn ang="0">
                <a:pos x="0" y="32"/>
              </a:cxn>
              <a:cxn ang="0">
                <a:pos x="16" y="16"/>
              </a:cxn>
              <a:cxn ang="0">
                <a:pos x="23" y="16"/>
              </a:cxn>
              <a:cxn ang="0">
                <a:pos x="23" y="32"/>
              </a:cxn>
              <a:cxn ang="0">
                <a:pos x="49" y="32"/>
              </a:cxn>
              <a:cxn ang="0">
                <a:pos x="49" y="16"/>
              </a:cxn>
              <a:cxn ang="0">
                <a:pos x="95" y="16"/>
              </a:cxn>
              <a:cxn ang="0">
                <a:pos x="95" y="32"/>
              </a:cxn>
              <a:cxn ang="0">
                <a:pos x="121" y="32"/>
              </a:cxn>
              <a:cxn ang="0">
                <a:pos x="121" y="16"/>
              </a:cxn>
              <a:cxn ang="0">
                <a:pos x="128" y="16"/>
              </a:cxn>
              <a:cxn ang="0">
                <a:pos x="144" y="32"/>
              </a:cxn>
              <a:cxn ang="0">
                <a:pos x="128" y="64"/>
              </a:cxn>
              <a:cxn ang="0">
                <a:pos x="16" y="64"/>
              </a:cxn>
              <a:cxn ang="0">
                <a:pos x="16" y="128"/>
              </a:cxn>
              <a:cxn ang="0">
                <a:pos x="128" y="128"/>
              </a:cxn>
              <a:cxn ang="0">
                <a:pos x="128" y="64"/>
              </a:cxn>
              <a:cxn ang="0">
                <a:pos x="42" y="27"/>
              </a:cxn>
              <a:cxn ang="0">
                <a:pos x="31" y="27"/>
              </a:cxn>
              <a:cxn ang="0">
                <a:pos x="31" y="0"/>
              </a:cxn>
              <a:cxn ang="0">
                <a:pos x="42" y="0"/>
              </a:cxn>
              <a:cxn ang="0">
                <a:pos x="42" y="27"/>
              </a:cxn>
              <a:cxn ang="0">
                <a:pos x="114" y="27"/>
              </a:cxn>
              <a:cxn ang="0">
                <a:pos x="103" y="27"/>
              </a:cxn>
              <a:cxn ang="0">
                <a:pos x="103" y="0"/>
              </a:cxn>
              <a:cxn ang="0">
                <a:pos x="114" y="0"/>
              </a:cxn>
              <a:cxn ang="0">
                <a:pos x="114" y="27"/>
              </a:cxn>
            </a:cxnLst>
            <a:rect l="0" t="0" r="r" b="b"/>
            <a:pathLst>
              <a:path w="144" h="144">
                <a:moveTo>
                  <a:pt x="144" y="32"/>
                </a:moveTo>
                <a:cubicBezTo>
                  <a:pt x="144" y="128"/>
                  <a:pt x="144" y="128"/>
                  <a:pt x="144" y="128"/>
                </a:cubicBezTo>
                <a:cubicBezTo>
                  <a:pt x="144" y="137"/>
                  <a:pt x="137" y="144"/>
                  <a:pt x="128" y="144"/>
                </a:cubicBezTo>
                <a:cubicBezTo>
                  <a:pt x="16" y="144"/>
                  <a:pt x="16" y="144"/>
                  <a:pt x="16" y="144"/>
                </a:cubicBezTo>
                <a:cubicBezTo>
                  <a:pt x="7" y="144"/>
                  <a:pt x="0" y="137"/>
                  <a:pt x="0" y="128"/>
                </a:cubicBezTo>
                <a:cubicBezTo>
                  <a:pt x="0" y="32"/>
                  <a:pt x="0" y="32"/>
                  <a:pt x="0" y="32"/>
                </a:cubicBezTo>
                <a:cubicBezTo>
                  <a:pt x="0" y="23"/>
                  <a:pt x="7" y="16"/>
                  <a:pt x="16" y="16"/>
                </a:cubicBezTo>
                <a:cubicBezTo>
                  <a:pt x="23" y="16"/>
                  <a:pt x="23" y="16"/>
                  <a:pt x="23" y="16"/>
                </a:cubicBezTo>
                <a:cubicBezTo>
                  <a:pt x="23" y="32"/>
                  <a:pt x="23" y="32"/>
                  <a:pt x="23" y="32"/>
                </a:cubicBezTo>
                <a:cubicBezTo>
                  <a:pt x="49" y="32"/>
                  <a:pt x="49" y="32"/>
                  <a:pt x="49" y="32"/>
                </a:cubicBezTo>
                <a:cubicBezTo>
                  <a:pt x="49" y="16"/>
                  <a:pt x="49" y="16"/>
                  <a:pt x="49" y="16"/>
                </a:cubicBezTo>
                <a:cubicBezTo>
                  <a:pt x="95" y="16"/>
                  <a:pt x="95" y="16"/>
                  <a:pt x="95" y="16"/>
                </a:cubicBezTo>
                <a:cubicBezTo>
                  <a:pt x="95" y="32"/>
                  <a:pt x="95" y="32"/>
                  <a:pt x="95" y="32"/>
                </a:cubicBezTo>
                <a:cubicBezTo>
                  <a:pt x="121" y="32"/>
                  <a:pt x="121" y="32"/>
                  <a:pt x="121" y="32"/>
                </a:cubicBezTo>
                <a:cubicBezTo>
                  <a:pt x="121" y="16"/>
                  <a:pt x="121" y="16"/>
                  <a:pt x="121" y="16"/>
                </a:cubicBezTo>
                <a:cubicBezTo>
                  <a:pt x="128" y="16"/>
                  <a:pt x="128" y="16"/>
                  <a:pt x="128" y="16"/>
                </a:cubicBezTo>
                <a:cubicBezTo>
                  <a:pt x="137" y="16"/>
                  <a:pt x="144" y="23"/>
                  <a:pt x="144" y="32"/>
                </a:cubicBezTo>
                <a:close/>
                <a:moveTo>
                  <a:pt x="128" y="64"/>
                </a:moveTo>
                <a:cubicBezTo>
                  <a:pt x="16" y="64"/>
                  <a:pt x="16" y="64"/>
                  <a:pt x="16" y="64"/>
                </a:cubicBezTo>
                <a:cubicBezTo>
                  <a:pt x="16" y="128"/>
                  <a:pt x="16" y="128"/>
                  <a:pt x="16" y="128"/>
                </a:cubicBezTo>
                <a:cubicBezTo>
                  <a:pt x="128" y="128"/>
                  <a:pt x="128" y="128"/>
                  <a:pt x="128" y="128"/>
                </a:cubicBezTo>
                <a:lnTo>
                  <a:pt x="128" y="64"/>
                </a:lnTo>
                <a:close/>
                <a:moveTo>
                  <a:pt x="42" y="27"/>
                </a:moveTo>
                <a:cubicBezTo>
                  <a:pt x="31" y="27"/>
                  <a:pt x="31" y="27"/>
                  <a:pt x="31" y="27"/>
                </a:cubicBezTo>
                <a:cubicBezTo>
                  <a:pt x="31" y="0"/>
                  <a:pt x="31" y="0"/>
                  <a:pt x="31" y="0"/>
                </a:cubicBezTo>
                <a:cubicBezTo>
                  <a:pt x="42" y="0"/>
                  <a:pt x="42" y="0"/>
                  <a:pt x="42" y="0"/>
                </a:cubicBezTo>
                <a:lnTo>
                  <a:pt x="42" y="27"/>
                </a:lnTo>
                <a:close/>
                <a:moveTo>
                  <a:pt x="114" y="27"/>
                </a:moveTo>
                <a:cubicBezTo>
                  <a:pt x="103" y="27"/>
                  <a:pt x="103" y="27"/>
                  <a:pt x="103" y="27"/>
                </a:cubicBezTo>
                <a:cubicBezTo>
                  <a:pt x="103" y="0"/>
                  <a:pt x="103" y="0"/>
                  <a:pt x="103" y="0"/>
                </a:cubicBezTo>
                <a:cubicBezTo>
                  <a:pt x="114" y="0"/>
                  <a:pt x="114" y="0"/>
                  <a:pt x="114" y="0"/>
                </a:cubicBezTo>
                <a:lnTo>
                  <a:pt x="114" y="27"/>
                </a:ln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24">
            <a:extLst>
              <a:ext uri="{FF2B5EF4-FFF2-40B4-BE49-F238E27FC236}">
                <a16:creationId xmlns:a16="http://schemas.microsoft.com/office/drawing/2014/main" id="{DDA86A65-79B6-4F5E-A8DD-C0AAAC0CAAB3}"/>
              </a:ext>
            </a:extLst>
          </p:cNvPr>
          <p:cNvSpPr>
            <a:spLocks noChangeAspect="1" noEditPoints="1"/>
          </p:cNvSpPr>
          <p:nvPr/>
        </p:nvSpPr>
        <p:spPr bwMode="auto">
          <a:xfrm>
            <a:off x="6433450" y="1305810"/>
            <a:ext cx="413203" cy="679107"/>
          </a:xfrm>
          <a:custGeom>
            <a:avLst/>
            <a:gdLst/>
            <a:ahLst/>
            <a:cxnLst>
              <a:cxn ang="0">
                <a:pos x="43" y="33"/>
              </a:cxn>
              <a:cxn ang="0">
                <a:pos x="142" y="58"/>
              </a:cxn>
              <a:cxn ang="0">
                <a:pos x="185" y="33"/>
              </a:cxn>
              <a:cxn ang="0">
                <a:pos x="185" y="330"/>
              </a:cxn>
              <a:cxn ang="0">
                <a:pos x="0" y="48"/>
              </a:cxn>
              <a:cxn ang="0">
                <a:pos x="20" y="300"/>
              </a:cxn>
              <a:cxn ang="0">
                <a:pos x="40" y="152"/>
              </a:cxn>
              <a:cxn ang="0">
                <a:pos x="54" y="120"/>
              </a:cxn>
              <a:cxn ang="0">
                <a:pos x="60" y="145"/>
              </a:cxn>
              <a:cxn ang="0">
                <a:pos x="79" y="142"/>
              </a:cxn>
              <a:cxn ang="0">
                <a:pos x="79" y="142"/>
              </a:cxn>
              <a:cxn ang="0">
                <a:pos x="160" y="129"/>
              </a:cxn>
              <a:cxn ang="0">
                <a:pos x="93" y="136"/>
              </a:cxn>
              <a:cxn ang="0">
                <a:pos x="93" y="143"/>
              </a:cxn>
              <a:cxn ang="0">
                <a:pos x="88" y="99"/>
              </a:cxn>
              <a:cxn ang="0">
                <a:pos x="56" y="128"/>
              </a:cxn>
              <a:cxn ang="0">
                <a:pos x="69" y="128"/>
              </a:cxn>
              <a:cxn ang="0">
                <a:pos x="58" y="178"/>
              </a:cxn>
              <a:cxn ang="0">
                <a:pos x="47" y="210"/>
              </a:cxn>
              <a:cxn ang="0">
                <a:pos x="40" y="216"/>
              </a:cxn>
              <a:cxn ang="0">
                <a:pos x="73" y="216"/>
              </a:cxn>
              <a:cxn ang="0">
                <a:pos x="160" y="187"/>
              </a:cxn>
              <a:cxn ang="0">
                <a:pos x="93" y="187"/>
              </a:cxn>
              <a:cxn ang="0">
                <a:pos x="160" y="207"/>
              </a:cxn>
              <a:cxn ang="0">
                <a:pos x="69" y="193"/>
              </a:cxn>
              <a:cxn ang="0">
                <a:pos x="68" y="213"/>
              </a:cxn>
              <a:cxn ang="0">
                <a:pos x="69" y="193"/>
              </a:cxn>
              <a:cxn ang="0">
                <a:pos x="88" y="228"/>
              </a:cxn>
              <a:cxn ang="0">
                <a:pos x="56" y="257"/>
              </a:cxn>
              <a:cxn ang="0">
                <a:pos x="69" y="258"/>
              </a:cxn>
              <a:cxn ang="0">
                <a:pos x="160" y="272"/>
              </a:cxn>
              <a:cxn ang="0">
                <a:pos x="93" y="251"/>
              </a:cxn>
              <a:cxn ang="0">
                <a:pos x="93" y="258"/>
              </a:cxn>
              <a:cxn ang="0">
                <a:pos x="79" y="281"/>
              </a:cxn>
              <a:cxn ang="0">
                <a:pos x="40" y="281"/>
              </a:cxn>
              <a:cxn ang="0">
                <a:pos x="54" y="249"/>
              </a:cxn>
              <a:cxn ang="0">
                <a:pos x="60" y="274"/>
              </a:cxn>
              <a:cxn ang="0">
                <a:pos x="88" y="23"/>
              </a:cxn>
              <a:cxn ang="0">
                <a:pos x="100" y="12"/>
              </a:cxn>
              <a:cxn ang="0">
                <a:pos x="58" y="18"/>
              </a:cxn>
              <a:cxn ang="0">
                <a:pos x="122" y="18"/>
              </a:cxn>
              <a:cxn ang="0">
                <a:pos x="151" y="43"/>
              </a:cxn>
              <a:cxn ang="0">
                <a:pos x="49" y="43"/>
              </a:cxn>
            </a:cxnLst>
            <a:rect l="0" t="0" r="r" b="b"/>
            <a:pathLst>
              <a:path w="200" h="330">
                <a:moveTo>
                  <a:pt x="0" y="48"/>
                </a:moveTo>
                <a:cubicBezTo>
                  <a:pt x="0" y="40"/>
                  <a:pt x="7" y="33"/>
                  <a:pt x="15" y="33"/>
                </a:cubicBezTo>
                <a:cubicBezTo>
                  <a:pt x="43" y="33"/>
                  <a:pt x="43" y="33"/>
                  <a:pt x="43" y="33"/>
                </a:cubicBezTo>
                <a:cubicBezTo>
                  <a:pt x="43" y="43"/>
                  <a:pt x="43" y="43"/>
                  <a:pt x="43" y="43"/>
                </a:cubicBezTo>
                <a:cubicBezTo>
                  <a:pt x="43" y="52"/>
                  <a:pt x="50" y="58"/>
                  <a:pt x="58" y="58"/>
                </a:cubicBezTo>
                <a:cubicBezTo>
                  <a:pt x="142" y="58"/>
                  <a:pt x="142" y="58"/>
                  <a:pt x="142" y="58"/>
                </a:cubicBezTo>
                <a:cubicBezTo>
                  <a:pt x="150" y="58"/>
                  <a:pt x="157" y="52"/>
                  <a:pt x="157" y="43"/>
                </a:cubicBezTo>
                <a:cubicBezTo>
                  <a:pt x="157" y="33"/>
                  <a:pt x="157" y="33"/>
                  <a:pt x="157" y="33"/>
                </a:cubicBezTo>
                <a:cubicBezTo>
                  <a:pt x="185" y="33"/>
                  <a:pt x="185" y="33"/>
                  <a:pt x="185" y="33"/>
                </a:cubicBezTo>
                <a:cubicBezTo>
                  <a:pt x="193" y="33"/>
                  <a:pt x="200" y="40"/>
                  <a:pt x="200" y="48"/>
                </a:cubicBezTo>
                <a:cubicBezTo>
                  <a:pt x="200" y="314"/>
                  <a:pt x="200" y="314"/>
                  <a:pt x="200" y="314"/>
                </a:cubicBezTo>
                <a:cubicBezTo>
                  <a:pt x="200" y="323"/>
                  <a:pt x="193" y="330"/>
                  <a:pt x="185" y="330"/>
                </a:cubicBezTo>
                <a:cubicBezTo>
                  <a:pt x="15" y="330"/>
                  <a:pt x="15" y="330"/>
                  <a:pt x="15" y="330"/>
                </a:cubicBezTo>
                <a:cubicBezTo>
                  <a:pt x="7" y="330"/>
                  <a:pt x="0" y="323"/>
                  <a:pt x="0" y="314"/>
                </a:cubicBezTo>
                <a:cubicBezTo>
                  <a:pt x="0" y="48"/>
                  <a:pt x="0" y="48"/>
                  <a:pt x="0" y="48"/>
                </a:cubicBezTo>
                <a:close/>
                <a:moveTo>
                  <a:pt x="180" y="88"/>
                </a:moveTo>
                <a:cubicBezTo>
                  <a:pt x="20" y="88"/>
                  <a:pt x="20" y="88"/>
                  <a:pt x="20" y="88"/>
                </a:cubicBezTo>
                <a:cubicBezTo>
                  <a:pt x="20" y="300"/>
                  <a:pt x="20" y="300"/>
                  <a:pt x="20" y="300"/>
                </a:cubicBezTo>
                <a:cubicBezTo>
                  <a:pt x="180" y="300"/>
                  <a:pt x="180" y="300"/>
                  <a:pt x="180" y="300"/>
                </a:cubicBezTo>
                <a:cubicBezTo>
                  <a:pt x="180" y="88"/>
                  <a:pt x="180" y="88"/>
                  <a:pt x="180" y="88"/>
                </a:cubicBezTo>
                <a:close/>
                <a:moveTo>
                  <a:pt x="40" y="152"/>
                </a:moveTo>
                <a:cubicBezTo>
                  <a:pt x="40" y="113"/>
                  <a:pt x="40" y="113"/>
                  <a:pt x="40" y="113"/>
                </a:cubicBezTo>
                <a:cubicBezTo>
                  <a:pt x="58" y="113"/>
                  <a:pt x="58" y="113"/>
                  <a:pt x="58" y="113"/>
                </a:cubicBezTo>
                <a:cubicBezTo>
                  <a:pt x="54" y="120"/>
                  <a:pt x="54" y="120"/>
                  <a:pt x="54" y="120"/>
                </a:cubicBezTo>
                <a:cubicBezTo>
                  <a:pt x="47" y="120"/>
                  <a:pt x="47" y="120"/>
                  <a:pt x="47" y="120"/>
                </a:cubicBezTo>
                <a:cubicBezTo>
                  <a:pt x="47" y="145"/>
                  <a:pt x="47" y="145"/>
                  <a:pt x="47" y="145"/>
                </a:cubicBezTo>
                <a:cubicBezTo>
                  <a:pt x="60" y="145"/>
                  <a:pt x="60" y="145"/>
                  <a:pt x="60" y="145"/>
                </a:cubicBezTo>
                <a:cubicBezTo>
                  <a:pt x="64" y="152"/>
                  <a:pt x="64" y="152"/>
                  <a:pt x="64" y="152"/>
                </a:cubicBezTo>
                <a:cubicBezTo>
                  <a:pt x="40" y="152"/>
                  <a:pt x="40" y="152"/>
                  <a:pt x="40" y="152"/>
                </a:cubicBezTo>
                <a:close/>
                <a:moveTo>
                  <a:pt x="79" y="142"/>
                </a:moveTo>
                <a:cubicBezTo>
                  <a:pt x="79" y="152"/>
                  <a:pt x="79" y="152"/>
                  <a:pt x="79" y="152"/>
                </a:cubicBezTo>
                <a:cubicBezTo>
                  <a:pt x="73" y="152"/>
                  <a:pt x="73" y="152"/>
                  <a:pt x="73" y="152"/>
                </a:cubicBezTo>
                <a:cubicBezTo>
                  <a:pt x="75" y="149"/>
                  <a:pt x="77" y="145"/>
                  <a:pt x="79" y="142"/>
                </a:cubicBezTo>
                <a:close/>
                <a:moveTo>
                  <a:pt x="93" y="122"/>
                </a:moveTo>
                <a:cubicBezTo>
                  <a:pt x="160" y="122"/>
                  <a:pt x="160" y="122"/>
                  <a:pt x="160" y="122"/>
                </a:cubicBezTo>
                <a:cubicBezTo>
                  <a:pt x="160" y="129"/>
                  <a:pt x="160" y="129"/>
                  <a:pt x="160" y="129"/>
                </a:cubicBezTo>
                <a:cubicBezTo>
                  <a:pt x="93" y="129"/>
                  <a:pt x="93" y="129"/>
                  <a:pt x="93" y="129"/>
                </a:cubicBezTo>
                <a:cubicBezTo>
                  <a:pt x="93" y="122"/>
                  <a:pt x="93" y="122"/>
                  <a:pt x="93" y="122"/>
                </a:cubicBezTo>
                <a:close/>
                <a:moveTo>
                  <a:pt x="93" y="136"/>
                </a:moveTo>
                <a:cubicBezTo>
                  <a:pt x="160" y="136"/>
                  <a:pt x="160" y="136"/>
                  <a:pt x="160" y="136"/>
                </a:cubicBezTo>
                <a:cubicBezTo>
                  <a:pt x="160" y="143"/>
                  <a:pt x="160" y="143"/>
                  <a:pt x="160" y="143"/>
                </a:cubicBezTo>
                <a:cubicBezTo>
                  <a:pt x="93" y="143"/>
                  <a:pt x="93" y="143"/>
                  <a:pt x="93" y="143"/>
                </a:cubicBezTo>
                <a:cubicBezTo>
                  <a:pt x="93" y="136"/>
                  <a:pt x="93" y="136"/>
                  <a:pt x="93" y="136"/>
                </a:cubicBezTo>
                <a:close/>
                <a:moveTo>
                  <a:pt x="69" y="128"/>
                </a:moveTo>
                <a:cubicBezTo>
                  <a:pt x="69" y="128"/>
                  <a:pt x="82" y="107"/>
                  <a:pt x="88" y="99"/>
                </a:cubicBezTo>
                <a:cubicBezTo>
                  <a:pt x="102" y="99"/>
                  <a:pt x="102" y="99"/>
                  <a:pt x="102" y="99"/>
                </a:cubicBezTo>
                <a:cubicBezTo>
                  <a:pt x="87" y="116"/>
                  <a:pt x="70" y="145"/>
                  <a:pt x="68" y="149"/>
                </a:cubicBezTo>
                <a:cubicBezTo>
                  <a:pt x="68" y="149"/>
                  <a:pt x="58" y="130"/>
                  <a:pt x="56" y="128"/>
                </a:cubicBezTo>
                <a:cubicBezTo>
                  <a:pt x="62" y="117"/>
                  <a:pt x="62" y="117"/>
                  <a:pt x="62" y="117"/>
                </a:cubicBezTo>
                <a:cubicBezTo>
                  <a:pt x="66" y="123"/>
                  <a:pt x="69" y="128"/>
                  <a:pt x="69" y="128"/>
                </a:cubicBezTo>
                <a:cubicBezTo>
                  <a:pt x="69" y="128"/>
                  <a:pt x="69" y="128"/>
                  <a:pt x="69" y="128"/>
                </a:cubicBezTo>
                <a:close/>
                <a:moveTo>
                  <a:pt x="40" y="216"/>
                </a:moveTo>
                <a:cubicBezTo>
                  <a:pt x="40" y="178"/>
                  <a:pt x="40" y="178"/>
                  <a:pt x="40" y="178"/>
                </a:cubicBezTo>
                <a:cubicBezTo>
                  <a:pt x="58" y="178"/>
                  <a:pt x="58" y="178"/>
                  <a:pt x="58" y="178"/>
                </a:cubicBezTo>
                <a:cubicBezTo>
                  <a:pt x="54" y="184"/>
                  <a:pt x="54" y="184"/>
                  <a:pt x="54" y="184"/>
                </a:cubicBezTo>
                <a:cubicBezTo>
                  <a:pt x="47" y="184"/>
                  <a:pt x="47" y="184"/>
                  <a:pt x="47" y="184"/>
                </a:cubicBezTo>
                <a:cubicBezTo>
                  <a:pt x="47" y="210"/>
                  <a:pt x="47" y="210"/>
                  <a:pt x="47" y="210"/>
                </a:cubicBezTo>
                <a:cubicBezTo>
                  <a:pt x="60" y="210"/>
                  <a:pt x="60" y="210"/>
                  <a:pt x="60" y="210"/>
                </a:cubicBezTo>
                <a:cubicBezTo>
                  <a:pt x="64" y="216"/>
                  <a:pt x="64" y="216"/>
                  <a:pt x="64" y="216"/>
                </a:cubicBezTo>
                <a:cubicBezTo>
                  <a:pt x="40" y="216"/>
                  <a:pt x="40" y="216"/>
                  <a:pt x="40" y="216"/>
                </a:cubicBezTo>
                <a:close/>
                <a:moveTo>
                  <a:pt x="79" y="206"/>
                </a:moveTo>
                <a:cubicBezTo>
                  <a:pt x="79" y="216"/>
                  <a:pt x="79" y="216"/>
                  <a:pt x="79" y="216"/>
                </a:cubicBezTo>
                <a:cubicBezTo>
                  <a:pt x="73" y="216"/>
                  <a:pt x="73" y="216"/>
                  <a:pt x="73" y="216"/>
                </a:cubicBezTo>
                <a:cubicBezTo>
                  <a:pt x="75" y="213"/>
                  <a:pt x="77" y="210"/>
                  <a:pt x="79" y="206"/>
                </a:cubicBezTo>
                <a:close/>
                <a:moveTo>
                  <a:pt x="93" y="187"/>
                </a:moveTo>
                <a:cubicBezTo>
                  <a:pt x="160" y="187"/>
                  <a:pt x="160" y="187"/>
                  <a:pt x="160" y="187"/>
                </a:cubicBezTo>
                <a:cubicBezTo>
                  <a:pt x="160" y="194"/>
                  <a:pt x="160" y="194"/>
                  <a:pt x="160" y="194"/>
                </a:cubicBezTo>
                <a:cubicBezTo>
                  <a:pt x="93" y="194"/>
                  <a:pt x="93" y="194"/>
                  <a:pt x="93" y="194"/>
                </a:cubicBezTo>
                <a:cubicBezTo>
                  <a:pt x="93" y="187"/>
                  <a:pt x="93" y="187"/>
                  <a:pt x="93" y="187"/>
                </a:cubicBezTo>
                <a:close/>
                <a:moveTo>
                  <a:pt x="93" y="201"/>
                </a:moveTo>
                <a:cubicBezTo>
                  <a:pt x="160" y="201"/>
                  <a:pt x="160" y="201"/>
                  <a:pt x="160" y="201"/>
                </a:cubicBezTo>
                <a:cubicBezTo>
                  <a:pt x="160" y="207"/>
                  <a:pt x="160" y="207"/>
                  <a:pt x="160" y="207"/>
                </a:cubicBezTo>
                <a:cubicBezTo>
                  <a:pt x="93" y="207"/>
                  <a:pt x="93" y="207"/>
                  <a:pt x="93" y="207"/>
                </a:cubicBezTo>
                <a:cubicBezTo>
                  <a:pt x="93" y="201"/>
                  <a:pt x="93" y="201"/>
                  <a:pt x="93" y="201"/>
                </a:cubicBezTo>
                <a:close/>
                <a:moveTo>
                  <a:pt x="69" y="193"/>
                </a:moveTo>
                <a:cubicBezTo>
                  <a:pt x="69" y="193"/>
                  <a:pt x="82" y="172"/>
                  <a:pt x="88" y="163"/>
                </a:cubicBezTo>
                <a:cubicBezTo>
                  <a:pt x="102" y="163"/>
                  <a:pt x="102" y="163"/>
                  <a:pt x="102" y="163"/>
                </a:cubicBezTo>
                <a:cubicBezTo>
                  <a:pt x="87" y="181"/>
                  <a:pt x="70" y="210"/>
                  <a:pt x="68" y="213"/>
                </a:cubicBezTo>
                <a:cubicBezTo>
                  <a:pt x="68" y="213"/>
                  <a:pt x="58" y="195"/>
                  <a:pt x="56" y="192"/>
                </a:cubicBezTo>
                <a:cubicBezTo>
                  <a:pt x="62" y="181"/>
                  <a:pt x="62" y="181"/>
                  <a:pt x="62" y="181"/>
                </a:cubicBezTo>
                <a:cubicBezTo>
                  <a:pt x="66" y="187"/>
                  <a:pt x="69" y="192"/>
                  <a:pt x="69" y="193"/>
                </a:cubicBezTo>
                <a:cubicBezTo>
                  <a:pt x="69" y="193"/>
                  <a:pt x="69" y="193"/>
                  <a:pt x="69" y="193"/>
                </a:cubicBezTo>
                <a:close/>
                <a:moveTo>
                  <a:pt x="69" y="258"/>
                </a:moveTo>
                <a:cubicBezTo>
                  <a:pt x="69" y="258"/>
                  <a:pt x="82" y="236"/>
                  <a:pt x="88" y="228"/>
                </a:cubicBezTo>
                <a:cubicBezTo>
                  <a:pt x="102" y="228"/>
                  <a:pt x="102" y="228"/>
                  <a:pt x="102" y="228"/>
                </a:cubicBezTo>
                <a:cubicBezTo>
                  <a:pt x="87" y="245"/>
                  <a:pt x="70" y="274"/>
                  <a:pt x="68" y="278"/>
                </a:cubicBezTo>
                <a:cubicBezTo>
                  <a:pt x="68" y="278"/>
                  <a:pt x="58" y="259"/>
                  <a:pt x="56" y="257"/>
                </a:cubicBezTo>
                <a:cubicBezTo>
                  <a:pt x="62" y="246"/>
                  <a:pt x="62" y="246"/>
                  <a:pt x="62" y="246"/>
                </a:cubicBezTo>
                <a:cubicBezTo>
                  <a:pt x="66" y="252"/>
                  <a:pt x="69" y="257"/>
                  <a:pt x="69" y="257"/>
                </a:cubicBezTo>
                <a:cubicBezTo>
                  <a:pt x="69" y="258"/>
                  <a:pt x="69" y="258"/>
                  <a:pt x="69" y="258"/>
                </a:cubicBezTo>
                <a:close/>
                <a:moveTo>
                  <a:pt x="93" y="265"/>
                </a:moveTo>
                <a:cubicBezTo>
                  <a:pt x="160" y="265"/>
                  <a:pt x="160" y="265"/>
                  <a:pt x="160" y="265"/>
                </a:cubicBezTo>
                <a:cubicBezTo>
                  <a:pt x="160" y="272"/>
                  <a:pt x="160" y="272"/>
                  <a:pt x="160" y="272"/>
                </a:cubicBezTo>
                <a:cubicBezTo>
                  <a:pt x="93" y="272"/>
                  <a:pt x="93" y="272"/>
                  <a:pt x="93" y="272"/>
                </a:cubicBezTo>
                <a:cubicBezTo>
                  <a:pt x="93" y="265"/>
                  <a:pt x="93" y="265"/>
                  <a:pt x="93" y="265"/>
                </a:cubicBezTo>
                <a:close/>
                <a:moveTo>
                  <a:pt x="93" y="251"/>
                </a:moveTo>
                <a:cubicBezTo>
                  <a:pt x="160" y="251"/>
                  <a:pt x="160" y="251"/>
                  <a:pt x="160" y="251"/>
                </a:cubicBezTo>
                <a:cubicBezTo>
                  <a:pt x="160" y="258"/>
                  <a:pt x="160" y="258"/>
                  <a:pt x="160" y="258"/>
                </a:cubicBezTo>
                <a:cubicBezTo>
                  <a:pt x="93" y="258"/>
                  <a:pt x="93" y="258"/>
                  <a:pt x="93" y="258"/>
                </a:cubicBezTo>
                <a:cubicBezTo>
                  <a:pt x="93" y="251"/>
                  <a:pt x="93" y="251"/>
                  <a:pt x="93" y="251"/>
                </a:cubicBezTo>
                <a:close/>
                <a:moveTo>
                  <a:pt x="79" y="271"/>
                </a:moveTo>
                <a:cubicBezTo>
                  <a:pt x="79" y="281"/>
                  <a:pt x="79" y="281"/>
                  <a:pt x="79" y="281"/>
                </a:cubicBezTo>
                <a:cubicBezTo>
                  <a:pt x="73" y="281"/>
                  <a:pt x="73" y="281"/>
                  <a:pt x="73" y="281"/>
                </a:cubicBezTo>
                <a:cubicBezTo>
                  <a:pt x="75" y="278"/>
                  <a:pt x="77" y="274"/>
                  <a:pt x="79" y="271"/>
                </a:cubicBezTo>
                <a:close/>
                <a:moveTo>
                  <a:pt x="40" y="281"/>
                </a:moveTo>
                <a:cubicBezTo>
                  <a:pt x="40" y="242"/>
                  <a:pt x="40" y="242"/>
                  <a:pt x="40" y="242"/>
                </a:cubicBezTo>
                <a:cubicBezTo>
                  <a:pt x="58" y="242"/>
                  <a:pt x="58" y="242"/>
                  <a:pt x="58" y="242"/>
                </a:cubicBezTo>
                <a:cubicBezTo>
                  <a:pt x="54" y="249"/>
                  <a:pt x="54" y="249"/>
                  <a:pt x="54" y="249"/>
                </a:cubicBezTo>
                <a:cubicBezTo>
                  <a:pt x="47" y="249"/>
                  <a:pt x="47" y="249"/>
                  <a:pt x="47" y="249"/>
                </a:cubicBezTo>
                <a:cubicBezTo>
                  <a:pt x="47" y="274"/>
                  <a:pt x="47" y="274"/>
                  <a:pt x="47" y="274"/>
                </a:cubicBezTo>
                <a:cubicBezTo>
                  <a:pt x="60" y="274"/>
                  <a:pt x="60" y="274"/>
                  <a:pt x="60" y="274"/>
                </a:cubicBezTo>
                <a:cubicBezTo>
                  <a:pt x="64" y="281"/>
                  <a:pt x="64" y="281"/>
                  <a:pt x="64" y="281"/>
                </a:cubicBezTo>
                <a:cubicBezTo>
                  <a:pt x="40" y="281"/>
                  <a:pt x="40" y="281"/>
                  <a:pt x="40" y="281"/>
                </a:cubicBezTo>
                <a:close/>
                <a:moveTo>
                  <a:pt x="88" y="23"/>
                </a:moveTo>
                <a:cubicBezTo>
                  <a:pt x="88" y="30"/>
                  <a:pt x="94" y="35"/>
                  <a:pt x="100" y="35"/>
                </a:cubicBezTo>
                <a:cubicBezTo>
                  <a:pt x="106" y="35"/>
                  <a:pt x="112" y="30"/>
                  <a:pt x="112" y="23"/>
                </a:cubicBezTo>
                <a:cubicBezTo>
                  <a:pt x="112" y="17"/>
                  <a:pt x="106" y="12"/>
                  <a:pt x="100" y="12"/>
                </a:cubicBezTo>
                <a:cubicBezTo>
                  <a:pt x="94" y="12"/>
                  <a:pt x="88" y="17"/>
                  <a:pt x="88" y="23"/>
                </a:cubicBezTo>
                <a:close/>
                <a:moveTo>
                  <a:pt x="49" y="27"/>
                </a:moveTo>
                <a:cubicBezTo>
                  <a:pt x="49" y="22"/>
                  <a:pt x="53" y="18"/>
                  <a:pt x="58" y="18"/>
                </a:cubicBezTo>
                <a:cubicBezTo>
                  <a:pt x="78" y="18"/>
                  <a:pt x="78" y="18"/>
                  <a:pt x="78" y="18"/>
                </a:cubicBezTo>
                <a:cubicBezTo>
                  <a:pt x="80" y="8"/>
                  <a:pt x="89" y="0"/>
                  <a:pt x="100" y="0"/>
                </a:cubicBezTo>
                <a:cubicBezTo>
                  <a:pt x="111" y="0"/>
                  <a:pt x="120" y="8"/>
                  <a:pt x="122" y="18"/>
                </a:cubicBezTo>
                <a:cubicBezTo>
                  <a:pt x="142" y="18"/>
                  <a:pt x="142" y="18"/>
                  <a:pt x="142" y="18"/>
                </a:cubicBezTo>
                <a:cubicBezTo>
                  <a:pt x="147" y="18"/>
                  <a:pt x="151" y="22"/>
                  <a:pt x="151" y="27"/>
                </a:cubicBezTo>
                <a:cubicBezTo>
                  <a:pt x="151" y="43"/>
                  <a:pt x="151" y="43"/>
                  <a:pt x="151" y="43"/>
                </a:cubicBezTo>
                <a:cubicBezTo>
                  <a:pt x="151" y="48"/>
                  <a:pt x="147" y="52"/>
                  <a:pt x="142" y="52"/>
                </a:cubicBezTo>
                <a:cubicBezTo>
                  <a:pt x="58" y="52"/>
                  <a:pt x="58" y="52"/>
                  <a:pt x="58" y="52"/>
                </a:cubicBezTo>
                <a:cubicBezTo>
                  <a:pt x="53" y="52"/>
                  <a:pt x="49" y="48"/>
                  <a:pt x="49" y="43"/>
                </a:cubicBezTo>
                <a:cubicBezTo>
                  <a:pt x="49" y="27"/>
                  <a:pt x="49" y="27"/>
                  <a:pt x="49" y="27"/>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pic>
        <p:nvPicPr>
          <p:cNvPr id="25" name="Picture 24" descr="IPSOS_GAMECHANGERS_blue.png">
            <a:extLst>
              <a:ext uri="{FF2B5EF4-FFF2-40B4-BE49-F238E27FC236}">
                <a16:creationId xmlns:a16="http://schemas.microsoft.com/office/drawing/2014/main" id="{B54DAA05-5A79-40FE-8CAD-7F23486887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pic>
        <p:nvPicPr>
          <p:cNvPr id="27" name="Picture 2" descr="C:\Users\Graphics Dude Ltd\Graphics Dude Ltd\Work\PC - IM - 150415A (template pt2)\Graphics\Tags\MarketingElectronic-Col.png">
            <a:extLst>
              <a:ext uri="{FF2B5EF4-FFF2-40B4-BE49-F238E27FC236}">
                <a16:creationId xmlns:a16="http://schemas.microsoft.com/office/drawing/2014/main" id="{5645C146-29C8-4A41-B0DE-A7EA51EAE528}"/>
              </a:ext>
            </a:extLst>
          </p:cNvPr>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7277833" y="231264"/>
            <a:ext cx="1608992" cy="220891"/>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04AF8BB-9EFD-4FDD-8336-3907C8D6DC83}"/>
              </a:ext>
            </a:extLst>
          </p:cNvPr>
          <p:cNvSpPr/>
          <p:nvPr/>
        </p:nvSpPr>
        <p:spPr>
          <a:xfrm>
            <a:off x="6903144" y="1286605"/>
            <a:ext cx="1381778" cy="738664"/>
          </a:xfrm>
          <a:prstGeom prst="rect">
            <a:avLst/>
          </a:prstGeom>
        </p:spPr>
        <p:txBody>
          <a:bodyPr wrap="square">
            <a:spAutoFit/>
          </a:bodyPr>
          <a:lstStyle/>
          <a:p>
            <a:r>
              <a:rPr lang="nl-BE" sz="1400" dirty="0">
                <a:solidFill>
                  <a:srgbClr val="660066"/>
                </a:solidFill>
                <a:latin typeface="+mj-lt"/>
              </a:rPr>
              <a:t>Leeftijd</a:t>
            </a:r>
          </a:p>
          <a:p>
            <a:r>
              <a:rPr lang="nl-BE" sz="1400" dirty="0">
                <a:solidFill>
                  <a:srgbClr val="660066"/>
                </a:solidFill>
                <a:latin typeface="+mj-lt"/>
              </a:rPr>
              <a:t>Geslacht</a:t>
            </a:r>
          </a:p>
          <a:p>
            <a:r>
              <a:rPr lang="nl-BE" sz="1400" dirty="0">
                <a:solidFill>
                  <a:srgbClr val="660066"/>
                </a:solidFill>
                <a:latin typeface="+mj-lt"/>
              </a:rPr>
              <a:t>Regio</a:t>
            </a:r>
          </a:p>
        </p:txBody>
      </p:sp>
      <p:sp>
        <p:nvSpPr>
          <p:cNvPr id="30" name="Rectangle 29">
            <a:extLst>
              <a:ext uri="{FF2B5EF4-FFF2-40B4-BE49-F238E27FC236}">
                <a16:creationId xmlns:a16="http://schemas.microsoft.com/office/drawing/2014/main" id="{1B3E316B-D13B-4613-BACF-FB3405DC33CB}"/>
              </a:ext>
            </a:extLst>
          </p:cNvPr>
          <p:cNvSpPr/>
          <p:nvPr/>
        </p:nvSpPr>
        <p:spPr>
          <a:xfrm>
            <a:off x="3243639" y="3791059"/>
            <a:ext cx="2236823" cy="461665"/>
          </a:xfrm>
          <a:prstGeom prst="rect">
            <a:avLst/>
          </a:prstGeom>
        </p:spPr>
        <p:txBody>
          <a:bodyPr wrap="square">
            <a:spAutoFit/>
          </a:bodyPr>
          <a:lstStyle/>
          <a:p>
            <a:pPr marL="989013" defTabSz="685800">
              <a:defRPr/>
            </a:pPr>
            <a:r>
              <a:rPr lang="en-GB" sz="2400" b="1" kern="0" dirty="0">
                <a:solidFill>
                  <a:srgbClr val="660066"/>
                </a:solidFill>
                <a:ea typeface="Segoe UI" panose="020B0502040204020203" pitchFamily="34" charset="0"/>
                <a:cs typeface="Arial" panose="020B0604020202020204" pitchFamily="34" charset="0"/>
              </a:rPr>
              <a:t>ONLINE</a:t>
            </a:r>
          </a:p>
        </p:txBody>
      </p:sp>
    </p:spTree>
    <p:extLst>
      <p:ext uri="{BB962C8B-B14F-4D97-AF65-F5344CB8AC3E}">
        <p14:creationId xmlns:p14="http://schemas.microsoft.com/office/powerpoint/2010/main" val="56474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7EB53301-D931-475D-BE46-FB2FA2185757}"/>
              </a:ext>
            </a:extLst>
          </p:cNvPr>
          <p:cNvSpPr/>
          <p:nvPr/>
        </p:nvSpPr>
        <p:spPr>
          <a:xfrm>
            <a:off x="254000" y="2814394"/>
            <a:ext cx="1963927"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TAAL</a:t>
            </a:r>
          </a:p>
        </p:txBody>
      </p:sp>
      <p:sp>
        <p:nvSpPr>
          <p:cNvPr id="113" name="Rectangle 112"/>
          <p:cNvSpPr/>
          <p:nvPr/>
        </p:nvSpPr>
        <p:spPr>
          <a:xfrm>
            <a:off x="5323281" y="2819405"/>
            <a:ext cx="3541005" cy="1663869"/>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GEZINSTYPE</a:t>
            </a:r>
          </a:p>
        </p:txBody>
      </p:sp>
      <p:graphicFrame>
        <p:nvGraphicFramePr>
          <p:cNvPr id="114" name="Chart 113"/>
          <p:cNvGraphicFramePr/>
          <p:nvPr>
            <p:extLst>
              <p:ext uri="{D42A27DB-BD31-4B8C-83A1-F6EECF244321}">
                <p14:modId xmlns:p14="http://schemas.microsoft.com/office/powerpoint/2010/main" val="2039832812"/>
              </p:ext>
            </p:extLst>
          </p:nvPr>
        </p:nvGraphicFramePr>
        <p:xfrm>
          <a:off x="6958951" y="3028679"/>
          <a:ext cx="1905335" cy="14245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5" name="Table 114"/>
          <p:cNvGraphicFramePr>
            <a:graphicFrameLocks noGrp="1"/>
          </p:cNvGraphicFramePr>
          <p:nvPr>
            <p:extLst>
              <p:ext uri="{D42A27DB-BD31-4B8C-83A1-F6EECF244321}">
                <p14:modId xmlns:p14="http://schemas.microsoft.com/office/powerpoint/2010/main" val="3522039527"/>
              </p:ext>
            </p:extLst>
          </p:nvPr>
        </p:nvGraphicFramePr>
        <p:xfrm>
          <a:off x="5388565" y="3056402"/>
          <a:ext cx="1570386" cy="1396848"/>
        </p:xfrm>
        <a:graphic>
          <a:graphicData uri="http://schemas.openxmlformats.org/drawingml/2006/table">
            <a:tbl>
              <a:tblPr>
                <a:tableStyleId>{5C22544A-7EE6-4342-B048-85BDC9FD1C3A}</a:tableStyleId>
              </a:tblPr>
              <a:tblGrid>
                <a:gridCol w="1570386">
                  <a:extLst>
                    <a:ext uri="{9D8B030D-6E8A-4147-A177-3AD203B41FA5}">
                      <a16:colId xmlns:a16="http://schemas.microsoft.com/office/drawing/2014/main" val="941888965"/>
                    </a:ext>
                  </a:extLst>
                </a:gridCol>
              </a:tblGrid>
              <a:tr h="232808">
                <a:tc>
                  <a:txBody>
                    <a:bodyPr/>
                    <a:lstStyle/>
                    <a:p>
                      <a:pPr algn="r" fontAlgn="b">
                        <a:lnSpc>
                          <a:spcPts val="700"/>
                        </a:lnSpc>
                      </a:pPr>
                      <a:r>
                        <a:rPr lang="nl-BE" sz="800" b="0" kern="1200" dirty="0">
                          <a:solidFill>
                            <a:schemeClr val="tx1">
                              <a:lumMod val="75000"/>
                              <a:lumOff val="25000"/>
                            </a:schemeClr>
                          </a:solidFill>
                          <a:latin typeface="+mn-lt"/>
                          <a:ea typeface="+mn-ea"/>
                          <a:cs typeface="+mn-cs"/>
                        </a:rPr>
                        <a:t>Gehuwd / samenwonend </a:t>
                      </a:r>
                      <a:r>
                        <a:rPr lang="nl-BE" sz="800" b="1" kern="1200" dirty="0">
                          <a:solidFill>
                            <a:schemeClr val="tx1">
                              <a:lumMod val="75000"/>
                              <a:lumOff val="25000"/>
                            </a:schemeClr>
                          </a:solidFill>
                          <a:latin typeface="+mn-lt"/>
                          <a:ea typeface="+mn-ea"/>
                          <a:cs typeface="+mn-cs"/>
                        </a:rPr>
                        <a:t>ZONDER</a:t>
                      </a:r>
                      <a:r>
                        <a:rPr lang="nl-BE" sz="800" b="0" kern="1200" dirty="0">
                          <a:solidFill>
                            <a:schemeClr val="tx1">
                              <a:lumMod val="75000"/>
                              <a:lumOff val="25000"/>
                            </a:schemeClr>
                          </a:solidFill>
                          <a:latin typeface="+mn-lt"/>
                          <a:ea typeface="+mn-ea"/>
                          <a:cs typeface="+mn-cs"/>
                        </a:rPr>
                        <a:t> kinderen die nog thuis wonen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5842687"/>
                  </a:ext>
                </a:extLst>
              </a:tr>
              <a:tr h="232808">
                <a:tc>
                  <a:txBody>
                    <a:bodyPr/>
                    <a:lstStyle/>
                    <a:p>
                      <a:pPr marL="0" marR="0" lvl="0" indent="0" algn="r" defTabSz="924282" rtl="0" eaLnBrk="1" fontAlgn="b" latinLnBrk="0" hangingPunct="1">
                        <a:lnSpc>
                          <a:spcPts val="700"/>
                        </a:lnSpc>
                        <a:spcBef>
                          <a:spcPts val="0"/>
                        </a:spcBef>
                        <a:spcAft>
                          <a:spcPts val="0"/>
                        </a:spcAft>
                        <a:buClrTx/>
                        <a:buSzTx/>
                        <a:buFontTx/>
                        <a:buNone/>
                        <a:tabLst/>
                        <a:defRPr/>
                      </a:pPr>
                      <a:r>
                        <a:rPr lang="nl-BE" sz="800" b="0" kern="1200" dirty="0">
                          <a:solidFill>
                            <a:schemeClr val="tx1">
                              <a:lumMod val="75000"/>
                              <a:lumOff val="25000"/>
                            </a:schemeClr>
                          </a:solidFill>
                          <a:latin typeface="+mn-lt"/>
                          <a:ea typeface="+mn-ea"/>
                          <a:cs typeface="+mn-cs"/>
                        </a:rPr>
                        <a:t>Gehuwd / samenwonend </a:t>
                      </a:r>
                      <a:r>
                        <a:rPr lang="nl-BE" sz="800" b="1" kern="1200" dirty="0">
                          <a:solidFill>
                            <a:schemeClr val="tx1">
                              <a:lumMod val="75000"/>
                              <a:lumOff val="25000"/>
                            </a:schemeClr>
                          </a:solidFill>
                          <a:latin typeface="+mn-lt"/>
                          <a:ea typeface="+mn-ea"/>
                          <a:cs typeface="+mn-cs"/>
                        </a:rPr>
                        <a:t>MET</a:t>
                      </a:r>
                      <a:r>
                        <a:rPr lang="nl-BE" sz="800" b="0" kern="1200" dirty="0">
                          <a:solidFill>
                            <a:schemeClr val="tx1">
                              <a:lumMod val="75000"/>
                              <a:lumOff val="25000"/>
                            </a:schemeClr>
                          </a:solidFill>
                          <a:latin typeface="+mn-lt"/>
                          <a:ea typeface="+mn-ea"/>
                          <a:cs typeface="+mn-cs"/>
                        </a:rPr>
                        <a:t> kinderen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2301215"/>
                  </a:ext>
                </a:extLst>
              </a:tr>
              <a:tr h="232808">
                <a:tc>
                  <a:txBody>
                    <a:bodyPr/>
                    <a:lstStyle/>
                    <a:p>
                      <a:pPr marL="0" marR="0" lvl="0" indent="0" algn="r" defTabSz="924282" rtl="0" eaLnBrk="1" fontAlgn="b" latinLnBrk="0" hangingPunct="1">
                        <a:lnSpc>
                          <a:spcPts val="700"/>
                        </a:lnSpc>
                        <a:spcBef>
                          <a:spcPts val="0"/>
                        </a:spcBef>
                        <a:spcAft>
                          <a:spcPts val="0"/>
                        </a:spcAft>
                        <a:buClrTx/>
                        <a:buSzTx/>
                        <a:buFontTx/>
                        <a:buNone/>
                        <a:tabLst/>
                        <a:defRPr/>
                      </a:pPr>
                      <a:r>
                        <a:rPr lang="nl-BE" sz="800" b="0" kern="1200" dirty="0">
                          <a:solidFill>
                            <a:schemeClr val="tx1">
                              <a:lumMod val="75000"/>
                              <a:lumOff val="25000"/>
                            </a:schemeClr>
                          </a:solidFill>
                          <a:latin typeface="+mn-lt"/>
                          <a:ea typeface="+mn-ea"/>
                          <a:cs typeface="+mn-cs"/>
                        </a:rPr>
                        <a:t>Alleenstaande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4155531"/>
                  </a:ext>
                </a:extLst>
              </a:tr>
              <a:tr h="232808">
                <a:tc>
                  <a:txBody>
                    <a:bodyPr/>
                    <a:lstStyle/>
                    <a:p>
                      <a:pPr algn="r" fontAlgn="b">
                        <a:lnSpc>
                          <a:spcPts val="700"/>
                        </a:lnSpc>
                      </a:pPr>
                      <a:r>
                        <a:rPr lang="nl-BE" sz="800" b="0" kern="1200" dirty="0">
                          <a:solidFill>
                            <a:schemeClr val="tx1">
                              <a:lumMod val="75000"/>
                              <a:lumOff val="25000"/>
                            </a:schemeClr>
                          </a:solidFill>
                          <a:latin typeface="+mn-lt"/>
                          <a:ea typeface="+mn-ea"/>
                          <a:cs typeface="+mn-cs"/>
                        </a:rPr>
                        <a:t>Ik woon in bij mijn ouders / familie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7352188"/>
                  </a:ext>
                </a:extLst>
              </a:tr>
              <a:tr h="232808">
                <a:tc>
                  <a:txBody>
                    <a:bodyPr/>
                    <a:lstStyle/>
                    <a:p>
                      <a:pPr algn="r" fontAlgn="b">
                        <a:lnSpc>
                          <a:spcPts val="700"/>
                        </a:lnSpc>
                      </a:pPr>
                      <a:r>
                        <a:rPr lang="nl-BE" sz="800" b="0" kern="1200" dirty="0">
                          <a:solidFill>
                            <a:schemeClr val="tx1">
                              <a:lumMod val="75000"/>
                              <a:lumOff val="25000"/>
                            </a:schemeClr>
                          </a:solidFill>
                          <a:latin typeface="+mn-lt"/>
                          <a:ea typeface="+mn-ea"/>
                          <a:cs typeface="+mn-cs"/>
                        </a:rPr>
                        <a:t>Alleenstaande </a:t>
                      </a:r>
                      <a:r>
                        <a:rPr lang="nl-BE" sz="800" b="1" kern="1200" dirty="0">
                          <a:solidFill>
                            <a:schemeClr val="tx1">
                              <a:lumMod val="75000"/>
                              <a:lumOff val="25000"/>
                            </a:schemeClr>
                          </a:solidFill>
                          <a:latin typeface="+mn-lt"/>
                          <a:ea typeface="+mn-ea"/>
                          <a:cs typeface="+mn-cs"/>
                        </a:rPr>
                        <a:t>MET</a:t>
                      </a:r>
                      <a:r>
                        <a:rPr lang="nl-BE" sz="800" b="0" kern="1200" dirty="0">
                          <a:solidFill>
                            <a:schemeClr val="tx1">
                              <a:lumMod val="75000"/>
                              <a:lumOff val="25000"/>
                            </a:schemeClr>
                          </a:solidFill>
                          <a:latin typeface="+mn-lt"/>
                          <a:ea typeface="+mn-ea"/>
                          <a:cs typeface="+mn-cs"/>
                        </a:rPr>
                        <a:t> thuiswonende kinderen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93564441"/>
                  </a:ext>
                </a:extLst>
              </a:tr>
              <a:tr h="232808">
                <a:tc>
                  <a:txBody>
                    <a:bodyPr/>
                    <a:lstStyle/>
                    <a:p>
                      <a:pPr algn="r" fontAlgn="b">
                        <a:lnSpc>
                          <a:spcPts val="700"/>
                        </a:lnSpc>
                      </a:pPr>
                      <a:r>
                        <a:rPr lang="nl-BE" sz="800" b="0" kern="1200" dirty="0">
                          <a:solidFill>
                            <a:schemeClr val="tx1">
                              <a:lumMod val="75000"/>
                              <a:lumOff val="25000"/>
                            </a:schemeClr>
                          </a:solidFill>
                          <a:latin typeface="+mn-lt"/>
                          <a:ea typeface="+mn-ea"/>
                          <a:cs typeface="+mn-cs"/>
                        </a:rPr>
                        <a:t>Ander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4898946"/>
                  </a:ext>
                </a:extLst>
              </a:tr>
            </a:tbl>
          </a:graphicData>
        </a:graphic>
      </p:graphicFrame>
      <p:sp>
        <p:nvSpPr>
          <p:cNvPr id="6" name="Rectangle 5"/>
          <p:cNvSpPr/>
          <p:nvPr/>
        </p:nvSpPr>
        <p:spPr>
          <a:xfrm>
            <a:off x="250825" y="1071489"/>
            <a:ext cx="1967101"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GESLACHT</a:t>
            </a:r>
          </a:p>
        </p:txBody>
      </p:sp>
      <p:sp>
        <p:nvSpPr>
          <p:cNvPr id="9" name="Rectangle 8"/>
          <p:cNvSpPr/>
          <p:nvPr/>
        </p:nvSpPr>
        <p:spPr>
          <a:xfrm>
            <a:off x="2291466" y="1074821"/>
            <a:ext cx="2973151" cy="166763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LEEFTIJD</a:t>
            </a:r>
          </a:p>
        </p:txBody>
      </p:sp>
      <p:graphicFrame>
        <p:nvGraphicFramePr>
          <p:cNvPr id="49" name="Chart 48"/>
          <p:cNvGraphicFramePr/>
          <p:nvPr>
            <p:extLst>
              <p:ext uri="{D42A27DB-BD31-4B8C-83A1-F6EECF244321}">
                <p14:modId xmlns:p14="http://schemas.microsoft.com/office/powerpoint/2010/main" val="3580259847"/>
              </p:ext>
            </p:extLst>
          </p:nvPr>
        </p:nvGraphicFramePr>
        <p:xfrm>
          <a:off x="2291466" y="1147119"/>
          <a:ext cx="2973152" cy="1648222"/>
        </p:xfrm>
        <a:graphic>
          <a:graphicData uri="http://schemas.openxmlformats.org/drawingml/2006/chart">
            <c:chart xmlns:c="http://schemas.openxmlformats.org/drawingml/2006/chart" xmlns:r="http://schemas.openxmlformats.org/officeDocument/2006/relationships" r:id="rId4"/>
          </a:graphicData>
        </a:graphic>
      </p:graphicFrame>
      <p:sp>
        <p:nvSpPr>
          <p:cNvPr id="40" name="Title 1"/>
          <p:cNvSpPr>
            <a:spLocks noGrp="1"/>
          </p:cNvSpPr>
          <p:nvPr>
            <p:ph type="title"/>
          </p:nvPr>
        </p:nvSpPr>
        <p:spPr>
          <a:prstGeom prst="rect">
            <a:avLst/>
          </a:prstGeom>
        </p:spPr>
        <p:txBody>
          <a:bodyPr/>
          <a:lstStyle/>
          <a:p>
            <a:r>
              <a:rPr lang="nl-BE" dirty="0"/>
              <a:t>Socio-demografisch profiel van de steekproef - Vlaanderen </a:t>
            </a:r>
          </a:p>
        </p:txBody>
      </p:sp>
      <p:sp>
        <p:nvSpPr>
          <p:cNvPr id="10" name="Text Placeholder 9">
            <a:extLst>
              <a:ext uri="{FF2B5EF4-FFF2-40B4-BE49-F238E27FC236}">
                <a16:creationId xmlns:a16="http://schemas.microsoft.com/office/drawing/2014/main" id="{5569DE34-691E-47B0-8C56-FF524FBAAF16}"/>
              </a:ext>
            </a:extLst>
          </p:cNvPr>
          <p:cNvSpPr>
            <a:spLocks noGrp="1"/>
          </p:cNvSpPr>
          <p:nvPr>
            <p:ph type="body" sz="quarter" idx="13"/>
          </p:nvPr>
        </p:nvSpPr>
        <p:spPr/>
        <p:txBody>
          <a:bodyPr/>
          <a:lstStyle/>
          <a:p>
            <a:r>
              <a:rPr lang="nl-BE" sz="1400" dirty="0"/>
              <a:t>Representatieve steekproef voor Vlaanderen.</a:t>
            </a:r>
          </a:p>
        </p:txBody>
      </p:sp>
      <p:sp>
        <p:nvSpPr>
          <p:cNvPr id="3" name="Text Placeholder 2">
            <a:extLst>
              <a:ext uri="{FF2B5EF4-FFF2-40B4-BE49-F238E27FC236}">
                <a16:creationId xmlns:a16="http://schemas.microsoft.com/office/drawing/2014/main" id="{6BE411D2-2317-4DFD-BB14-BB61ED37F8F3}"/>
              </a:ext>
            </a:extLst>
          </p:cNvPr>
          <p:cNvSpPr>
            <a:spLocks noGrp="1"/>
          </p:cNvSpPr>
          <p:nvPr>
            <p:ph type="body" sz="quarter" idx="16"/>
          </p:nvPr>
        </p:nvSpPr>
        <p:spPr>
          <a:prstGeom prst="rect">
            <a:avLst/>
          </a:prstGeom>
        </p:spPr>
        <p:txBody>
          <a:bodyPr/>
          <a:lstStyle/>
          <a:p>
            <a:r>
              <a:rPr lang="nl-BE" dirty="0"/>
              <a:t>Basis:	Vlaanderen (n=1002) </a:t>
            </a:r>
          </a:p>
          <a:p>
            <a:r>
              <a:rPr lang="nl-BE" dirty="0"/>
              <a:t>Vraag:	SD1 Taal | SD2 Geslacht | SD3 Leeftijd | Provincie | Sociale klasse | SD5 Uit hoeveel personen bestaat uw gezin, uzelf inbegrepen? Kinderen op ‘kot’ die in 	het weekend naar huis komen tellen ook mee als thuiswonende kinderen. | SD6 Bent u …?</a:t>
            </a:r>
          </a:p>
          <a:p>
            <a:r>
              <a:rPr lang="nl-BE" dirty="0"/>
              <a:t>	Relevante significante verschillen</a:t>
            </a:r>
          </a:p>
        </p:txBody>
      </p:sp>
      <p:sp>
        <p:nvSpPr>
          <p:cNvPr id="45" name="Freeform 43"/>
          <p:cNvSpPr>
            <a:spLocks noEditPoints="1"/>
          </p:cNvSpPr>
          <p:nvPr/>
        </p:nvSpPr>
        <p:spPr bwMode="auto">
          <a:xfrm>
            <a:off x="1353793" y="1431892"/>
            <a:ext cx="749578" cy="785966"/>
          </a:xfrm>
          <a:custGeom>
            <a:avLst/>
            <a:gdLst/>
            <a:ahLst/>
            <a:cxnLst>
              <a:cxn ang="0">
                <a:pos x="173" y="55"/>
              </a:cxn>
              <a:cxn ang="0">
                <a:pos x="169" y="66"/>
              </a:cxn>
              <a:cxn ang="0">
                <a:pos x="155" y="65"/>
              </a:cxn>
              <a:cxn ang="0">
                <a:pos x="149" y="51"/>
              </a:cxn>
              <a:cxn ang="0">
                <a:pos x="139" y="52"/>
              </a:cxn>
              <a:cxn ang="0">
                <a:pos x="123" y="69"/>
              </a:cxn>
              <a:cxn ang="0">
                <a:pos x="121" y="81"/>
              </a:cxn>
              <a:cxn ang="0">
                <a:pos x="124" y="91"/>
              </a:cxn>
              <a:cxn ang="0">
                <a:pos x="129" y="108"/>
              </a:cxn>
              <a:cxn ang="0">
                <a:pos x="124" y="145"/>
              </a:cxn>
              <a:cxn ang="0">
                <a:pos x="90" y="178"/>
              </a:cxn>
              <a:cxn ang="0">
                <a:pos x="37" y="178"/>
              </a:cxn>
              <a:cxn ang="0">
                <a:pos x="5" y="143"/>
              </a:cxn>
              <a:cxn ang="0">
                <a:pos x="5" y="92"/>
              </a:cxn>
              <a:cxn ang="0">
                <a:pos x="37" y="59"/>
              </a:cxn>
              <a:cxn ang="0">
                <a:pos x="74" y="55"/>
              </a:cxn>
              <a:cxn ang="0">
                <a:pos x="89" y="57"/>
              </a:cxn>
              <a:cxn ang="0">
                <a:pos x="101" y="54"/>
              </a:cxn>
              <a:cxn ang="0">
                <a:pos x="119" y="36"/>
              </a:cxn>
              <a:cxn ang="0">
                <a:pos x="120" y="24"/>
              </a:cxn>
              <a:cxn ang="0">
                <a:pos x="111" y="18"/>
              </a:cxn>
              <a:cxn ang="0">
                <a:pos x="113" y="3"/>
              </a:cxn>
              <a:cxn ang="0">
                <a:pos x="163" y="0"/>
              </a:cxn>
              <a:cxn ang="0">
                <a:pos x="173" y="7"/>
              </a:cxn>
              <a:cxn ang="0">
                <a:pos x="174" y="20"/>
              </a:cxn>
              <a:cxn ang="0">
                <a:pos x="103" y="102"/>
              </a:cxn>
              <a:cxn ang="0">
                <a:pos x="82" y="79"/>
              </a:cxn>
              <a:cxn ang="0">
                <a:pos x="48" y="79"/>
              </a:cxn>
              <a:cxn ang="0">
                <a:pos x="27" y="101"/>
              </a:cxn>
              <a:cxn ang="0">
                <a:pos x="27" y="134"/>
              </a:cxn>
              <a:cxn ang="0">
                <a:pos x="47" y="157"/>
              </a:cxn>
              <a:cxn ang="0">
                <a:pos x="81" y="157"/>
              </a:cxn>
              <a:cxn ang="0">
                <a:pos x="102" y="135"/>
              </a:cxn>
              <a:cxn ang="0">
                <a:pos x="103" y="102"/>
              </a:cxn>
            </a:cxnLst>
            <a:rect l="0" t="0" r="r" b="b"/>
            <a:pathLst>
              <a:path w="174" h="183">
                <a:moveTo>
                  <a:pt x="174" y="49"/>
                </a:moveTo>
                <a:cubicBezTo>
                  <a:pt x="174" y="50"/>
                  <a:pt x="174" y="52"/>
                  <a:pt x="173" y="55"/>
                </a:cubicBezTo>
                <a:cubicBezTo>
                  <a:pt x="173" y="57"/>
                  <a:pt x="173" y="59"/>
                  <a:pt x="172" y="61"/>
                </a:cubicBezTo>
                <a:cubicBezTo>
                  <a:pt x="171" y="63"/>
                  <a:pt x="170" y="65"/>
                  <a:pt x="169" y="66"/>
                </a:cubicBezTo>
                <a:cubicBezTo>
                  <a:pt x="167" y="67"/>
                  <a:pt x="165" y="68"/>
                  <a:pt x="163" y="68"/>
                </a:cubicBezTo>
                <a:cubicBezTo>
                  <a:pt x="159" y="68"/>
                  <a:pt x="156" y="67"/>
                  <a:pt x="155" y="65"/>
                </a:cubicBezTo>
                <a:cubicBezTo>
                  <a:pt x="153" y="63"/>
                  <a:pt x="152" y="61"/>
                  <a:pt x="151" y="58"/>
                </a:cubicBezTo>
                <a:cubicBezTo>
                  <a:pt x="150" y="56"/>
                  <a:pt x="150" y="54"/>
                  <a:pt x="149" y="51"/>
                </a:cubicBezTo>
                <a:cubicBezTo>
                  <a:pt x="148" y="49"/>
                  <a:pt x="147" y="48"/>
                  <a:pt x="145" y="48"/>
                </a:cubicBezTo>
                <a:cubicBezTo>
                  <a:pt x="143" y="48"/>
                  <a:pt x="142" y="50"/>
                  <a:pt x="139" y="52"/>
                </a:cubicBezTo>
                <a:cubicBezTo>
                  <a:pt x="136" y="54"/>
                  <a:pt x="134" y="57"/>
                  <a:pt x="131" y="60"/>
                </a:cubicBezTo>
                <a:cubicBezTo>
                  <a:pt x="128" y="63"/>
                  <a:pt x="125" y="66"/>
                  <a:pt x="123" y="69"/>
                </a:cubicBezTo>
                <a:cubicBezTo>
                  <a:pt x="121" y="72"/>
                  <a:pt x="120" y="74"/>
                  <a:pt x="120" y="75"/>
                </a:cubicBezTo>
                <a:cubicBezTo>
                  <a:pt x="120" y="77"/>
                  <a:pt x="120" y="79"/>
                  <a:pt x="121" y="81"/>
                </a:cubicBezTo>
                <a:cubicBezTo>
                  <a:pt x="121" y="83"/>
                  <a:pt x="122" y="85"/>
                  <a:pt x="122" y="86"/>
                </a:cubicBezTo>
                <a:cubicBezTo>
                  <a:pt x="123" y="88"/>
                  <a:pt x="124" y="90"/>
                  <a:pt x="124" y="91"/>
                </a:cubicBezTo>
                <a:cubicBezTo>
                  <a:pt x="125" y="93"/>
                  <a:pt x="126" y="95"/>
                  <a:pt x="127" y="97"/>
                </a:cubicBezTo>
                <a:cubicBezTo>
                  <a:pt x="128" y="101"/>
                  <a:pt x="129" y="104"/>
                  <a:pt x="129" y="108"/>
                </a:cubicBezTo>
                <a:cubicBezTo>
                  <a:pt x="129" y="112"/>
                  <a:pt x="129" y="115"/>
                  <a:pt x="129" y="119"/>
                </a:cubicBezTo>
                <a:cubicBezTo>
                  <a:pt x="129" y="129"/>
                  <a:pt x="128" y="137"/>
                  <a:pt x="124" y="145"/>
                </a:cubicBezTo>
                <a:cubicBezTo>
                  <a:pt x="121" y="153"/>
                  <a:pt x="117" y="160"/>
                  <a:pt x="111" y="165"/>
                </a:cubicBezTo>
                <a:cubicBezTo>
                  <a:pt x="105" y="171"/>
                  <a:pt x="98" y="175"/>
                  <a:pt x="90" y="178"/>
                </a:cubicBezTo>
                <a:cubicBezTo>
                  <a:pt x="82" y="181"/>
                  <a:pt x="73" y="183"/>
                  <a:pt x="64" y="183"/>
                </a:cubicBezTo>
                <a:cubicBezTo>
                  <a:pt x="54" y="183"/>
                  <a:pt x="45" y="181"/>
                  <a:pt x="37" y="178"/>
                </a:cubicBezTo>
                <a:cubicBezTo>
                  <a:pt x="30" y="174"/>
                  <a:pt x="23" y="170"/>
                  <a:pt x="17" y="164"/>
                </a:cubicBezTo>
                <a:cubicBezTo>
                  <a:pt x="12" y="158"/>
                  <a:pt x="8" y="151"/>
                  <a:pt x="5" y="143"/>
                </a:cubicBezTo>
                <a:cubicBezTo>
                  <a:pt x="2" y="135"/>
                  <a:pt x="0" y="126"/>
                  <a:pt x="0" y="117"/>
                </a:cubicBezTo>
                <a:cubicBezTo>
                  <a:pt x="0" y="108"/>
                  <a:pt x="2" y="100"/>
                  <a:pt x="5" y="92"/>
                </a:cubicBezTo>
                <a:cubicBezTo>
                  <a:pt x="8" y="85"/>
                  <a:pt x="12" y="78"/>
                  <a:pt x="18" y="72"/>
                </a:cubicBezTo>
                <a:cubicBezTo>
                  <a:pt x="23" y="67"/>
                  <a:pt x="29" y="62"/>
                  <a:pt x="37" y="59"/>
                </a:cubicBezTo>
                <a:cubicBezTo>
                  <a:pt x="45" y="56"/>
                  <a:pt x="53" y="54"/>
                  <a:pt x="62" y="54"/>
                </a:cubicBezTo>
                <a:cubicBezTo>
                  <a:pt x="67" y="54"/>
                  <a:pt x="71" y="54"/>
                  <a:pt x="74" y="55"/>
                </a:cubicBezTo>
                <a:cubicBezTo>
                  <a:pt x="78" y="55"/>
                  <a:pt x="81" y="56"/>
                  <a:pt x="83" y="56"/>
                </a:cubicBezTo>
                <a:cubicBezTo>
                  <a:pt x="85" y="56"/>
                  <a:pt x="88" y="57"/>
                  <a:pt x="89" y="57"/>
                </a:cubicBezTo>
                <a:cubicBezTo>
                  <a:pt x="91" y="58"/>
                  <a:pt x="93" y="58"/>
                  <a:pt x="95" y="58"/>
                </a:cubicBezTo>
                <a:cubicBezTo>
                  <a:pt x="96" y="58"/>
                  <a:pt x="98" y="56"/>
                  <a:pt x="101" y="54"/>
                </a:cubicBezTo>
                <a:cubicBezTo>
                  <a:pt x="104" y="52"/>
                  <a:pt x="107" y="49"/>
                  <a:pt x="110" y="45"/>
                </a:cubicBezTo>
                <a:cubicBezTo>
                  <a:pt x="114" y="42"/>
                  <a:pt x="116" y="39"/>
                  <a:pt x="119" y="36"/>
                </a:cubicBezTo>
                <a:cubicBezTo>
                  <a:pt x="121" y="33"/>
                  <a:pt x="122" y="30"/>
                  <a:pt x="122" y="29"/>
                </a:cubicBezTo>
                <a:cubicBezTo>
                  <a:pt x="122" y="27"/>
                  <a:pt x="122" y="25"/>
                  <a:pt x="120" y="24"/>
                </a:cubicBezTo>
                <a:cubicBezTo>
                  <a:pt x="119" y="23"/>
                  <a:pt x="118" y="22"/>
                  <a:pt x="116" y="21"/>
                </a:cubicBezTo>
                <a:cubicBezTo>
                  <a:pt x="114" y="21"/>
                  <a:pt x="113" y="20"/>
                  <a:pt x="111" y="18"/>
                </a:cubicBezTo>
                <a:cubicBezTo>
                  <a:pt x="110" y="17"/>
                  <a:pt x="109" y="15"/>
                  <a:pt x="109" y="11"/>
                </a:cubicBezTo>
                <a:cubicBezTo>
                  <a:pt x="109" y="7"/>
                  <a:pt x="110" y="4"/>
                  <a:pt x="113" y="3"/>
                </a:cubicBezTo>
                <a:cubicBezTo>
                  <a:pt x="115" y="1"/>
                  <a:pt x="119" y="0"/>
                  <a:pt x="122" y="0"/>
                </a:cubicBezTo>
                <a:cubicBezTo>
                  <a:pt x="163" y="0"/>
                  <a:pt x="163" y="0"/>
                  <a:pt x="163" y="0"/>
                </a:cubicBezTo>
                <a:cubicBezTo>
                  <a:pt x="166" y="0"/>
                  <a:pt x="168" y="1"/>
                  <a:pt x="169" y="2"/>
                </a:cubicBezTo>
                <a:cubicBezTo>
                  <a:pt x="171" y="3"/>
                  <a:pt x="172" y="5"/>
                  <a:pt x="173" y="7"/>
                </a:cubicBezTo>
                <a:cubicBezTo>
                  <a:pt x="173" y="9"/>
                  <a:pt x="174" y="11"/>
                  <a:pt x="174" y="14"/>
                </a:cubicBezTo>
                <a:cubicBezTo>
                  <a:pt x="174" y="16"/>
                  <a:pt x="174" y="18"/>
                  <a:pt x="174" y="20"/>
                </a:cubicBezTo>
                <a:lnTo>
                  <a:pt x="174" y="49"/>
                </a:lnTo>
                <a:close/>
                <a:moveTo>
                  <a:pt x="103" y="102"/>
                </a:moveTo>
                <a:cubicBezTo>
                  <a:pt x="101" y="96"/>
                  <a:pt x="98" y="92"/>
                  <a:pt x="95" y="88"/>
                </a:cubicBezTo>
                <a:cubicBezTo>
                  <a:pt x="91" y="84"/>
                  <a:pt x="87" y="81"/>
                  <a:pt x="82" y="79"/>
                </a:cubicBezTo>
                <a:cubicBezTo>
                  <a:pt x="77" y="77"/>
                  <a:pt x="71" y="76"/>
                  <a:pt x="64" y="76"/>
                </a:cubicBezTo>
                <a:cubicBezTo>
                  <a:pt x="59" y="76"/>
                  <a:pt x="53" y="77"/>
                  <a:pt x="48" y="79"/>
                </a:cubicBezTo>
                <a:cubicBezTo>
                  <a:pt x="44" y="81"/>
                  <a:pt x="39" y="84"/>
                  <a:pt x="36" y="88"/>
                </a:cubicBezTo>
                <a:cubicBezTo>
                  <a:pt x="32" y="91"/>
                  <a:pt x="29" y="96"/>
                  <a:pt x="27" y="101"/>
                </a:cubicBezTo>
                <a:cubicBezTo>
                  <a:pt x="25" y="106"/>
                  <a:pt x="24" y="111"/>
                  <a:pt x="24" y="117"/>
                </a:cubicBezTo>
                <a:cubicBezTo>
                  <a:pt x="24" y="123"/>
                  <a:pt x="25" y="129"/>
                  <a:pt x="27" y="134"/>
                </a:cubicBezTo>
                <a:cubicBezTo>
                  <a:pt x="29" y="140"/>
                  <a:pt x="31" y="144"/>
                  <a:pt x="35" y="148"/>
                </a:cubicBezTo>
                <a:cubicBezTo>
                  <a:pt x="38" y="152"/>
                  <a:pt x="42" y="155"/>
                  <a:pt x="47" y="157"/>
                </a:cubicBezTo>
                <a:cubicBezTo>
                  <a:pt x="52" y="159"/>
                  <a:pt x="58" y="160"/>
                  <a:pt x="65" y="160"/>
                </a:cubicBezTo>
                <a:cubicBezTo>
                  <a:pt x="71" y="160"/>
                  <a:pt x="76" y="159"/>
                  <a:pt x="81" y="157"/>
                </a:cubicBezTo>
                <a:cubicBezTo>
                  <a:pt x="86" y="155"/>
                  <a:pt x="91" y="152"/>
                  <a:pt x="94" y="149"/>
                </a:cubicBezTo>
                <a:cubicBezTo>
                  <a:pt x="98" y="145"/>
                  <a:pt x="100" y="140"/>
                  <a:pt x="102" y="135"/>
                </a:cubicBezTo>
                <a:cubicBezTo>
                  <a:pt x="104" y="130"/>
                  <a:pt x="105" y="125"/>
                  <a:pt x="105" y="119"/>
                </a:cubicBezTo>
                <a:cubicBezTo>
                  <a:pt x="105" y="113"/>
                  <a:pt x="104" y="107"/>
                  <a:pt x="103" y="102"/>
                </a:cubicBezTo>
                <a:close/>
              </a:path>
            </a:pathLst>
          </a:custGeom>
          <a:solidFill>
            <a:srgbClr val="A3C6E5"/>
          </a:solidFill>
          <a:ln w="9525">
            <a:noFill/>
            <a:round/>
            <a:headEnd/>
            <a:tailEnd/>
          </a:ln>
        </p:spPr>
        <p:txBody>
          <a:bodyPr vert="horz" wrap="square" lIns="91440" tIns="45720" rIns="91440" bIns="45720" numCol="1" anchor="t" anchorCtr="0" compatLnSpc="1">
            <a:prstTxWarp prst="textNoShape">
              <a:avLst/>
            </a:prstTxWarp>
          </a:bodyPr>
          <a:lstStyle/>
          <a:p>
            <a:endParaRPr lang="nl-BE" sz="1400"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Freeform 45"/>
          <p:cNvSpPr>
            <a:spLocks noEditPoints="1"/>
          </p:cNvSpPr>
          <p:nvPr/>
        </p:nvSpPr>
        <p:spPr bwMode="auto">
          <a:xfrm>
            <a:off x="700985" y="1340075"/>
            <a:ext cx="549701" cy="913213"/>
          </a:xfrm>
          <a:custGeom>
            <a:avLst/>
            <a:gdLst/>
            <a:ahLst/>
            <a:cxnLst>
              <a:cxn ang="0">
                <a:pos x="98" y="122"/>
              </a:cxn>
              <a:cxn ang="0">
                <a:pos x="86" y="128"/>
              </a:cxn>
              <a:cxn ang="0">
                <a:pos x="80" y="138"/>
              </a:cxn>
              <a:cxn ang="0">
                <a:pos x="82" y="159"/>
              </a:cxn>
              <a:cxn ang="0">
                <a:pos x="94" y="165"/>
              </a:cxn>
              <a:cxn ang="0">
                <a:pos x="106" y="169"/>
              </a:cxn>
              <a:cxn ang="0">
                <a:pos x="104" y="188"/>
              </a:cxn>
              <a:cxn ang="0">
                <a:pos x="85" y="193"/>
              </a:cxn>
              <a:cxn ang="0">
                <a:pos x="79" y="204"/>
              </a:cxn>
              <a:cxn ang="0">
                <a:pos x="74" y="216"/>
              </a:cxn>
              <a:cxn ang="0">
                <a:pos x="58" y="216"/>
              </a:cxn>
              <a:cxn ang="0">
                <a:pos x="54" y="204"/>
              </a:cxn>
              <a:cxn ang="0">
                <a:pos x="47" y="193"/>
              </a:cxn>
              <a:cxn ang="0">
                <a:pos x="28" y="187"/>
              </a:cxn>
              <a:cxn ang="0">
                <a:pos x="26" y="169"/>
              </a:cxn>
              <a:cxn ang="0">
                <a:pos x="38" y="165"/>
              </a:cxn>
              <a:cxn ang="0">
                <a:pos x="50" y="159"/>
              </a:cxn>
              <a:cxn ang="0">
                <a:pos x="52" y="138"/>
              </a:cxn>
              <a:cxn ang="0">
                <a:pos x="41" y="126"/>
              </a:cxn>
              <a:cxn ang="0">
                <a:pos x="0" y="64"/>
              </a:cxn>
              <a:cxn ang="0">
                <a:pos x="19" y="18"/>
              </a:cxn>
              <a:cxn ang="0">
                <a:pos x="65" y="0"/>
              </a:cxn>
              <a:cxn ang="0">
                <a:pos x="112" y="18"/>
              </a:cxn>
              <a:cxn ang="0">
                <a:pos x="131" y="65"/>
              </a:cxn>
              <a:cxn ang="0">
                <a:pos x="103" y="48"/>
              </a:cxn>
              <a:cxn ang="0">
                <a:pos x="81" y="26"/>
              </a:cxn>
              <a:cxn ang="0">
                <a:pos x="48" y="26"/>
              </a:cxn>
              <a:cxn ang="0">
                <a:pos x="28" y="49"/>
              </a:cxn>
              <a:cxn ang="0">
                <a:pos x="28" y="82"/>
              </a:cxn>
              <a:cxn ang="0">
                <a:pos x="49" y="104"/>
              </a:cxn>
              <a:cxn ang="0">
                <a:pos x="83" y="104"/>
              </a:cxn>
              <a:cxn ang="0">
                <a:pos x="103" y="81"/>
              </a:cxn>
              <a:cxn ang="0">
                <a:pos x="103" y="48"/>
              </a:cxn>
            </a:cxnLst>
            <a:rect l="0" t="0" r="r" b="b"/>
            <a:pathLst>
              <a:path w="131" h="218">
                <a:moveTo>
                  <a:pt x="123" y="98"/>
                </a:moveTo>
                <a:cubicBezTo>
                  <a:pt x="117" y="108"/>
                  <a:pt x="109" y="116"/>
                  <a:pt x="98" y="122"/>
                </a:cubicBezTo>
                <a:cubicBezTo>
                  <a:pt x="97" y="123"/>
                  <a:pt x="95" y="124"/>
                  <a:pt x="92" y="125"/>
                </a:cubicBezTo>
                <a:cubicBezTo>
                  <a:pt x="90" y="126"/>
                  <a:pt x="88" y="127"/>
                  <a:pt x="86" y="128"/>
                </a:cubicBezTo>
                <a:cubicBezTo>
                  <a:pt x="84" y="129"/>
                  <a:pt x="83" y="131"/>
                  <a:pt x="82" y="132"/>
                </a:cubicBezTo>
                <a:cubicBezTo>
                  <a:pt x="80" y="134"/>
                  <a:pt x="80" y="136"/>
                  <a:pt x="80" y="138"/>
                </a:cubicBezTo>
                <a:cubicBezTo>
                  <a:pt x="80" y="149"/>
                  <a:pt x="80" y="149"/>
                  <a:pt x="80" y="149"/>
                </a:cubicBezTo>
                <a:cubicBezTo>
                  <a:pt x="80" y="154"/>
                  <a:pt x="80" y="157"/>
                  <a:pt x="82" y="159"/>
                </a:cubicBezTo>
                <a:cubicBezTo>
                  <a:pt x="83" y="162"/>
                  <a:pt x="85" y="163"/>
                  <a:pt x="87" y="164"/>
                </a:cubicBezTo>
                <a:cubicBezTo>
                  <a:pt x="89" y="165"/>
                  <a:pt x="91" y="165"/>
                  <a:pt x="94" y="165"/>
                </a:cubicBezTo>
                <a:cubicBezTo>
                  <a:pt x="97" y="165"/>
                  <a:pt x="99" y="165"/>
                  <a:pt x="101" y="166"/>
                </a:cubicBezTo>
                <a:cubicBezTo>
                  <a:pt x="103" y="166"/>
                  <a:pt x="105" y="168"/>
                  <a:pt x="106" y="169"/>
                </a:cubicBezTo>
                <a:cubicBezTo>
                  <a:pt x="108" y="171"/>
                  <a:pt x="108" y="174"/>
                  <a:pt x="108" y="178"/>
                </a:cubicBezTo>
                <a:cubicBezTo>
                  <a:pt x="108" y="183"/>
                  <a:pt x="107" y="186"/>
                  <a:pt x="104" y="188"/>
                </a:cubicBezTo>
                <a:cubicBezTo>
                  <a:pt x="101" y="190"/>
                  <a:pt x="98" y="191"/>
                  <a:pt x="94" y="191"/>
                </a:cubicBezTo>
                <a:cubicBezTo>
                  <a:pt x="90" y="191"/>
                  <a:pt x="87" y="191"/>
                  <a:pt x="85" y="193"/>
                </a:cubicBezTo>
                <a:cubicBezTo>
                  <a:pt x="83" y="194"/>
                  <a:pt x="81" y="196"/>
                  <a:pt x="81" y="198"/>
                </a:cubicBezTo>
                <a:cubicBezTo>
                  <a:pt x="80" y="200"/>
                  <a:pt x="79" y="202"/>
                  <a:pt x="79" y="204"/>
                </a:cubicBezTo>
                <a:cubicBezTo>
                  <a:pt x="79" y="207"/>
                  <a:pt x="78" y="209"/>
                  <a:pt x="78" y="211"/>
                </a:cubicBezTo>
                <a:cubicBezTo>
                  <a:pt x="77" y="213"/>
                  <a:pt x="76" y="215"/>
                  <a:pt x="74" y="216"/>
                </a:cubicBezTo>
                <a:cubicBezTo>
                  <a:pt x="73" y="217"/>
                  <a:pt x="70" y="218"/>
                  <a:pt x="66" y="218"/>
                </a:cubicBezTo>
                <a:cubicBezTo>
                  <a:pt x="63" y="218"/>
                  <a:pt x="60" y="217"/>
                  <a:pt x="58" y="216"/>
                </a:cubicBezTo>
                <a:cubicBezTo>
                  <a:pt x="57" y="215"/>
                  <a:pt x="56" y="213"/>
                  <a:pt x="55" y="211"/>
                </a:cubicBezTo>
                <a:cubicBezTo>
                  <a:pt x="54" y="209"/>
                  <a:pt x="54" y="207"/>
                  <a:pt x="54" y="204"/>
                </a:cubicBezTo>
                <a:cubicBezTo>
                  <a:pt x="54" y="202"/>
                  <a:pt x="53" y="200"/>
                  <a:pt x="52" y="198"/>
                </a:cubicBezTo>
                <a:cubicBezTo>
                  <a:pt x="51" y="196"/>
                  <a:pt x="49" y="194"/>
                  <a:pt x="47" y="193"/>
                </a:cubicBezTo>
                <a:cubicBezTo>
                  <a:pt x="45" y="191"/>
                  <a:pt x="42" y="191"/>
                  <a:pt x="38" y="191"/>
                </a:cubicBezTo>
                <a:cubicBezTo>
                  <a:pt x="34" y="191"/>
                  <a:pt x="31" y="190"/>
                  <a:pt x="28" y="187"/>
                </a:cubicBezTo>
                <a:cubicBezTo>
                  <a:pt x="25" y="185"/>
                  <a:pt x="24" y="182"/>
                  <a:pt x="24" y="178"/>
                </a:cubicBezTo>
                <a:cubicBezTo>
                  <a:pt x="24" y="174"/>
                  <a:pt x="25" y="171"/>
                  <a:pt x="26" y="169"/>
                </a:cubicBezTo>
                <a:cubicBezTo>
                  <a:pt x="27" y="168"/>
                  <a:pt x="29" y="166"/>
                  <a:pt x="31" y="166"/>
                </a:cubicBezTo>
                <a:cubicBezTo>
                  <a:pt x="33" y="165"/>
                  <a:pt x="36" y="165"/>
                  <a:pt x="38" y="165"/>
                </a:cubicBezTo>
                <a:cubicBezTo>
                  <a:pt x="40" y="165"/>
                  <a:pt x="43" y="164"/>
                  <a:pt x="45" y="163"/>
                </a:cubicBezTo>
                <a:cubicBezTo>
                  <a:pt x="47" y="163"/>
                  <a:pt x="49" y="161"/>
                  <a:pt x="50" y="159"/>
                </a:cubicBezTo>
                <a:cubicBezTo>
                  <a:pt x="52" y="157"/>
                  <a:pt x="52" y="154"/>
                  <a:pt x="52" y="149"/>
                </a:cubicBezTo>
                <a:cubicBezTo>
                  <a:pt x="52" y="138"/>
                  <a:pt x="52" y="138"/>
                  <a:pt x="52" y="138"/>
                </a:cubicBezTo>
                <a:cubicBezTo>
                  <a:pt x="52" y="134"/>
                  <a:pt x="51" y="132"/>
                  <a:pt x="49" y="130"/>
                </a:cubicBezTo>
                <a:cubicBezTo>
                  <a:pt x="47" y="129"/>
                  <a:pt x="44" y="127"/>
                  <a:pt x="41" y="126"/>
                </a:cubicBezTo>
                <a:cubicBezTo>
                  <a:pt x="28" y="120"/>
                  <a:pt x="18" y="112"/>
                  <a:pt x="10" y="102"/>
                </a:cubicBezTo>
                <a:cubicBezTo>
                  <a:pt x="3" y="92"/>
                  <a:pt x="0" y="79"/>
                  <a:pt x="0" y="64"/>
                </a:cubicBezTo>
                <a:cubicBezTo>
                  <a:pt x="0" y="55"/>
                  <a:pt x="1" y="46"/>
                  <a:pt x="5" y="39"/>
                </a:cubicBezTo>
                <a:cubicBezTo>
                  <a:pt x="8" y="31"/>
                  <a:pt x="13" y="24"/>
                  <a:pt x="19" y="18"/>
                </a:cubicBezTo>
                <a:cubicBezTo>
                  <a:pt x="25" y="13"/>
                  <a:pt x="32" y="8"/>
                  <a:pt x="40" y="5"/>
                </a:cubicBezTo>
                <a:cubicBezTo>
                  <a:pt x="48" y="2"/>
                  <a:pt x="56" y="0"/>
                  <a:pt x="65" y="0"/>
                </a:cubicBezTo>
                <a:cubicBezTo>
                  <a:pt x="75" y="0"/>
                  <a:pt x="83" y="2"/>
                  <a:pt x="91" y="5"/>
                </a:cubicBezTo>
                <a:cubicBezTo>
                  <a:pt x="100" y="8"/>
                  <a:pt x="107" y="13"/>
                  <a:pt x="112" y="18"/>
                </a:cubicBezTo>
                <a:cubicBezTo>
                  <a:pt x="118" y="24"/>
                  <a:pt x="123" y="31"/>
                  <a:pt x="126" y="39"/>
                </a:cubicBezTo>
                <a:cubicBezTo>
                  <a:pt x="129" y="47"/>
                  <a:pt x="131" y="56"/>
                  <a:pt x="131" y="65"/>
                </a:cubicBezTo>
                <a:cubicBezTo>
                  <a:pt x="131" y="77"/>
                  <a:pt x="128" y="88"/>
                  <a:pt x="123" y="98"/>
                </a:cubicBezTo>
                <a:close/>
                <a:moveTo>
                  <a:pt x="103" y="48"/>
                </a:moveTo>
                <a:cubicBezTo>
                  <a:pt x="101" y="43"/>
                  <a:pt x="98" y="38"/>
                  <a:pt x="94" y="34"/>
                </a:cubicBezTo>
                <a:cubicBezTo>
                  <a:pt x="91" y="31"/>
                  <a:pt x="86" y="28"/>
                  <a:pt x="81" y="26"/>
                </a:cubicBezTo>
                <a:cubicBezTo>
                  <a:pt x="76" y="24"/>
                  <a:pt x="70" y="23"/>
                  <a:pt x="64" y="23"/>
                </a:cubicBezTo>
                <a:cubicBezTo>
                  <a:pt x="58" y="23"/>
                  <a:pt x="53" y="24"/>
                  <a:pt x="48" y="26"/>
                </a:cubicBezTo>
                <a:cubicBezTo>
                  <a:pt x="43" y="29"/>
                  <a:pt x="39" y="32"/>
                  <a:pt x="36" y="36"/>
                </a:cubicBezTo>
                <a:cubicBezTo>
                  <a:pt x="33" y="40"/>
                  <a:pt x="30" y="44"/>
                  <a:pt x="28" y="49"/>
                </a:cubicBezTo>
                <a:cubicBezTo>
                  <a:pt x="26" y="54"/>
                  <a:pt x="25" y="60"/>
                  <a:pt x="25" y="65"/>
                </a:cubicBezTo>
                <a:cubicBezTo>
                  <a:pt x="25" y="72"/>
                  <a:pt x="26" y="77"/>
                  <a:pt x="28" y="82"/>
                </a:cubicBezTo>
                <a:cubicBezTo>
                  <a:pt x="30" y="88"/>
                  <a:pt x="33" y="92"/>
                  <a:pt x="37" y="96"/>
                </a:cubicBezTo>
                <a:cubicBezTo>
                  <a:pt x="40" y="99"/>
                  <a:pt x="44" y="102"/>
                  <a:pt x="49" y="104"/>
                </a:cubicBezTo>
                <a:cubicBezTo>
                  <a:pt x="55" y="106"/>
                  <a:pt x="60" y="107"/>
                  <a:pt x="66" y="107"/>
                </a:cubicBezTo>
                <a:cubicBezTo>
                  <a:pt x="72" y="107"/>
                  <a:pt x="78" y="106"/>
                  <a:pt x="83" y="104"/>
                </a:cubicBezTo>
                <a:cubicBezTo>
                  <a:pt x="88" y="102"/>
                  <a:pt x="92" y="99"/>
                  <a:pt x="95" y="95"/>
                </a:cubicBezTo>
                <a:cubicBezTo>
                  <a:pt x="99" y="91"/>
                  <a:pt x="101" y="86"/>
                  <a:pt x="103" y="81"/>
                </a:cubicBezTo>
                <a:cubicBezTo>
                  <a:pt x="105" y="76"/>
                  <a:pt x="106" y="70"/>
                  <a:pt x="106" y="64"/>
                </a:cubicBezTo>
                <a:cubicBezTo>
                  <a:pt x="106" y="58"/>
                  <a:pt x="105" y="53"/>
                  <a:pt x="103" y="48"/>
                </a:cubicBezTo>
                <a:close/>
              </a:path>
            </a:pathLst>
          </a:custGeom>
          <a:solidFill>
            <a:srgbClr val="FCC75C"/>
          </a:solidFill>
          <a:ln w="12700">
            <a:noFill/>
            <a:round/>
            <a:headEnd/>
            <a:tailEnd/>
          </a:ln>
        </p:spPr>
        <p:txBody>
          <a:bodyPr vert="horz" wrap="square" lIns="91440" tIns="45720" rIns="91440" bIns="45720" numCol="1" anchor="t" anchorCtr="0" compatLnSpc="1">
            <a:prstTxWarp prst="textNoShape">
              <a:avLst/>
            </a:prstTxWarp>
          </a:bodyPr>
          <a:lstStyle/>
          <a:p>
            <a:pPr algn="r"/>
            <a:endParaRPr lang="nl-BE" sz="1400" dirty="0">
              <a:solidFill>
                <a:srgbClr val="1F497D"/>
              </a:solidFill>
              <a:latin typeface="Verdana" panose="020B0604030504040204" pitchFamily="34" charset="0"/>
              <a:ea typeface="Verdana" panose="020B0604030504040204" pitchFamily="34" charset="0"/>
              <a:cs typeface="Verdana" panose="020B0604030504040204" pitchFamily="34" charset="0"/>
            </a:endParaRPr>
          </a:p>
        </p:txBody>
      </p:sp>
      <p:sp>
        <p:nvSpPr>
          <p:cNvPr id="47" name="TextBox 46"/>
          <p:cNvSpPr txBox="1"/>
          <p:nvPr/>
        </p:nvSpPr>
        <p:spPr>
          <a:xfrm>
            <a:off x="1322862" y="2206702"/>
            <a:ext cx="811441" cy="523220"/>
          </a:xfrm>
          <a:prstGeom prst="rect">
            <a:avLst/>
          </a:prstGeom>
          <a:noFill/>
        </p:spPr>
        <p:txBody>
          <a:bodyPr wrap="none" rtlCol="0">
            <a:spAutoFit/>
          </a:bodyPr>
          <a:lstStyle/>
          <a:p>
            <a:r>
              <a:rPr lang="nl-BE" sz="2800" b="1" dirty="0">
                <a:solidFill>
                  <a:srgbClr val="A3C6E5"/>
                </a:solidFill>
                <a:latin typeface="+mj-lt"/>
                <a:ea typeface="Verdana" panose="020B0604030504040204" pitchFamily="34" charset="0"/>
                <a:cs typeface="Verdana" panose="020B0604030504040204" pitchFamily="34" charset="0"/>
              </a:rPr>
              <a:t>50%</a:t>
            </a:r>
          </a:p>
        </p:txBody>
      </p:sp>
      <p:sp>
        <p:nvSpPr>
          <p:cNvPr id="48" name="TextBox 47"/>
          <p:cNvSpPr txBox="1"/>
          <p:nvPr/>
        </p:nvSpPr>
        <p:spPr>
          <a:xfrm>
            <a:off x="570115" y="2207355"/>
            <a:ext cx="811441" cy="523220"/>
          </a:xfrm>
          <a:prstGeom prst="rect">
            <a:avLst/>
          </a:prstGeom>
          <a:noFill/>
        </p:spPr>
        <p:txBody>
          <a:bodyPr wrap="none" rtlCol="0">
            <a:spAutoFit/>
          </a:bodyPr>
          <a:lstStyle/>
          <a:p>
            <a:pPr algn="r"/>
            <a:r>
              <a:rPr lang="nl-BE" sz="2800" b="1" dirty="0">
                <a:solidFill>
                  <a:srgbClr val="FCC75C"/>
                </a:solidFill>
                <a:latin typeface="+mj-lt"/>
                <a:ea typeface="Verdana" panose="020B0604030504040204" pitchFamily="34" charset="0"/>
                <a:cs typeface="Verdana" panose="020B0604030504040204" pitchFamily="34" charset="0"/>
              </a:rPr>
              <a:t>50%</a:t>
            </a:r>
          </a:p>
        </p:txBody>
      </p:sp>
      <p:sp>
        <p:nvSpPr>
          <p:cNvPr id="59" name="Rounded Rectangle 37"/>
          <p:cNvSpPr/>
          <p:nvPr/>
        </p:nvSpPr>
        <p:spPr>
          <a:xfrm>
            <a:off x="4394599" y="1381200"/>
            <a:ext cx="613862" cy="180000"/>
          </a:xfrm>
          <a:prstGeom prst="rect">
            <a:avLst/>
          </a:prstGeom>
          <a:solidFill>
            <a:srgbClr val="859F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BE" sz="1050" b="1" dirty="0">
                <a:solidFill>
                  <a:srgbClr val="FFFFFF"/>
                </a:solidFill>
              </a:rPr>
              <a:t>45,6 jaar</a:t>
            </a:r>
          </a:p>
        </p:txBody>
      </p:sp>
      <p:sp>
        <p:nvSpPr>
          <p:cNvPr id="60" name="Rectangle 59"/>
          <p:cNvSpPr/>
          <p:nvPr/>
        </p:nvSpPr>
        <p:spPr>
          <a:xfrm>
            <a:off x="4255735" y="1158714"/>
            <a:ext cx="891591" cy="246221"/>
          </a:xfrm>
          <a:prstGeom prst="rect">
            <a:avLst/>
          </a:prstGeom>
        </p:spPr>
        <p:txBody>
          <a:bodyPr wrap="none">
            <a:spAutoFit/>
          </a:bodyPr>
          <a:lstStyle/>
          <a:p>
            <a:r>
              <a:rPr lang="nl-BE" sz="1000" noProof="1">
                <a:solidFill>
                  <a:schemeClr val="tx1">
                    <a:lumMod val="75000"/>
                    <a:lumOff val="25000"/>
                  </a:schemeClr>
                </a:solidFill>
              </a:rPr>
              <a:t>Gem. leeftijd:</a:t>
            </a:r>
            <a:endParaRPr lang="nl-BE" sz="1000" dirty="0">
              <a:solidFill>
                <a:schemeClr val="tx1">
                  <a:lumMod val="75000"/>
                  <a:lumOff val="25000"/>
                </a:schemeClr>
              </a:solidFill>
            </a:endParaRPr>
          </a:p>
        </p:txBody>
      </p:sp>
      <p:sp>
        <p:nvSpPr>
          <p:cNvPr id="127" name="Rounded Rectangle 37"/>
          <p:cNvSpPr/>
          <p:nvPr/>
        </p:nvSpPr>
        <p:spPr>
          <a:xfrm>
            <a:off x="8334045" y="4164316"/>
            <a:ext cx="455270" cy="224385"/>
          </a:xfrm>
          <a:prstGeom prst="rect">
            <a:avLst/>
          </a:prstGeom>
          <a:solidFill>
            <a:srgbClr val="8A14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BE" sz="1200" b="1" dirty="0">
                <a:solidFill>
                  <a:srgbClr val="FFFFFF"/>
                </a:solidFill>
              </a:rPr>
              <a:t>37%</a:t>
            </a:r>
          </a:p>
        </p:txBody>
      </p:sp>
      <p:sp>
        <p:nvSpPr>
          <p:cNvPr id="128" name="Rectangle 127"/>
          <p:cNvSpPr/>
          <p:nvPr/>
        </p:nvSpPr>
        <p:spPr>
          <a:xfrm>
            <a:off x="8228095" y="3941830"/>
            <a:ext cx="667170" cy="246221"/>
          </a:xfrm>
          <a:prstGeom prst="rect">
            <a:avLst/>
          </a:prstGeom>
        </p:spPr>
        <p:txBody>
          <a:bodyPr wrap="none">
            <a:spAutoFit/>
          </a:bodyPr>
          <a:lstStyle/>
          <a:p>
            <a:pPr algn="r"/>
            <a:r>
              <a:rPr lang="nl-BE" sz="1000" b="1" noProof="1">
                <a:solidFill>
                  <a:schemeClr val="tx1">
                    <a:lumMod val="75000"/>
                    <a:lumOff val="25000"/>
                  </a:schemeClr>
                </a:solidFill>
              </a:rPr>
              <a:t>Kinderen</a:t>
            </a:r>
            <a:endParaRPr lang="nl-BE" sz="900" b="1" dirty="0">
              <a:solidFill>
                <a:schemeClr val="tx1">
                  <a:lumMod val="75000"/>
                  <a:lumOff val="25000"/>
                </a:schemeClr>
              </a:solidFill>
            </a:endParaRPr>
          </a:p>
        </p:txBody>
      </p:sp>
      <p:sp>
        <p:nvSpPr>
          <p:cNvPr id="8" name="Rectangle 7"/>
          <p:cNvSpPr/>
          <p:nvPr/>
        </p:nvSpPr>
        <p:spPr>
          <a:xfrm>
            <a:off x="2291466" y="2808728"/>
            <a:ext cx="2970408" cy="1663868"/>
          </a:xfrm>
          <a:prstGeom prst="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PROVINCIE</a:t>
            </a:r>
          </a:p>
        </p:txBody>
      </p:sp>
      <p:grpSp>
        <p:nvGrpSpPr>
          <p:cNvPr id="4" name="Group 3">
            <a:extLst>
              <a:ext uri="{FF2B5EF4-FFF2-40B4-BE49-F238E27FC236}">
                <a16:creationId xmlns:a16="http://schemas.microsoft.com/office/drawing/2014/main" id="{6E15E27D-43B0-4156-B5F7-D4F13CD7444D}"/>
              </a:ext>
            </a:extLst>
          </p:cNvPr>
          <p:cNvGrpSpPr/>
          <p:nvPr/>
        </p:nvGrpSpPr>
        <p:grpSpPr>
          <a:xfrm>
            <a:off x="2362629" y="3099588"/>
            <a:ext cx="2828082" cy="1223640"/>
            <a:chOff x="6093777" y="1630214"/>
            <a:chExt cx="2434722" cy="1053443"/>
          </a:xfrm>
        </p:grpSpPr>
        <p:grpSp>
          <p:nvGrpSpPr>
            <p:cNvPr id="66" name="Group 65"/>
            <p:cNvGrpSpPr>
              <a:grpSpLocks noChangeAspect="1"/>
            </p:cNvGrpSpPr>
            <p:nvPr/>
          </p:nvGrpSpPr>
          <p:grpSpPr>
            <a:xfrm>
              <a:off x="6093777" y="1630214"/>
              <a:ext cx="2434722" cy="1053443"/>
              <a:chOff x="4966572" y="2956762"/>
              <a:chExt cx="1355022" cy="586292"/>
            </a:xfrm>
            <a:solidFill>
              <a:srgbClr val="F8B533"/>
            </a:solidFill>
          </p:grpSpPr>
          <p:grpSp>
            <p:nvGrpSpPr>
              <p:cNvPr id="67" name="Group 66"/>
              <p:cNvGrpSpPr/>
              <p:nvPr/>
            </p:nvGrpSpPr>
            <p:grpSpPr>
              <a:xfrm>
                <a:off x="5458845" y="3239801"/>
                <a:ext cx="570095" cy="288504"/>
                <a:chOff x="5789426" y="2415567"/>
                <a:chExt cx="1062913" cy="537901"/>
              </a:xfrm>
              <a:grpFill/>
            </p:grpSpPr>
            <p:sp>
              <p:nvSpPr>
                <p:cNvPr id="72" name="Freeform 150"/>
                <p:cNvSpPr>
                  <a:spLocks noEditPoints="1"/>
                </p:cNvSpPr>
                <p:nvPr/>
              </p:nvSpPr>
              <p:spPr bwMode="auto">
                <a:xfrm>
                  <a:off x="5789426" y="2415567"/>
                  <a:ext cx="1062913" cy="537901"/>
                </a:xfrm>
                <a:custGeom>
                  <a:avLst/>
                  <a:gdLst/>
                  <a:ahLst/>
                  <a:cxnLst>
                    <a:cxn ang="0">
                      <a:pos x="1271" y="198"/>
                    </a:cxn>
                    <a:cxn ang="0">
                      <a:pos x="1250" y="144"/>
                    </a:cxn>
                    <a:cxn ang="0">
                      <a:pos x="1165" y="165"/>
                    </a:cxn>
                    <a:cxn ang="0">
                      <a:pos x="1028" y="153"/>
                    </a:cxn>
                    <a:cxn ang="0">
                      <a:pos x="952" y="144"/>
                    </a:cxn>
                    <a:cxn ang="0">
                      <a:pos x="900" y="137"/>
                    </a:cxn>
                    <a:cxn ang="0">
                      <a:pos x="830" y="158"/>
                    </a:cxn>
                    <a:cxn ang="0">
                      <a:pos x="796" y="113"/>
                    </a:cxn>
                    <a:cxn ang="0">
                      <a:pos x="728" y="64"/>
                    </a:cxn>
                    <a:cxn ang="0">
                      <a:pos x="582" y="9"/>
                    </a:cxn>
                    <a:cxn ang="0">
                      <a:pos x="548" y="99"/>
                    </a:cxn>
                    <a:cxn ang="0">
                      <a:pos x="496" y="101"/>
                    </a:cxn>
                    <a:cxn ang="0">
                      <a:pos x="454" y="172"/>
                    </a:cxn>
                    <a:cxn ang="0">
                      <a:pos x="414" y="220"/>
                    </a:cxn>
                    <a:cxn ang="0">
                      <a:pos x="362" y="234"/>
                    </a:cxn>
                    <a:cxn ang="0">
                      <a:pos x="338" y="264"/>
                    </a:cxn>
                    <a:cxn ang="0">
                      <a:pos x="315" y="331"/>
                    </a:cxn>
                    <a:cxn ang="0">
                      <a:pos x="284" y="399"/>
                    </a:cxn>
                    <a:cxn ang="0">
                      <a:pos x="234" y="487"/>
                    </a:cxn>
                    <a:cxn ang="0">
                      <a:pos x="168" y="482"/>
                    </a:cxn>
                    <a:cxn ang="0">
                      <a:pos x="119" y="546"/>
                    </a:cxn>
                    <a:cxn ang="0">
                      <a:pos x="85" y="560"/>
                    </a:cxn>
                    <a:cxn ang="0">
                      <a:pos x="12" y="524"/>
                    </a:cxn>
                    <a:cxn ang="0">
                      <a:pos x="55" y="616"/>
                    </a:cxn>
                    <a:cxn ang="0">
                      <a:pos x="173" y="621"/>
                    </a:cxn>
                    <a:cxn ang="0">
                      <a:pos x="244" y="626"/>
                    </a:cxn>
                    <a:cxn ang="0">
                      <a:pos x="322" y="650"/>
                    </a:cxn>
                    <a:cxn ang="0">
                      <a:pos x="407" y="683"/>
                    </a:cxn>
                    <a:cxn ang="0">
                      <a:pos x="537" y="716"/>
                    </a:cxn>
                    <a:cxn ang="0">
                      <a:pos x="685" y="640"/>
                    </a:cxn>
                    <a:cxn ang="0">
                      <a:pos x="834" y="678"/>
                    </a:cxn>
                    <a:cxn ang="0">
                      <a:pos x="976" y="657"/>
                    </a:cxn>
                    <a:cxn ang="0">
                      <a:pos x="1007" y="588"/>
                    </a:cxn>
                    <a:cxn ang="0">
                      <a:pos x="1174" y="640"/>
                    </a:cxn>
                    <a:cxn ang="0">
                      <a:pos x="1326" y="753"/>
                    </a:cxn>
                    <a:cxn ang="0">
                      <a:pos x="1463" y="777"/>
                    </a:cxn>
                    <a:cxn ang="0">
                      <a:pos x="1467" y="860"/>
                    </a:cxn>
                    <a:cxn ang="0">
                      <a:pos x="1552" y="853"/>
                    </a:cxn>
                    <a:cxn ang="0">
                      <a:pos x="1559" y="782"/>
                    </a:cxn>
                    <a:cxn ang="0">
                      <a:pos x="1597" y="709"/>
                    </a:cxn>
                    <a:cxn ang="0">
                      <a:pos x="1630" y="671"/>
                    </a:cxn>
                    <a:cxn ang="0">
                      <a:pos x="1597" y="616"/>
                    </a:cxn>
                    <a:cxn ang="0">
                      <a:pos x="1677" y="524"/>
                    </a:cxn>
                    <a:cxn ang="0">
                      <a:pos x="1673" y="453"/>
                    </a:cxn>
                    <a:cxn ang="0">
                      <a:pos x="1569" y="425"/>
                    </a:cxn>
                    <a:cxn ang="0">
                      <a:pos x="1585" y="352"/>
                    </a:cxn>
                    <a:cxn ang="0">
                      <a:pos x="1644" y="298"/>
                    </a:cxn>
                    <a:cxn ang="0">
                      <a:pos x="1654" y="267"/>
                    </a:cxn>
                    <a:cxn ang="0">
                      <a:pos x="1720" y="231"/>
                    </a:cxn>
                    <a:cxn ang="0">
                      <a:pos x="1623" y="175"/>
                    </a:cxn>
                    <a:cxn ang="0">
                      <a:pos x="1559" y="220"/>
                    </a:cxn>
                    <a:cxn ang="0">
                      <a:pos x="1514" y="177"/>
                    </a:cxn>
                    <a:cxn ang="0">
                      <a:pos x="513" y="437"/>
                    </a:cxn>
                    <a:cxn ang="0">
                      <a:pos x="603" y="366"/>
                    </a:cxn>
                    <a:cxn ang="0">
                      <a:pos x="770" y="335"/>
                    </a:cxn>
                    <a:cxn ang="0">
                      <a:pos x="742" y="413"/>
                    </a:cxn>
                    <a:cxn ang="0">
                      <a:pos x="792" y="470"/>
                    </a:cxn>
                    <a:cxn ang="0">
                      <a:pos x="752" y="572"/>
                    </a:cxn>
                    <a:cxn ang="0">
                      <a:pos x="659" y="579"/>
                    </a:cxn>
                    <a:cxn ang="0">
                      <a:pos x="563" y="505"/>
                    </a:cxn>
                  </a:cxnLst>
                  <a:rect l="0" t="0" r="r" b="b"/>
                  <a:pathLst>
                    <a:path w="1722" h="872">
                      <a:moveTo>
                        <a:pt x="1427" y="149"/>
                      </a:moveTo>
                      <a:lnTo>
                        <a:pt x="1415" y="156"/>
                      </a:lnTo>
                      <a:lnTo>
                        <a:pt x="1399" y="165"/>
                      </a:lnTo>
                      <a:lnTo>
                        <a:pt x="1375" y="182"/>
                      </a:lnTo>
                      <a:lnTo>
                        <a:pt x="1352" y="196"/>
                      </a:lnTo>
                      <a:lnTo>
                        <a:pt x="1349" y="196"/>
                      </a:lnTo>
                      <a:lnTo>
                        <a:pt x="1347" y="198"/>
                      </a:lnTo>
                      <a:lnTo>
                        <a:pt x="1342" y="201"/>
                      </a:lnTo>
                      <a:lnTo>
                        <a:pt x="1335" y="203"/>
                      </a:lnTo>
                      <a:lnTo>
                        <a:pt x="1330" y="205"/>
                      </a:lnTo>
                      <a:lnTo>
                        <a:pt x="1326" y="205"/>
                      </a:lnTo>
                      <a:lnTo>
                        <a:pt x="1318" y="208"/>
                      </a:lnTo>
                      <a:lnTo>
                        <a:pt x="1309" y="208"/>
                      </a:lnTo>
                      <a:lnTo>
                        <a:pt x="1304" y="208"/>
                      </a:lnTo>
                      <a:lnTo>
                        <a:pt x="1300" y="208"/>
                      </a:lnTo>
                      <a:lnTo>
                        <a:pt x="1292" y="205"/>
                      </a:lnTo>
                      <a:lnTo>
                        <a:pt x="1283" y="203"/>
                      </a:lnTo>
                      <a:lnTo>
                        <a:pt x="1274" y="201"/>
                      </a:lnTo>
                      <a:lnTo>
                        <a:pt x="1271" y="201"/>
                      </a:lnTo>
                      <a:lnTo>
                        <a:pt x="1271" y="198"/>
                      </a:lnTo>
                      <a:lnTo>
                        <a:pt x="1269" y="196"/>
                      </a:lnTo>
                      <a:lnTo>
                        <a:pt x="1269" y="194"/>
                      </a:lnTo>
                      <a:lnTo>
                        <a:pt x="1266" y="189"/>
                      </a:lnTo>
                      <a:lnTo>
                        <a:pt x="1266" y="184"/>
                      </a:lnTo>
                      <a:lnTo>
                        <a:pt x="1266" y="179"/>
                      </a:lnTo>
                      <a:lnTo>
                        <a:pt x="1266" y="175"/>
                      </a:lnTo>
                      <a:lnTo>
                        <a:pt x="1269" y="168"/>
                      </a:lnTo>
                      <a:lnTo>
                        <a:pt x="1269" y="165"/>
                      </a:lnTo>
                      <a:lnTo>
                        <a:pt x="1271" y="163"/>
                      </a:lnTo>
                      <a:lnTo>
                        <a:pt x="1271" y="158"/>
                      </a:lnTo>
                      <a:lnTo>
                        <a:pt x="1271" y="158"/>
                      </a:lnTo>
                      <a:lnTo>
                        <a:pt x="1271" y="158"/>
                      </a:lnTo>
                      <a:lnTo>
                        <a:pt x="1271" y="153"/>
                      </a:lnTo>
                      <a:lnTo>
                        <a:pt x="1269" y="149"/>
                      </a:lnTo>
                      <a:lnTo>
                        <a:pt x="1266" y="146"/>
                      </a:lnTo>
                      <a:lnTo>
                        <a:pt x="1264" y="144"/>
                      </a:lnTo>
                      <a:lnTo>
                        <a:pt x="1262" y="144"/>
                      </a:lnTo>
                      <a:lnTo>
                        <a:pt x="1259" y="142"/>
                      </a:lnTo>
                      <a:lnTo>
                        <a:pt x="1255" y="142"/>
                      </a:lnTo>
                      <a:lnTo>
                        <a:pt x="1250" y="144"/>
                      </a:lnTo>
                      <a:lnTo>
                        <a:pt x="1243" y="144"/>
                      </a:lnTo>
                      <a:lnTo>
                        <a:pt x="1238" y="146"/>
                      </a:lnTo>
                      <a:lnTo>
                        <a:pt x="1233" y="146"/>
                      </a:lnTo>
                      <a:lnTo>
                        <a:pt x="1231" y="146"/>
                      </a:lnTo>
                      <a:lnTo>
                        <a:pt x="1226" y="146"/>
                      </a:lnTo>
                      <a:lnTo>
                        <a:pt x="1222" y="146"/>
                      </a:lnTo>
                      <a:lnTo>
                        <a:pt x="1219" y="146"/>
                      </a:lnTo>
                      <a:lnTo>
                        <a:pt x="1212" y="146"/>
                      </a:lnTo>
                      <a:lnTo>
                        <a:pt x="1207" y="146"/>
                      </a:lnTo>
                      <a:lnTo>
                        <a:pt x="1205" y="146"/>
                      </a:lnTo>
                      <a:lnTo>
                        <a:pt x="1200" y="146"/>
                      </a:lnTo>
                      <a:lnTo>
                        <a:pt x="1198" y="146"/>
                      </a:lnTo>
                      <a:lnTo>
                        <a:pt x="1193" y="146"/>
                      </a:lnTo>
                      <a:lnTo>
                        <a:pt x="1186" y="146"/>
                      </a:lnTo>
                      <a:lnTo>
                        <a:pt x="1179" y="151"/>
                      </a:lnTo>
                      <a:lnTo>
                        <a:pt x="1174" y="156"/>
                      </a:lnTo>
                      <a:lnTo>
                        <a:pt x="1170" y="163"/>
                      </a:lnTo>
                      <a:lnTo>
                        <a:pt x="1167" y="163"/>
                      </a:lnTo>
                      <a:lnTo>
                        <a:pt x="1167" y="165"/>
                      </a:lnTo>
                      <a:lnTo>
                        <a:pt x="1165" y="165"/>
                      </a:lnTo>
                      <a:lnTo>
                        <a:pt x="1165" y="168"/>
                      </a:lnTo>
                      <a:lnTo>
                        <a:pt x="1158" y="165"/>
                      </a:lnTo>
                      <a:lnTo>
                        <a:pt x="1153" y="165"/>
                      </a:lnTo>
                      <a:lnTo>
                        <a:pt x="1148" y="165"/>
                      </a:lnTo>
                      <a:lnTo>
                        <a:pt x="1144" y="163"/>
                      </a:lnTo>
                      <a:lnTo>
                        <a:pt x="1137" y="158"/>
                      </a:lnTo>
                      <a:lnTo>
                        <a:pt x="1129" y="153"/>
                      </a:lnTo>
                      <a:lnTo>
                        <a:pt x="1118" y="144"/>
                      </a:lnTo>
                      <a:lnTo>
                        <a:pt x="1113" y="142"/>
                      </a:lnTo>
                      <a:lnTo>
                        <a:pt x="1113" y="142"/>
                      </a:lnTo>
                      <a:lnTo>
                        <a:pt x="1085" y="139"/>
                      </a:lnTo>
                      <a:lnTo>
                        <a:pt x="1061" y="137"/>
                      </a:lnTo>
                      <a:lnTo>
                        <a:pt x="1054" y="137"/>
                      </a:lnTo>
                      <a:lnTo>
                        <a:pt x="1047" y="139"/>
                      </a:lnTo>
                      <a:lnTo>
                        <a:pt x="1042" y="142"/>
                      </a:lnTo>
                      <a:lnTo>
                        <a:pt x="1037" y="144"/>
                      </a:lnTo>
                      <a:lnTo>
                        <a:pt x="1030" y="151"/>
                      </a:lnTo>
                      <a:lnTo>
                        <a:pt x="1028" y="153"/>
                      </a:lnTo>
                      <a:lnTo>
                        <a:pt x="1028" y="153"/>
                      </a:lnTo>
                      <a:lnTo>
                        <a:pt x="1028" y="153"/>
                      </a:lnTo>
                      <a:lnTo>
                        <a:pt x="1026" y="156"/>
                      </a:lnTo>
                      <a:lnTo>
                        <a:pt x="1021" y="158"/>
                      </a:lnTo>
                      <a:lnTo>
                        <a:pt x="1018" y="161"/>
                      </a:lnTo>
                      <a:lnTo>
                        <a:pt x="1011" y="161"/>
                      </a:lnTo>
                      <a:lnTo>
                        <a:pt x="1007" y="161"/>
                      </a:lnTo>
                      <a:lnTo>
                        <a:pt x="1000" y="156"/>
                      </a:lnTo>
                      <a:lnTo>
                        <a:pt x="995" y="156"/>
                      </a:lnTo>
                      <a:lnTo>
                        <a:pt x="992" y="153"/>
                      </a:lnTo>
                      <a:lnTo>
                        <a:pt x="976" y="156"/>
                      </a:lnTo>
                      <a:lnTo>
                        <a:pt x="971" y="156"/>
                      </a:lnTo>
                      <a:lnTo>
                        <a:pt x="967" y="158"/>
                      </a:lnTo>
                      <a:lnTo>
                        <a:pt x="957" y="158"/>
                      </a:lnTo>
                      <a:lnTo>
                        <a:pt x="957" y="158"/>
                      </a:lnTo>
                      <a:lnTo>
                        <a:pt x="957" y="158"/>
                      </a:lnTo>
                      <a:lnTo>
                        <a:pt x="955" y="158"/>
                      </a:lnTo>
                      <a:lnTo>
                        <a:pt x="955" y="156"/>
                      </a:lnTo>
                      <a:lnTo>
                        <a:pt x="955" y="156"/>
                      </a:lnTo>
                      <a:lnTo>
                        <a:pt x="952" y="149"/>
                      </a:lnTo>
                      <a:lnTo>
                        <a:pt x="952" y="146"/>
                      </a:lnTo>
                      <a:lnTo>
                        <a:pt x="952" y="144"/>
                      </a:lnTo>
                      <a:lnTo>
                        <a:pt x="952" y="142"/>
                      </a:lnTo>
                      <a:lnTo>
                        <a:pt x="950" y="142"/>
                      </a:lnTo>
                      <a:lnTo>
                        <a:pt x="948" y="142"/>
                      </a:lnTo>
                      <a:lnTo>
                        <a:pt x="945" y="144"/>
                      </a:lnTo>
                      <a:lnTo>
                        <a:pt x="943" y="146"/>
                      </a:lnTo>
                      <a:lnTo>
                        <a:pt x="943" y="146"/>
                      </a:lnTo>
                      <a:lnTo>
                        <a:pt x="943" y="149"/>
                      </a:lnTo>
                      <a:lnTo>
                        <a:pt x="941" y="149"/>
                      </a:lnTo>
                      <a:lnTo>
                        <a:pt x="941" y="151"/>
                      </a:lnTo>
                      <a:lnTo>
                        <a:pt x="941" y="151"/>
                      </a:lnTo>
                      <a:lnTo>
                        <a:pt x="938" y="153"/>
                      </a:lnTo>
                      <a:lnTo>
                        <a:pt x="938" y="153"/>
                      </a:lnTo>
                      <a:lnTo>
                        <a:pt x="936" y="153"/>
                      </a:lnTo>
                      <a:lnTo>
                        <a:pt x="933" y="153"/>
                      </a:lnTo>
                      <a:lnTo>
                        <a:pt x="931" y="153"/>
                      </a:lnTo>
                      <a:lnTo>
                        <a:pt x="931" y="153"/>
                      </a:lnTo>
                      <a:lnTo>
                        <a:pt x="905" y="151"/>
                      </a:lnTo>
                      <a:lnTo>
                        <a:pt x="905" y="151"/>
                      </a:lnTo>
                      <a:lnTo>
                        <a:pt x="903" y="149"/>
                      </a:lnTo>
                      <a:lnTo>
                        <a:pt x="900" y="137"/>
                      </a:lnTo>
                      <a:lnTo>
                        <a:pt x="898" y="132"/>
                      </a:lnTo>
                      <a:lnTo>
                        <a:pt x="898" y="125"/>
                      </a:lnTo>
                      <a:lnTo>
                        <a:pt x="881" y="125"/>
                      </a:lnTo>
                      <a:lnTo>
                        <a:pt x="877" y="125"/>
                      </a:lnTo>
                      <a:lnTo>
                        <a:pt x="872" y="127"/>
                      </a:lnTo>
                      <a:lnTo>
                        <a:pt x="870" y="132"/>
                      </a:lnTo>
                      <a:lnTo>
                        <a:pt x="865" y="137"/>
                      </a:lnTo>
                      <a:lnTo>
                        <a:pt x="863" y="142"/>
                      </a:lnTo>
                      <a:lnTo>
                        <a:pt x="860" y="144"/>
                      </a:lnTo>
                      <a:lnTo>
                        <a:pt x="860" y="144"/>
                      </a:lnTo>
                      <a:lnTo>
                        <a:pt x="858" y="146"/>
                      </a:lnTo>
                      <a:lnTo>
                        <a:pt x="855" y="146"/>
                      </a:lnTo>
                      <a:lnTo>
                        <a:pt x="851" y="151"/>
                      </a:lnTo>
                      <a:lnTo>
                        <a:pt x="848" y="151"/>
                      </a:lnTo>
                      <a:lnTo>
                        <a:pt x="844" y="153"/>
                      </a:lnTo>
                      <a:lnTo>
                        <a:pt x="839" y="156"/>
                      </a:lnTo>
                      <a:lnTo>
                        <a:pt x="837" y="156"/>
                      </a:lnTo>
                      <a:lnTo>
                        <a:pt x="837" y="156"/>
                      </a:lnTo>
                      <a:lnTo>
                        <a:pt x="834" y="158"/>
                      </a:lnTo>
                      <a:lnTo>
                        <a:pt x="830" y="158"/>
                      </a:lnTo>
                      <a:lnTo>
                        <a:pt x="830" y="158"/>
                      </a:lnTo>
                      <a:lnTo>
                        <a:pt x="827" y="158"/>
                      </a:lnTo>
                      <a:lnTo>
                        <a:pt x="825" y="161"/>
                      </a:lnTo>
                      <a:lnTo>
                        <a:pt x="825" y="156"/>
                      </a:lnTo>
                      <a:lnTo>
                        <a:pt x="827" y="151"/>
                      </a:lnTo>
                      <a:lnTo>
                        <a:pt x="827" y="146"/>
                      </a:lnTo>
                      <a:lnTo>
                        <a:pt x="827" y="139"/>
                      </a:lnTo>
                      <a:lnTo>
                        <a:pt x="827" y="132"/>
                      </a:lnTo>
                      <a:lnTo>
                        <a:pt x="827" y="127"/>
                      </a:lnTo>
                      <a:lnTo>
                        <a:pt x="825" y="123"/>
                      </a:lnTo>
                      <a:lnTo>
                        <a:pt x="822" y="118"/>
                      </a:lnTo>
                      <a:lnTo>
                        <a:pt x="820" y="116"/>
                      </a:lnTo>
                      <a:lnTo>
                        <a:pt x="815" y="113"/>
                      </a:lnTo>
                      <a:lnTo>
                        <a:pt x="811" y="113"/>
                      </a:lnTo>
                      <a:lnTo>
                        <a:pt x="804" y="113"/>
                      </a:lnTo>
                      <a:lnTo>
                        <a:pt x="799" y="113"/>
                      </a:lnTo>
                      <a:lnTo>
                        <a:pt x="799" y="113"/>
                      </a:lnTo>
                      <a:lnTo>
                        <a:pt x="796" y="113"/>
                      </a:lnTo>
                      <a:lnTo>
                        <a:pt x="796" y="113"/>
                      </a:lnTo>
                      <a:lnTo>
                        <a:pt x="796" y="113"/>
                      </a:lnTo>
                      <a:lnTo>
                        <a:pt x="789" y="113"/>
                      </a:lnTo>
                      <a:lnTo>
                        <a:pt x="782" y="116"/>
                      </a:lnTo>
                      <a:lnTo>
                        <a:pt x="780" y="116"/>
                      </a:lnTo>
                      <a:lnTo>
                        <a:pt x="775" y="116"/>
                      </a:lnTo>
                      <a:lnTo>
                        <a:pt x="770" y="111"/>
                      </a:lnTo>
                      <a:lnTo>
                        <a:pt x="768" y="106"/>
                      </a:lnTo>
                      <a:lnTo>
                        <a:pt x="766" y="101"/>
                      </a:lnTo>
                      <a:lnTo>
                        <a:pt x="763" y="97"/>
                      </a:lnTo>
                      <a:lnTo>
                        <a:pt x="763" y="90"/>
                      </a:lnTo>
                      <a:lnTo>
                        <a:pt x="761" y="83"/>
                      </a:lnTo>
                      <a:lnTo>
                        <a:pt x="759" y="78"/>
                      </a:lnTo>
                      <a:lnTo>
                        <a:pt x="756" y="73"/>
                      </a:lnTo>
                      <a:lnTo>
                        <a:pt x="754" y="68"/>
                      </a:lnTo>
                      <a:lnTo>
                        <a:pt x="749" y="66"/>
                      </a:lnTo>
                      <a:lnTo>
                        <a:pt x="744" y="64"/>
                      </a:lnTo>
                      <a:lnTo>
                        <a:pt x="740" y="64"/>
                      </a:lnTo>
                      <a:lnTo>
                        <a:pt x="737" y="61"/>
                      </a:lnTo>
                      <a:lnTo>
                        <a:pt x="733" y="61"/>
                      </a:lnTo>
                      <a:lnTo>
                        <a:pt x="730" y="61"/>
                      </a:lnTo>
                      <a:lnTo>
                        <a:pt x="728" y="64"/>
                      </a:lnTo>
                      <a:lnTo>
                        <a:pt x="726" y="66"/>
                      </a:lnTo>
                      <a:lnTo>
                        <a:pt x="723" y="68"/>
                      </a:lnTo>
                      <a:lnTo>
                        <a:pt x="721" y="71"/>
                      </a:lnTo>
                      <a:lnTo>
                        <a:pt x="721" y="75"/>
                      </a:lnTo>
                      <a:lnTo>
                        <a:pt x="716" y="66"/>
                      </a:lnTo>
                      <a:lnTo>
                        <a:pt x="711" y="59"/>
                      </a:lnTo>
                      <a:lnTo>
                        <a:pt x="700" y="42"/>
                      </a:lnTo>
                      <a:lnTo>
                        <a:pt x="688" y="28"/>
                      </a:lnTo>
                      <a:lnTo>
                        <a:pt x="676" y="16"/>
                      </a:lnTo>
                      <a:lnTo>
                        <a:pt x="674" y="14"/>
                      </a:lnTo>
                      <a:lnTo>
                        <a:pt x="671" y="12"/>
                      </a:lnTo>
                      <a:lnTo>
                        <a:pt x="664" y="12"/>
                      </a:lnTo>
                      <a:lnTo>
                        <a:pt x="645" y="12"/>
                      </a:lnTo>
                      <a:lnTo>
                        <a:pt x="629" y="9"/>
                      </a:lnTo>
                      <a:lnTo>
                        <a:pt x="610" y="5"/>
                      </a:lnTo>
                      <a:lnTo>
                        <a:pt x="593" y="0"/>
                      </a:lnTo>
                      <a:lnTo>
                        <a:pt x="589" y="0"/>
                      </a:lnTo>
                      <a:lnTo>
                        <a:pt x="584" y="2"/>
                      </a:lnTo>
                      <a:lnTo>
                        <a:pt x="582" y="5"/>
                      </a:lnTo>
                      <a:lnTo>
                        <a:pt x="582" y="9"/>
                      </a:lnTo>
                      <a:lnTo>
                        <a:pt x="582" y="12"/>
                      </a:lnTo>
                      <a:lnTo>
                        <a:pt x="579" y="19"/>
                      </a:lnTo>
                      <a:lnTo>
                        <a:pt x="577" y="24"/>
                      </a:lnTo>
                      <a:lnTo>
                        <a:pt x="574" y="28"/>
                      </a:lnTo>
                      <a:lnTo>
                        <a:pt x="565" y="47"/>
                      </a:lnTo>
                      <a:lnTo>
                        <a:pt x="556" y="64"/>
                      </a:lnTo>
                      <a:lnTo>
                        <a:pt x="553" y="68"/>
                      </a:lnTo>
                      <a:lnTo>
                        <a:pt x="553" y="75"/>
                      </a:lnTo>
                      <a:lnTo>
                        <a:pt x="553" y="80"/>
                      </a:lnTo>
                      <a:lnTo>
                        <a:pt x="553" y="83"/>
                      </a:lnTo>
                      <a:lnTo>
                        <a:pt x="553" y="83"/>
                      </a:lnTo>
                      <a:lnTo>
                        <a:pt x="553" y="85"/>
                      </a:lnTo>
                      <a:lnTo>
                        <a:pt x="553" y="85"/>
                      </a:lnTo>
                      <a:lnTo>
                        <a:pt x="553" y="87"/>
                      </a:lnTo>
                      <a:lnTo>
                        <a:pt x="553" y="90"/>
                      </a:lnTo>
                      <a:lnTo>
                        <a:pt x="551" y="94"/>
                      </a:lnTo>
                      <a:lnTo>
                        <a:pt x="551" y="97"/>
                      </a:lnTo>
                      <a:lnTo>
                        <a:pt x="548" y="97"/>
                      </a:lnTo>
                      <a:lnTo>
                        <a:pt x="548" y="97"/>
                      </a:lnTo>
                      <a:lnTo>
                        <a:pt x="548" y="99"/>
                      </a:lnTo>
                      <a:lnTo>
                        <a:pt x="548" y="99"/>
                      </a:lnTo>
                      <a:lnTo>
                        <a:pt x="548" y="101"/>
                      </a:lnTo>
                      <a:lnTo>
                        <a:pt x="546" y="104"/>
                      </a:lnTo>
                      <a:lnTo>
                        <a:pt x="544" y="106"/>
                      </a:lnTo>
                      <a:lnTo>
                        <a:pt x="541" y="109"/>
                      </a:lnTo>
                      <a:lnTo>
                        <a:pt x="539" y="109"/>
                      </a:lnTo>
                      <a:lnTo>
                        <a:pt x="534" y="111"/>
                      </a:lnTo>
                      <a:lnTo>
                        <a:pt x="532" y="111"/>
                      </a:lnTo>
                      <a:lnTo>
                        <a:pt x="532" y="111"/>
                      </a:lnTo>
                      <a:lnTo>
                        <a:pt x="527" y="113"/>
                      </a:lnTo>
                      <a:lnTo>
                        <a:pt x="525" y="113"/>
                      </a:lnTo>
                      <a:lnTo>
                        <a:pt x="515" y="116"/>
                      </a:lnTo>
                      <a:lnTo>
                        <a:pt x="513" y="116"/>
                      </a:lnTo>
                      <a:lnTo>
                        <a:pt x="508" y="116"/>
                      </a:lnTo>
                      <a:lnTo>
                        <a:pt x="506" y="116"/>
                      </a:lnTo>
                      <a:lnTo>
                        <a:pt x="504" y="113"/>
                      </a:lnTo>
                      <a:lnTo>
                        <a:pt x="501" y="113"/>
                      </a:lnTo>
                      <a:lnTo>
                        <a:pt x="501" y="111"/>
                      </a:lnTo>
                      <a:lnTo>
                        <a:pt x="499" y="104"/>
                      </a:lnTo>
                      <a:lnTo>
                        <a:pt x="496" y="101"/>
                      </a:lnTo>
                      <a:lnTo>
                        <a:pt x="494" y="97"/>
                      </a:lnTo>
                      <a:lnTo>
                        <a:pt x="492" y="94"/>
                      </a:lnTo>
                      <a:lnTo>
                        <a:pt x="487" y="92"/>
                      </a:lnTo>
                      <a:lnTo>
                        <a:pt x="485" y="90"/>
                      </a:lnTo>
                      <a:lnTo>
                        <a:pt x="482" y="90"/>
                      </a:lnTo>
                      <a:lnTo>
                        <a:pt x="478" y="90"/>
                      </a:lnTo>
                      <a:lnTo>
                        <a:pt x="475" y="92"/>
                      </a:lnTo>
                      <a:lnTo>
                        <a:pt x="468" y="92"/>
                      </a:lnTo>
                      <a:lnTo>
                        <a:pt x="463" y="97"/>
                      </a:lnTo>
                      <a:lnTo>
                        <a:pt x="459" y="99"/>
                      </a:lnTo>
                      <a:lnTo>
                        <a:pt x="456" y="104"/>
                      </a:lnTo>
                      <a:lnTo>
                        <a:pt x="454" y="109"/>
                      </a:lnTo>
                      <a:lnTo>
                        <a:pt x="452" y="116"/>
                      </a:lnTo>
                      <a:lnTo>
                        <a:pt x="452" y="123"/>
                      </a:lnTo>
                      <a:lnTo>
                        <a:pt x="452" y="132"/>
                      </a:lnTo>
                      <a:lnTo>
                        <a:pt x="454" y="139"/>
                      </a:lnTo>
                      <a:lnTo>
                        <a:pt x="454" y="149"/>
                      </a:lnTo>
                      <a:lnTo>
                        <a:pt x="454" y="158"/>
                      </a:lnTo>
                      <a:lnTo>
                        <a:pt x="454" y="168"/>
                      </a:lnTo>
                      <a:lnTo>
                        <a:pt x="454" y="172"/>
                      </a:lnTo>
                      <a:lnTo>
                        <a:pt x="452" y="175"/>
                      </a:lnTo>
                      <a:lnTo>
                        <a:pt x="452" y="177"/>
                      </a:lnTo>
                      <a:lnTo>
                        <a:pt x="452" y="184"/>
                      </a:lnTo>
                      <a:lnTo>
                        <a:pt x="449" y="189"/>
                      </a:lnTo>
                      <a:lnTo>
                        <a:pt x="449" y="194"/>
                      </a:lnTo>
                      <a:lnTo>
                        <a:pt x="447" y="201"/>
                      </a:lnTo>
                      <a:lnTo>
                        <a:pt x="445" y="201"/>
                      </a:lnTo>
                      <a:lnTo>
                        <a:pt x="445" y="203"/>
                      </a:lnTo>
                      <a:lnTo>
                        <a:pt x="445" y="205"/>
                      </a:lnTo>
                      <a:lnTo>
                        <a:pt x="442" y="208"/>
                      </a:lnTo>
                      <a:lnTo>
                        <a:pt x="440" y="210"/>
                      </a:lnTo>
                      <a:lnTo>
                        <a:pt x="437" y="215"/>
                      </a:lnTo>
                      <a:lnTo>
                        <a:pt x="433" y="217"/>
                      </a:lnTo>
                      <a:lnTo>
                        <a:pt x="428" y="220"/>
                      </a:lnTo>
                      <a:lnTo>
                        <a:pt x="423" y="222"/>
                      </a:lnTo>
                      <a:lnTo>
                        <a:pt x="419" y="222"/>
                      </a:lnTo>
                      <a:lnTo>
                        <a:pt x="416" y="222"/>
                      </a:lnTo>
                      <a:lnTo>
                        <a:pt x="416" y="220"/>
                      </a:lnTo>
                      <a:lnTo>
                        <a:pt x="414" y="220"/>
                      </a:lnTo>
                      <a:lnTo>
                        <a:pt x="414" y="220"/>
                      </a:lnTo>
                      <a:lnTo>
                        <a:pt x="411" y="220"/>
                      </a:lnTo>
                      <a:lnTo>
                        <a:pt x="404" y="215"/>
                      </a:lnTo>
                      <a:lnTo>
                        <a:pt x="402" y="213"/>
                      </a:lnTo>
                      <a:lnTo>
                        <a:pt x="400" y="208"/>
                      </a:lnTo>
                      <a:lnTo>
                        <a:pt x="397" y="205"/>
                      </a:lnTo>
                      <a:lnTo>
                        <a:pt x="395" y="203"/>
                      </a:lnTo>
                      <a:lnTo>
                        <a:pt x="393" y="201"/>
                      </a:lnTo>
                      <a:lnTo>
                        <a:pt x="388" y="198"/>
                      </a:lnTo>
                      <a:lnTo>
                        <a:pt x="385" y="196"/>
                      </a:lnTo>
                      <a:lnTo>
                        <a:pt x="381" y="196"/>
                      </a:lnTo>
                      <a:lnTo>
                        <a:pt x="378" y="198"/>
                      </a:lnTo>
                      <a:lnTo>
                        <a:pt x="376" y="198"/>
                      </a:lnTo>
                      <a:lnTo>
                        <a:pt x="371" y="201"/>
                      </a:lnTo>
                      <a:lnTo>
                        <a:pt x="367" y="205"/>
                      </a:lnTo>
                      <a:lnTo>
                        <a:pt x="364" y="208"/>
                      </a:lnTo>
                      <a:lnTo>
                        <a:pt x="362" y="213"/>
                      </a:lnTo>
                      <a:lnTo>
                        <a:pt x="359" y="217"/>
                      </a:lnTo>
                      <a:lnTo>
                        <a:pt x="359" y="222"/>
                      </a:lnTo>
                      <a:lnTo>
                        <a:pt x="362" y="231"/>
                      </a:lnTo>
                      <a:lnTo>
                        <a:pt x="362" y="234"/>
                      </a:lnTo>
                      <a:lnTo>
                        <a:pt x="362" y="236"/>
                      </a:lnTo>
                      <a:lnTo>
                        <a:pt x="362" y="238"/>
                      </a:lnTo>
                      <a:lnTo>
                        <a:pt x="362" y="238"/>
                      </a:lnTo>
                      <a:lnTo>
                        <a:pt x="362" y="238"/>
                      </a:lnTo>
                      <a:lnTo>
                        <a:pt x="362" y="238"/>
                      </a:lnTo>
                      <a:lnTo>
                        <a:pt x="362" y="238"/>
                      </a:lnTo>
                      <a:lnTo>
                        <a:pt x="362" y="241"/>
                      </a:lnTo>
                      <a:lnTo>
                        <a:pt x="362" y="243"/>
                      </a:lnTo>
                      <a:lnTo>
                        <a:pt x="362" y="246"/>
                      </a:lnTo>
                      <a:lnTo>
                        <a:pt x="359" y="246"/>
                      </a:lnTo>
                      <a:lnTo>
                        <a:pt x="359" y="248"/>
                      </a:lnTo>
                      <a:lnTo>
                        <a:pt x="357" y="248"/>
                      </a:lnTo>
                      <a:lnTo>
                        <a:pt x="357" y="250"/>
                      </a:lnTo>
                      <a:lnTo>
                        <a:pt x="355" y="250"/>
                      </a:lnTo>
                      <a:lnTo>
                        <a:pt x="352" y="253"/>
                      </a:lnTo>
                      <a:lnTo>
                        <a:pt x="350" y="253"/>
                      </a:lnTo>
                      <a:lnTo>
                        <a:pt x="345" y="255"/>
                      </a:lnTo>
                      <a:lnTo>
                        <a:pt x="343" y="257"/>
                      </a:lnTo>
                      <a:lnTo>
                        <a:pt x="338" y="260"/>
                      </a:lnTo>
                      <a:lnTo>
                        <a:pt x="338" y="264"/>
                      </a:lnTo>
                      <a:lnTo>
                        <a:pt x="336" y="267"/>
                      </a:lnTo>
                      <a:lnTo>
                        <a:pt x="336" y="272"/>
                      </a:lnTo>
                      <a:lnTo>
                        <a:pt x="338" y="274"/>
                      </a:lnTo>
                      <a:lnTo>
                        <a:pt x="341" y="279"/>
                      </a:lnTo>
                      <a:lnTo>
                        <a:pt x="343" y="281"/>
                      </a:lnTo>
                      <a:lnTo>
                        <a:pt x="350" y="286"/>
                      </a:lnTo>
                      <a:lnTo>
                        <a:pt x="369" y="300"/>
                      </a:lnTo>
                      <a:lnTo>
                        <a:pt x="367" y="305"/>
                      </a:lnTo>
                      <a:lnTo>
                        <a:pt x="362" y="309"/>
                      </a:lnTo>
                      <a:lnTo>
                        <a:pt x="357" y="312"/>
                      </a:lnTo>
                      <a:lnTo>
                        <a:pt x="352" y="316"/>
                      </a:lnTo>
                      <a:lnTo>
                        <a:pt x="348" y="319"/>
                      </a:lnTo>
                      <a:lnTo>
                        <a:pt x="341" y="321"/>
                      </a:lnTo>
                      <a:lnTo>
                        <a:pt x="336" y="324"/>
                      </a:lnTo>
                      <a:lnTo>
                        <a:pt x="329" y="324"/>
                      </a:lnTo>
                      <a:lnTo>
                        <a:pt x="326" y="324"/>
                      </a:lnTo>
                      <a:lnTo>
                        <a:pt x="324" y="326"/>
                      </a:lnTo>
                      <a:lnTo>
                        <a:pt x="319" y="328"/>
                      </a:lnTo>
                      <a:lnTo>
                        <a:pt x="317" y="328"/>
                      </a:lnTo>
                      <a:lnTo>
                        <a:pt x="315" y="331"/>
                      </a:lnTo>
                      <a:lnTo>
                        <a:pt x="315" y="331"/>
                      </a:lnTo>
                      <a:lnTo>
                        <a:pt x="315" y="331"/>
                      </a:lnTo>
                      <a:lnTo>
                        <a:pt x="305" y="335"/>
                      </a:lnTo>
                      <a:lnTo>
                        <a:pt x="298" y="338"/>
                      </a:lnTo>
                      <a:lnTo>
                        <a:pt x="291" y="340"/>
                      </a:lnTo>
                      <a:lnTo>
                        <a:pt x="289" y="340"/>
                      </a:lnTo>
                      <a:lnTo>
                        <a:pt x="286" y="340"/>
                      </a:lnTo>
                      <a:lnTo>
                        <a:pt x="282" y="342"/>
                      </a:lnTo>
                      <a:lnTo>
                        <a:pt x="279" y="345"/>
                      </a:lnTo>
                      <a:lnTo>
                        <a:pt x="277" y="347"/>
                      </a:lnTo>
                      <a:lnTo>
                        <a:pt x="274" y="347"/>
                      </a:lnTo>
                      <a:lnTo>
                        <a:pt x="272" y="352"/>
                      </a:lnTo>
                      <a:lnTo>
                        <a:pt x="270" y="357"/>
                      </a:lnTo>
                      <a:lnTo>
                        <a:pt x="272" y="359"/>
                      </a:lnTo>
                      <a:lnTo>
                        <a:pt x="272" y="364"/>
                      </a:lnTo>
                      <a:lnTo>
                        <a:pt x="277" y="371"/>
                      </a:lnTo>
                      <a:lnTo>
                        <a:pt x="282" y="378"/>
                      </a:lnTo>
                      <a:lnTo>
                        <a:pt x="286" y="385"/>
                      </a:lnTo>
                      <a:lnTo>
                        <a:pt x="286" y="394"/>
                      </a:lnTo>
                      <a:lnTo>
                        <a:pt x="284" y="399"/>
                      </a:lnTo>
                      <a:lnTo>
                        <a:pt x="284" y="404"/>
                      </a:lnTo>
                      <a:lnTo>
                        <a:pt x="279" y="418"/>
                      </a:lnTo>
                      <a:lnTo>
                        <a:pt x="279" y="425"/>
                      </a:lnTo>
                      <a:lnTo>
                        <a:pt x="277" y="430"/>
                      </a:lnTo>
                      <a:lnTo>
                        <a:pt x="277" y="435"/>
                      </a:lnTo>
                      <a:lnTo>
                        <a:pt x="277" y="439"/>
                      </a:lnTo>
                      <a:lnTo>
                        <a:pt x="279" y="444"/>
                      </a:lnTo>
                      <a:lnTo>
                        <a:pt x="279" y="446"/>
                      </a:lnTo>
                      <a:lnTo>
                        <a:pt x="282" y="451"/>
                      </a:lnTo>
                      <a:lnTo>
                        <a:pt x="286" y="453"/>
                      </a:lnTo>
                      <a:lnTo>
                        <a:pt x="279" y="458"/>
                      </a:lnTo>
                      <a:lnTo>
                        <a:pt x="274" y="463"/>
                      </a:lnTo>
                      <a:lnTo>
                        <a:pt x="270" y="465"/>
                      </a:lnTo>
                      <a:lnTo>
                        <a:pt x="267" y="470"/>
                      </a:lnTo>
                      <a:lnTo>
                        <a:pt x="263" y="475"/>
                      </a:lnTo>
                      <a:lnTo>
                        <a:pt x="256" y="477"/>
                      </a:lnTo>
                      <a:lnTo>
                        <a:pt x="251" y="482"/>
                      </a:lnTo>
                      <a:lnTo>
                        <a:pt x="246" y="484"/>
                      </a:lnTo>
                      <a:lnTo>
                        <a:pt x="241" y="484"/>
                      </a:lnTo>
                      <a:lnTo>
                        <a:pt x="234" y="487"/>
                      </a:lnTo>
                      <a:lnTo>
                        <a:pt x="230" y="487"/>
                      </a:lnTo>
                      <a:lnTo>
                        <a:pt x="225" y="484"/>
                      </a:lnTo>
                      <a:lnTo>
                        <a:pt x="222" y="484"/>
                      </a:lnTo>
                      <a:lnTo>
                        <a:pt x="220" y="482"/>
                      </a:lnTo>
                      <a:lnTo>
                        <a:pt x="220" y="482"/>
                      </a:lnTo>
                      <a:lnTo>
                        <a:pt x="220" y="482"/>
                      </a:lnTo>
                      <a:lnTo>
                        <a:pt x="215" y="482"/>
                      </a:lnTo>
                      <a:lnTo>
                        <a:pt x="213" y="482"/>
                      </a:lnTo>
                      <a:lnTo>
                        <a:pt x="211" y="484"/>
                      </a:lnTo>
                      <a:lnTo>
                        <a:pt x="211" y="484"/>
                      </a:lnTo>
                      <a:lnTo>
                        <a:pt x="211" y="484"/>
                      </a:lnTo>
                      <a:lnTo>
                        <a:pt x="211" y="484"/>
                      </a:lnTo>
                      <a:lnTo>
                        <a:pt x="208" y="487"/>
                      </a:lnTo>
                      <a:lnTo>
                        <a:pt x="206" y="487"/>
                      </a:lnTo>
                      <a:lnTo>
                        <a:pt x="204" y="489"/>
                      </a:lnTo>
                      <a:lnTo>
                        <a:pt x="201" y="489"/>
                      </a:lnTo>
                      <a:lnTo>
                        <a:pt x="199" y="489"/>
                      </a:lnTo>
                      <a:lnTo>
                        <a:pt x="197" y="489"/>
                      </a:lnTo>
                      <a:lnTo>
                        <a:pt x="182" y="487"/>
                      </a:lnTo>
                      <a:lnTo>
                        <a:pt x="168" y="482"/>
                      </a:lnTo>
                      <a:lnTo>
                        <a:pt x="156" y="477"/>
                      </a:lnTo>
                      <a:lnTo>
                        <a:pt x="142" y="470"/>
                      </a:lnTo>
                      <a:lnTo>
                        <a:pt x="140" y="468"/>
                      </a:lnTo>
                      <a:lnTo>
                        <a:pt x="135" y="468"/>
                      </a:lnTo>
                      <a:lnTo>
                        <a:pt x="126" y="470"/>
                      </a:lnTo>
                      <a:lnTo>
                        <a:pt x="123" y="472"/>
                      </a:lnTo>
                      <a:lnTo>
                        <a:pt x="121" y="477"/>
                      </a:lnTo>
                      <a:lnTo>
                        <a:pt x="119" y="479"/>
                      </a:lnTo>
                      <a:lnTo>
                        <a:pt x="116" y="484"/>
                      </a:lnTo>
                      <a:lnTo>
                        <a:pt x="116" y="487"/>
                      </a:lnTo>
                      <a:lnTo>
                        <a:pt x="116" y="494"/>
                      </a:lnTo>
                      <a:lnTo>
                        <a:pt x="116" y="508"/>
                      </a:lnTo>
                      <a:lnTo>
                        <a:pt x="119" y="522"/>
                      </a:lnTo>
                      <a:lnTo>
                        <a:pt x="119" y="524"/>
                      </a:lnTo>
                      <a:lnTo>
                        <a:pt x="119" y="529"/>
                      </a:lnTo>
                      <a:lnTo>
                        <a:pt x="121" y="534"/>
                      </a:lnTo>
                      <a:lnTo>
                        <a:pt x="119" y="539"/>
                      </a:lnTo>
                      <a:lnTo>
                        <a:pt x="119" y="541"/>
                      </a:lnTo>
                      <a:lnTo>
                        <a:pt x="119" y="543"/>
                      </a:lnTo>
                      <a:lnTo>
                        <a:pt x="119" y="546"/>
                      </a:lnTo>
                      <a:lnTo>
                        <a:pt x="116" y="548"/>
                      </a:lnTo>
                      <a:lnTo>
                        <a:pt x="116" y="548"/>
                      </a:lnTo>
                      <a:lnTo>
                        <a:pt x="114" y="548"/>
                      </a:lnTo>
                      <a:lnTo>
                        <a:pt x="114" y="550"/>
                      </a:lnTo>
                      <a:lnTo>
                        <a:pt x="114" y="550"/>
                      </a:lnTo>
                      <a:lnTo>
                        <a:pt x="111" y="555"/>
                      </a:lnTo>
                      <a:lnTo>
                        <a:pt x="111" y="555"/>
                      </a:lnTo>
                      <a:lnTo>
                        <a:pt x="109" y="555"/>
                      </a:lnTo>
                      <a:lnTo>
                        <a:pt x="109" y="555"/>
                      </a:lnTo>
                      <a:lnTo>
                        <a:pt x="109" y="555"/>
                      </a:lnTo>
                      <a:lnTo>
                        <a:pt x="107" y="557"/>
                      </a:lnTo>
                      <a:lnTo>
                        <a:pt x="104" y="557"/>
                      </a:lnTo>
                      <a:lnTo>
                        <a:pt x="102" y="557"/>
                      </a:lnTo>
                      <a:lnTo>
                        <a:pt x="102" y="557"/>
                      </a:lnTo>
                      <a:lnTo>
                        <a:pt x="102" y="560"/>
                      </a:lnTo>
                      <a:lnTo>
                        <a:pt x="102" y="560"/>
                      </a:lnTo>
                      <a:lnTo>
                        <a:pt x="97" y="560"/>
                      </a:lnTo>
                      <a:lnTo>
                        <a:pt x="93" y="562"/>
                      </a:lnTo>
                      <a:lnTo>
                        <a:pt x="88" y="560"/>
                      </a:lnTo>
                      <a:lnTo>
                        <a:pt x="85" y="560"/>
                      </a:lnTo>
                      <a:lnTo>
                        <a:pt x="78" y="555"/>
                      </a:lnTo>
                      <a:lnTo>
                        <a:pt x="69" y="550"/>
                      </a:lnTo>
                      <a:lnTo>
                        <a:pt x="55" y="539"/>
                      </a:lnTo>
                      <a:lnTo>
                        <a:pt x="50" y="534"/>
                      </a:lnTo>
                      <a:lnTo>
                        <a:pt x="48" y="531"/>
                      </a:lnTo>
                      <a:lnTo>
                        <a:pt x="48" y="529"/>
                      </a:lnTo>
                      <a:lnTo>
                        <a:pt x="43" y="524"/>
                      </a:lnTo>
                      <a:lnTo>
                        <a:pt x="41" y="520"/>
                      </a:lnTo>
                      <a:lnTo>
                        <a:pt x="34" y="515"/>
                      </a:lnTo>
                      <a:lnTo>
                        <a:pt x="29" y="510"/>
                      </a:lnTo>
                      <a:lnTo>
                        <a:pt x="24" y="510"/>
                      </a:lnTo>
                      <a:lnTo>
                        <a:pt x="12" y="505"/>
                      </a:lnTo>
                      <a:lnTo>
                        <a:pt x="0" y="503"/>
                      </a:lnTo>
                      <a:lnTo>
                        <a:pt x="0" y="503"/>
                      </a:lnTo>
                      <a:lnTo>
                        <a:pt x="3" y="510"/>
                      </a:lnTo>
                      <a:lnTo>
                        <a:pt x="3" y="513"/>
                      </a:lnTo>
                      <a:lnTo>
                        <a:pt x="5" y="517"/>
                      </a:lnTo>
                      <a:lnTo>
                        <a:pt x="8" y="520"/>
                      </a:lnTo>
                      <a:lnTo>
                        <a:pt x="10" y="522"/>
                      </a:lnTo>
                      <a:lnTo>
                        <a:pt x="12" y="524"/>
                      </a:lnTo>
                      <a:lnTo>
                        <a:pt x="15" y="529"/>
                      </a:lnTo>
                      <a:lnTo>
                        <a:pt x="15" y="534"/>
                      </a:lnTo>
                      <a:lnTo>
                        <a:pt x="15" y="539"/>
                      </a:lnTo>
                      <a:lnTo>
                        <a:pt x="15" y="546"/>
                      </a:lnTo>
                      <a:lnTo>
                        <a:pt x="15" y="553"/>
                      </a:lnTo>
                      <a:lnTo>
                        <a:pt x="15" y="555"/>
                      </a:lnTo>
                      <a:lnTo>
                        <a:pt x="15" y="560"/>
                      </a:lnTo>
                      <a:lnTo>
                        <a:pt x="15" y="565"/>
                      </a:lnTo>
                      <a:lnTo>
                        <a:pt x="17" y="569"/>
                      </a:lnTo>
                      <a:lnTo>
                        <a:pt x="19" y="572"/>
                      </a:lnTo>
                      <a:lnTo>
                        <a:pt x="22" y="576"/>
                      </a:lnTo>
                      <a:lnTo>
                        <a:pt x="26" y="579"/>
                      </a:lnTo>
                      <a:lnTo>
                        <a:pt x="31" y="583"/>
                      </a:lnTo>
                      <a:lnTo>
                        <a:pt x="34" y="586"/>
                      </a:lnTo>
                      <a:lnTo>
                        <a:pt x="36" y="588"/>
                      </a:lnTo>
                      <a:lnTo>
                        <a:pt x="41" y="593"/>
                      </a:lnTo>
                      <a:lnTo>
                        <a:pt x="48" y="602"/>
                      </a:lnTo>
                      <a:lnTo>
                        <a:pt x="52" y="609"/>
                      </a:lnTo>
                      <a:lnTo>
                        <a:pt x="52" y="614"/>
                      </a:lnTo>
                      <a:lnTo>
                        <a:pt x="55" y="616"/>
                      </a:lnTo>
                      <a:lnTo>
                        <a:pt x="55" y="616"/>
                      </a:lnTo>
                      <a:lnTo>
                        <a:pt x="55" y="619"/>
                      </a:lnTo>
                      <a:lnTo>
                        <a:pt x="60" y="626"/>
                      </a:lnTo>
                      <a:lnTo>
                        <a:pt x="60" y="628"/>
                      </a:lnTo>
                      <a:lnTo>
                        <a:pt x="62" y="631"/>
                      </a:lnTo>
                      <a:lnTo>
                        <a:pt x="64" y="633"/>
                      </a:lnTo>
                      <a:lnTo>
                        <a:pt x="69" y="635"/>
                      </a:lnTo>
                      <a:lnTo>
                        <a:pt x="78" y="638"/>
                      </a:lnTo>
                      <a:lnTo>
                        <a:pt x="90" y="640"/>
                      </a:lnTo>
                      <a:lnTo>
                        <a:pt x="102" y="642"/>
                      </a:lnTo>
                      <a:lnTo>
                        <a:pt x="114" y="642"/>
                      </a:lnTo>
                      <a:lnTo>
                        <a:pt x="123" y="642"/>
                      </a:lnTo>
                      <a:lnTo>
                        <a:pt x="135" y="640"/>
                      </a:lnTo>
                      <a:lnTo>
                        <a:pt x="147" y="638"/>
                      </a:lnTo>
                      <a:lnTo>
                        <a:pt x="159" y="633"/>
                      </a:lnTo>
                      <a:lnTo>
                        <a:pt x="161" y="633"/>
                      </a:lnTo>
                      <a:lnTo>
                        <a:pt x="163" y="631"/>
                      </a:lnTo>
                      <a:lnTo>
                        <a:pt x="166" y="628"/>
                      </a:lnTo>
                      <a:lnTo>
                        <a:pt x="171" y="626"/>
                      </a:lnTo>
                      <a:lnTo>
                        <a:pt x="173" y="621"/>
                      </a:lnTo>
                      <a:lnTo>
                        <a:pt x="175" y="619"/>
                      </a:lnTo>
                      <a:lnTo>
                        <a:pt x="178" y="619"/>
                      </a:lnTo>
                      <a:lnTo>
                        <a:pt x="180" y="619"/>
                      </a:lnTo>
                      <a:lnTo>
                        <a:pt x="182" y="619"/>
                      </a:lnTo>
                      <a:lnTo>
                        <a:pt x="182" y="621"/>
                      </a:lnTo>
                      <a:lnTo>
                        <a:pt x="185" y="624"/>
                      </a:lnTo>
                      <a:lnTo>
                        <a:pt x="185" y="628"/>
                      </a:lnTo>
                      <a:lnTo>
                        <a:pt x="187" y="635"/>
                      </a:lnTo>
                      <a:lnTo>
                        <a:pt x="187" y="638"/>
                      </a:lnTo>
                      <a:lnTo>
                        <a:pt x="189" y="638"/>
                      </a:lnTo>
                      <a:lnTo>
                        <a:pt x="192" y="640"/>
                      </a:lnTo>
                      <a:lnTo>
                        <a:pt x="194" y="640"/>
                      </a:lnTo>
                      <a:lnTo>
                        <a:pt x="206" y="640"/>
                      </a:lnTo>
                      <a:lnTo>
                        <a:pt x="208" y="640"/>
                      </a:lnTo>
                      <a:lnTo>
                        <a:pt x="208" y="640"/>
                      </a:lnTo>
                      <a:lnTo>
                        <a:pt x="211" y="640"/>
                      </a:lnTo>
                      <a:lnTo>
                        <a:pt x="218" y="640"/>
                      </a:lnTo>
                      <a:lnTo>
                        <a:pt x="227" y="635"/>
                      </a:lnTo>
                      <a:lnTo>
                        <a:pt x="239" y="631"/>
                      </a:lnTo>
                      <a:lnTo>
                        <a:pt x="244" y="626"/>
                      </a:lnTo>
                      <a:lnTo>
                        <a:pt x="248" y="624"/>
                      </a:lnTo>
                      <a:lnTo>
                        <a:pt x="253" y="624"/>
                      </a:lnTo>
                      <a:lnTo>
                        <a:pt x="260" y="621"/>
                      </a:lnTo>
                      <a:lnTo>
                        <a:pt x="265" y="621"/>
                      </a:lnTo>
                      <a:lnTo>
                        <a:pt x="270" y="624"/>
                      </a:lnTo>
                      <a:lnTo>
                        <a:pt x="274" y="626"/>
                      </a:lnTo>
                      <a:lnTo>
                        <a:pt x="279" y="628"/>
                      </a:lnTo>
                      <a:lnTo>
                        <a:pt x="284" y="633"/>
                      </a:lnTo>
                      <a:lnTo>
                        <a:pt x="291" y="635"/>
                      </a:lnTo>
                      <a:lnTo>
                        <a:pt x="298" y="635"/>
                      </a:lnTo>
                      <a:lnTo>
                        <a:pt x="308" y="635"/>
                      </a:lnTo>
                      <a:lnTo>
                        <a:pt x="305" y="642"/>
                      </a:lnTo>
                      <a:lnTo>
                        <a:pt x="305" y="650"/>
                      </a:lnTo>
                      <a:lnTo>
                        <a:pt x="305" y="652"/>
                      </a:lnTo>
                      <a:lnTo>
                        <a:pt x="305" y="652"/>
                      </a:lnTo>
                      <a:lnTo>
                        <a:pt x="300" y="664"/>
                      </a:lnTo>
                      <a:lnTo>
                        <a:pt x="305" y="659"/>
                      </a:lnTo>
                      <a:lnTo>
                        <a:pt x="310" y="654"/>
                      </a:lnTo>
                      <a:lnTo>
                        <a:pt x="315" y="652"/>
                      </a:lnTo>
                      <a:lnTo>
                        <a:pt x="322" y="650"/>
                      </a:lnTo>
                      <a:lnTo>
                        <a:pt x="334" y="647"/>
                      </a:lnTo>
                      <a:lnTo>
                        <a:pt x="341" y="650"/>
                      </a:lnTo>
                      <a:lnTo>
                        <a:pt x="348" y="652"/>
                      </a:lnTo>
                      <a:lnTo>
                        <a:pt x="355" y="652"/>
                      </a:lnTo>
                      <a:lnTo>
                        <a:pt x="364" y="654"/>
                      </a:lnTo>
                      <a:lnTo>
                        <a:pt x="364" y="654"/>
                      </a:lnTo>
                      <a:lnTo>
                        <a:pt x="367" y="654"/>
                      </a:lnTo>
                      <a:lnTo>
                        <a:pt x="371" y="659"/>
                      </a:lnTo>
                      <a:lnTo>
                        <a:pt x="374" y="661"/>
                      </a:lnTo>
                      <a:lnTo>
                        <a:pt x="374" y="664"/>
                      </a:lnTo>
                      <a:lnTo>
                        <a:pt x="376" y="666"/>
                      </a:lnTo>
                      <a:lnTo>
                        <a:pt x="376" y="671"/>
                      </a:lnTo>
                      <a:lnTo>
                        <a:pt x="378" y="671"/>
                      </a:lnTo>
                      <a:lnTo>
                        <a:pt x="383" y="673"/>
                      </a:lnTo>
                      <a:lnTo>
                        <a:pt x="395" y="678"/>
                      </a:lnTo>
                      <a:lnTo>
                        <a:pt x="400" y="680"/>
                      </a:lnTo>
                      <a:lnTo>
                        <a:pt x="402" y="680"/>
                      </a:lnTo>
                      <a:lnTo>
                        <a:pt x="402" y="680"/>
                      </a:lnTo>
                      <a:lnTo>
                        <a:pt x="404" y="680"/>
                      </a:lnTo>
                      <a:lnTo>
                        <a:pt x="407" y="683"/>
                      </a:lnTo>
                      <a:lnTo>
                        <a:pt x="426" y="687"/>
                      </a:lnTo>
                      <a:lnTo>
                        <a:pt x="428" y="687"/>
                      </a:lnTo>
                      <a:lnTo>
                        <a:pt x="430" y="690"/>
                      </a:lnTo>
                      <a:lnTo>
                        <a:pt x="433" y="690"/>
                      </a:lnTo>
                      <a:lnTo>
                        <a:pt x="452" y="694"/>
                      </a:lnTo>
                      <a:lnTo>
                        <a:pt x="468" y="702"/>
                      </a:lnTo>
                      <a:lnTo>
                        <a:pt x="485" y="709"/>
                      </a:lnTo>
                      <a:lnTo>
                        <a:pt x="501" y="716"/>
                      </a:lnTo>
                      <a:lnTo>
                        <a:pt x="504" y="716"/>
                      </a:lnTo>
                      <a:lnTo>
                        <a:pt x="506" y="718"/>
                      </a:lnTo>
                      <a:lnTo>
                        <a:pt x="508" y="720"/>
                      </a:lnTo>
                      <a:lnTo>
                        <a:pt x="511" y="723"/>
                      </a:lnTo>
                      <a:lnTo>
                        <a:pt x="513" y="725"/>
                      </a:lnTo>
                      <a:lnTo>
                        <a:pt x="515" y="725"/>
                      </a:lnTo>
                      <a:lnTo>
                        <a:pt x="520" y="725"/>
                      </a:lnTo>
                      <a:lnTo>
                        <a:pt x="522" y="725"/>
                      </a:lnTo>
                      <a:lnTo>
                        <a:pt x="527" y="723"/>
                      </a:lnTo>
                      <a:lnTo>
                        <a:pt x="532" y="720"/>
                      </a:lnTo>
                      <a:lnTo>
                        <a:pt x="537" y="718"/>
                      </a:lnTo>
                      <a:lnTo>
                        <a:pt x="537" y="716"/>
                      </a:lnTo>
                      <a:lnTo>
                        <a:pt x="539" y="713"/>
                      </a:lnTo>
                      <a:lnTo>
                        <a:pt x="544" y="709"/>
                      </a:lnTo>
                      <a:lnTo>
                        <a:pt x="553" y="699"/>
                      </a:lnTo>
                      <a:lnTo>
                        <a:pt x="563" y="692"/>
                      </a:lnTo>
                      <a:lnTo>
                        <a:pt x="572" y="683"/>
                      </a:lnTo>
                      <a:lnTo>
                        <a:pt x="582" y="676"/>
                      </a:lnTo>
                      <a:lnTo>
                        <a:pt x="593" y="668"/>
                      </a:lnTo>
                      <a:lnTo>
                        <a:pt x="598" y="666"/>
                      </a:lnTo>
                      <a:lnTo>
                        <a:pt x="600" y="664"/>
                      </a:lnTo>
                      <a:lnTo>
                        <a:pt x="605" y="659"/>
                      </a:lnTo>
                      <a:lnTo>
                        <a:pt x="610" y="654"/>
                      </a:lnTo>
                      <a:lnTo>
                        <a:pt x="615" y="652"/>
                      </a:lnTo>
                      <a:lnTo>
                        <a:pt x="622" y="650"/>
                      </a:lnTo>
                      <a:lnTo>
                        <a:pt x="629" y="647"/>
                      </a:lnTo>
                      <a:lnTo>
                        <a:pt x="636" y="647"/>
                      </a:lnTo>
                      <a:lnTo>
                        <a:pt x="643" y="645"/>
                      </a:lnTo>
                      <a:lnTo>
                        <a:pt x="650" y="647"/>
                      </a:lnTo>
                      <a:lnTo>
                        <a:pt x="657" y="645"/>
                      </a:lnTo>
                      <a:lnTo>
                        <a:pt x="664" y="645"/>
                      </a:lnTo>
                      <a:lnTo>
                        <a:pt x="685" y="640"/>
                      </a:lnTo>
                      <a:lnTo>
                        <a:pt x="709" y="635"/>
                      </a:lnTo>
                      <a:lnTo>
                        <a:pt x="730" y="633"/>
                      </a:lnTo>
                      <a:lnTo>
                        <a:pt x="754" y="633"/>
                      </a:lnTo>
                      <a:lnTo>
                        <a:pt x="766" y="631"/>
                      </a:lnTo>
                      <a:lnTo>
                        <a:pt x="770" y="631"/>
                      </a:lnTo>
                      <a:lnTo>
                        <a:pt x="775" y="631"/>
                      </a:lnTo>
                      <a:lnTo>
                        <a:pt x="778" y="631"/>
                      </a:lnTo>
                      <a:lnTo>
                        <a:pt x="778" y="635"/>
                      </a:lnTo>
                      <a:lnTo>
                        <a:pt x="780" y="640"/>
                      </a:lnTo>
                      <a:lnTo>
                        <a:pt x="780" y="645"/>
                      </a:lnTo>
                      <a:lnTo>
                        <a:pt x="785" y="650"/>
                      </a:lnTo>
                      <a:lnTo>
                        <a:pt x="787" y="654"/>
                      </a:lnTo>
                      <a:lnTo>
                        <a:pt x="792" y="657"/>
                      </a:lnTo>
                      <a:lnTo>
                        <a:pt x="796" y="661"/>
                      </a:lnTo>
                      <a:lnTo>
                        <a:pt x="804" y="666"/>
                      </a:lnTo>
                      <a:lnTo>
                        <a:pt x="820" y="676"/>
                      </a:lnTo>
                      <a:lnTo>
                        <a:pt x="825" y="678"/>
                      </a:lnTo>
                      <a:lnTo>
                        <a:pt x="832" y="678"/>
                      </a:lnTo>
                      <a:lnTo>
                        <a:pt x="832" y="678"/>
                      </a:lnTo>
                      <a:lnTo>
                        <a:pt x="834" y="678"/>
                      </a:lnTo>
                      <a:lnTo>
                        <a:pt x="837" y="678"/>
                      </a:lnTo>
                      <a:lnTo>
                        <a:pt x="841" y="676"/>
                      </a:lnTo>
                      <a:lnTo>
                        <a:pt x="858" y="666"/>
                      </a:lnTo>
                      <a:lnTo>
                        <a:pt x="870" y="659"/>
                      </a:lnTo>
                      <a:lnTo>
                        <a:pt x="874" y="657"/>
                      </a:lnTo>
                      <a:lnTo>
                        <a:pt x="881" y="657"/>
                      </a:lnTo>
                      <a:lnTo>
                        <a:pt x="903" y="657"/>
                      </a:lnTo>
                      <a:lnTo>
                        <a:pt x="922" y="659"/>
                      </a:lnTo>
                      <a:lnTo>
                        <a:pt x="926" y="659"/>
                      </a:lnTo>
                      <a:lnTo>
                        <a:pt x="931" y="661"/>
                      </a:lnTo>
                      <a:lnTo>
                        <a:pt x="948" y="664"/>
                      </a:lnTo>
                      <a:lnTo>
                        <a:pt x="964" y="664"/>
                      </a:lnTo>
                      <a:lnTo>
                        <a:pt x="967" y="664"/>
                      </a:lnTo>
                      <a:lnTo>
                        <a:pt x="967" y="664"/>
                      </a:lnTo>
                      <a:lnTo>
                        <a:pt x="969" y="664"/>
                      </a:lnTo>
                      <a:lnTo>
                        <a:pt x="969" y="664"/>
                      </a:lnTo>
                      <a:lnTo>
                        <a:pt x="971" y="661"/>
                      </a:lnTo>
                      <a:lnTo>
                        <a:pt x="974" y="661"/>
                      </a:lnTo>
                      <a:lnTo>
                        <a:pt x="976" y="659"/>
                      </a:lnTo>
                      <a:lnTo>
                        <a:pt x="976" y="657"/>
                      </a:lnTo>
                      <a:lnTo>
                        <a:pt x="978" y="654"/>
                      </a:lnTo>
                      <a:lnTo>
                        <a:pt x="978" y="652"/>
                      </a:lnTo>
                      <a:lnTo>
                        <a:pt x="978" y="647"/>
                      </a:lnTo>
                      <a:lnTo>
                        <a:pt x="981" y="645"/>
                      </a:lnTo>
                      <a:lnTo>
                        <a:pt x="983" y="640"/>
                      </a:lnTo>
                      <a:lnTo>
                        <a:pt x="983" y="638"/>
                      </a:lnTo>
                      <a:lnTo>
                        <a:pt x="985" y="635"/>
                      </a:lnTo>
                      <a:lnTo>
                        <a:pt x="985" y="633"/>
                      </a:lnTo>
                      <a:lnTo>
                        <a:pt x="985" y="633"/>
                      </a:lnTo>
                      <a:lnTo>
                        <a:pt x="985" y="631"/>
                      </a:lnTo>
                      <a:lnTo>
                        <a:pt x="985" y="631"/>
                      </a:lnTo>
                      <a:lnTo>
                        <a:pt x="985" y="628"/>
                      </a:lnTo>
                      <a:lnTo>
                        <a:pt x="985" y="624"/>
                      </a:lnTo>
                      <a:lnTo>
                        <a:pt x="985" y="616"/>
                      </a:lnTo>
                      <a:lnTo>
                        <a:pt x="985" y="609"/>
                      </a:lnTo>
                      <a:lnTo>
                        <a:pt x="988" y="605"/>
                      </a:lnTo>
                      <a:lnTo>
                        <a:pt x="988" y="600"/>
                      </a:lnTo>
                      <a:lnTo>
                        <a:pt x="992" y="595"/>
                      </a:lnTo>
                      <a:lnTo>
                        <a:pt x="1000" y="590"/>
                      </a:lnTo>
                      <a:lnTo>
                        <a:pt x="1007" y="588"/>
                      </a:lnTo>
                      <a:lnTo>
                        <a:pt x="1011" y="588"/>
                      </a:lnTo>
                      <a:lnTo>
                        <a:pt x="1016" y="588"/>
                      </a:lnTo>
                      <a:lnTo>
                        <a:pt x="1028" y="590"/>
                      </a:lnTo>
                      <a:lnTo>
                        <a:pt x="1035" y="590"/>
                      </a:lnTo>
                      <a:lnTo>
                        <a:pt x="1042" y="590"/>
                      </a:lnTo>
                      <a:lnTo>
                        <a:pt x="1044" y="590"/>
                      </a:lnTo>
                      <a:lnTo>
                        <a:pt x="1047" y="590"/>
                      </a:lnTo>
                      <a:lnTo>
                        <a:pt x="1052" y="590"/>
                      </a:lnTo>
                      <a:lnTo>
                        <a:pt x="1061" y="590"/>
                      </a:lnTo>
                      <a:lnTo>
                        <a:pt x="1080" y="588"/>
                      </a:lnTo>
                      <a:lnTo>
                        <a:pt x="1096" y="586"/>
                      </a:lnTo>
                      <a:lnTo>
                        <a:pt x="1113" y="583"/>
                      </a:lnTo>
                      <a:lnTo>
                        <a:pt x="1120" y="583"/>
                      </a:lnTo>
                      <a:lnTo>
                        <a:pt x="1122" y="586"/>
                      </a:lnTo>
                      <a:lnTo>
                        <a:pt x="1125" y="588"/>
                      </a:lnTo>
                      <a:lnTo>
                        <a:pt x="1137" y="598"/>
                      </a:lnTo>
                      <a:lnTo>
                        <a:pt x="1148" y="607"/>
                      </a:lnTo>
                      <a:lnTo>
                        <a:pt x="1160" y="621"/>
                      </a:lnTo>
                      <a:lnTo>
                        <a:pt x="1170" y="633"/>
                      </a:lnTo>
                      <a:lnTo>
                        <a:pt x="1174" y="640"/>
                      </a:lnTo>
                      <a:lnTo>
                        <a:pt x="1181" y="645"/>
                      </a:lnTo>
                      <a:lnTo>
                        <a:pt x="1196" y="657"/>
                      </a:lnTo>
                      <a:lnTo>
                        <a:pt x="1207" y="666"/>
                      </a:lnTo>
                      <a:lnTo>
                        <a:pt x="1217" y="678"/>
                      </a:lnTo>
                      <a:lnTo>
                        <a:pt x="1222" y="685"/>
                      </a:lnTo>
                      <a:lnTo>
                        <a:pt x="1226" y="690"/>
                      </a:lnTo>
                      <a:lnTo>
                        <a:pt x="1229" y="692"/>
                      </a:lnTo>
                      <a:lnTo>
                        <a:pt x="1231" y="694"/>
                      </a:lnTo>
                      <a:lnTo>
                        <a:pt x="1238" y="699"/>
                      </a:lnTo>
                      <a:lnTo>
                        <a:pt x="1259" y="709"/>
                      </a:lnTo>
                      <a:lnTo>
                        <a:pt x="1281" y="716"/>
                      </a:lnTo>
                      <a:lnTo>
                        <a:pt x="1288" y="718"/>
                      </a:lnTo>
                      <a:lnTo>
                        <a:pt x="1295" y="720"/>
                      </a:lnTo>
                      <a:lnTo>
                        <a:pt x="1300" y="723"/>
                      </a:lnTo>
                      <a:lnTo>
                        <a:pt x="1307" y="728"/>
                      </a:lnTo>
                      <a:lnTo>
                        <a:pt x="1311" y="732"/>
                      </a:lnTo>
                      <a:lnTo>
                        <a:pt x="1316" y="737"/>
                      </a:lnTo>
                      <a:lnTo>
                        <a:pt x="1318" y="742"/>
                      </a:lnTo>
                      <a:lnTo>
                        <a:pt x="1323" y="746"/>
                      </a:lnTo>
                      <a:lnTo>
                        <a:pt x="1326" y="753"/>
                      </a:lnTo>
                      <a:lnTo>
                        <a:pt x="1328" y="758"/>
                      </a:lnTo>
                      <a:lnTo>
                        <a:pt x="1330" y="761"/>
                      </a:lnTo>
                      <a:lnTo>
                        <a:pt x="1333" y="761"/>
                      </a:lnTo>
                      <a:lnTo>
                        <a:pt x="1337" y="763"/>
                      </a:lnTo>
                      <a:lnTo>
                        <a:pt x="1340" y="763"/>
                      </a:lnTo>
                      <a:lnTo>
                        <a:pt x="1344" y="761"/>
                      </a:lnTo>
                      <a:lnTo>
                        <a:pt x="1361" y="756"/>
                      </a:lnTo>
                      <a:lnTo>
                        <a:pt x="1377" y="753"/>
                      </a:lnTo>
                      <a:lnTo>
                        <a:pt x="1396" y="751"/>
                      </a:lnTo>
                      <a:lnTo>
                        <a:pt x="1413" y="751"/>
                      </a:lnTo>
                      <a:lnTo>
                        <a:pt x="1422" y="753"/>
                      </a:lnTo>
                      <a:lnTo>
                        <a:pt x="1448" y="763"/>
                      </a:lnTo>
                      <a:lnTo>
                        <a:pt x="1451" y="765"/>
                      </a:lnTo>
                      <a:lnTo>
                        <a:pt x="1453" y="768"/>
                      </a:lnTo>
                      <a:lnTo>
                        <a:pt x="1453" y="768"/>
                      </a:lnTo>
                      <a:lnTo>
                        <a:pt x="1453" y="768"/>
                      </a:lnTo>
                      <a:lnTo>
                        <a:pt x="1455" y="768"/>
                      </a:lnTo>
                      <a:lnTo>
                        <a:pt x="1458" y="770"/>
                      </a:lnTo>
                      <a:lnTo>
                        <a:pt x="1460" y="772"/>
                      </a:lnTo>
                      <a:lnTo>
                        <a:pt x="1463" y="777"/>
                      </a:lnTo>
                      <a:lnTo>
                        <a:pt x="1465" y="782"/>
                      </a:lnTo>
                      <a:lnTo>
                        <a:pt x="1467" y="787"/>
                      </a:lnTo>
                      <a:lnTo>
                        <a:pt x="1467" y="791"/>
                      </a:lnTo>
                      <a:lnTo>
                        <a:pt x="1470" y="798"/>
                      </a:lnTo>
                      <a:lnTo>
                        <a:pt x="1470" y="803"/>
                      </a:lnTo>
                      <a:lnTo>
                        <a:pt x="1470" y="810"/>
                      </a:lnTo>
                      <a:lnTo>
                        <a:pt x="1470" y="817"/>
                      </a:lnTo>
                      <a:lnTo>
                        <a:pt x="1467" y="820"/>
                      </a:lnTo>
                      <a:lnTo>
                        <a:pt x="1467" y="820"/>
                      </a:lnTo>
                      <a:lnTo>
                        <a:pt x="1467" y="822"/>
                      </a:lnTo>
                      <a:lnTo>
                        <a:pt x="1467" y="822"/>
                      </a:lnTo>
                      <a:lnTo>
                        <a:pt x="1467" y="824"/>
                      </a:lnTo>
                      <a:lnTo>
                        <a:pt x="1465" y="831"/>
                      </a:lnTo>
                      <a:lnTo>
                        <a:pt x="1463" y="841"/>
                      </a:lnTo>
                      <a:lnTo>
                        <a:pt x="1463" y="848"/>
                      </a:lnTo>
                      <a:lnTo>
                        <a:pt x="1463" y="850"/>
                      </a:lnTo>
                      <a:lnTo>
                        <a:pt x="1463" y="853"/>
                      </a:lnTo>
                      <a:lnTo>
                        <a:pt x="1465" y="855"/>
                      </a:lnTo>
                      <a:lnTo>
                        <a:pt x="1465" y="857"/>
                      </a:lnTo>
                      <a:lnTo>
                        <a:pt x="1467" y="860"/>
                      </a:lnTo>
                      <a:lnTo>
                        <a:pt x="1470" y="862"/>
                      </a:lnTo>
                      <a:lnTo>
                        <a:pt x="1472" y="862"/>
                      </a:lnTo>
                      <a:lnTo>
                        <a:pt x="1474" y="865"/>
                      </a:lnTo>
                      <a:lnTo>
                        <a:pt x="1479" y="865"/>
                      </a:lnTo>
                      <a:lnTo>
                        <a:pt x="1481" y="865"/>
                      </a:lnTo>
                      <a:lnTo>
                        <a:pt x="1486" y="865"/>
                      </a:lnTo>
                      <a:lnTo>
                        <a:pt x="1491" y="867"/>
                      </a:lnTo>
                      <a:lnTo>
                        <a:pt x="1503" y="865"/>
                      </a:lnTo>
                      <a:lnTo>
                        <a:pt x="1512" y="867"/>
                      </a:lnTo>
                      <a:lnTo>
                        <a:pt x="1524" y="867"/>
                      </a:lnTo>
                      <a:lnTo>
                        <a:pt x="1533" y="869"/>
                      </a:lnTo>
                      <a:lnTo>
                        <a:pt x="1536" y="872"/>
                      </a:lnTo>
                      <a:lnTo>
                        <a:pt x="1538" y="872"/>
                      </a:lnTo>
                      <a:lnTo>
                        <a:pt x="1538" y="867"/>
                      </a:lnTo>
                      <a:lnTo>
                        <a:pt x="1540" y="865"/>
                      </a:lnTo>
                      <a:lnTo>
                        <a:pt x="1543" y="862"/>
                      </a:lnTo>
                      <a:lnTo>
                        <a:pt x="1545" y="860"/>
                      </a:lnTo>
                      <a:lnTo>
                        <a:pt x="1545" y="857"/>
                      </a:lnTo>
                      <a:lnTo>
                        <a:pt x="1548" y="855"/>
                      </a:lnTo>
                      <a:lnTo>
                        <a:pt x="1552" y="853"/>
                      </a:lnTo>
                      <a:lnTo>
                        <a:pt x="1555" y="850"/>
                      </a:lnTo>
                      <a:lnTo>
                        <a:pt x="1555" y="850"/>
                      </a:lnTo>
                      <a:lnTo>
                        <a:pt x="1557" y="848"/>
                      </a:lnTo>
                      <a:lnTo>
                        <a:pt x="1559" y="846"/>
                      </a:lnTo>
                      <a:lnTo>
                        <a:pt x="1559" y="843"/>
                      </a:lnTo>
                      <a:lnTo>
                        <a:pt x="1559" y="841"/>
                      </a:lnTo>
                      <a:lnTo>
                        <a:pt x="1562" y="836"/>
                      </a:lnTo>
                      <a:lnTo>
                        <a:pt x="1562" y="834"/>
                      </a:lnTo>
                      <a:lnTo>
                        <a:pt x="1562" y="834"/>
                      </a:lnTo>
                      <a:lnTo>
                        <a:pt x="1562" y="834"/>
                      </a:lnTo>
                      <a:lnTo>
                        <a:pt x="1562" y="834"/>
                      </a:lnTo>
                      <a:lnTo>
                        <a:pt x="1559" y="827"/>
                      </a:lnTo>
                      <a:lnTo>
                        <a:pt x="1559" y="820"/>
                      </a:lnTo>
                      <a:lnTo>
                        <a:pt x="1552" y="798"/>
                      </a:lnTo>
                      <a:lnTo>
                        <a:pt x="1552" y="796"/>
                      </a:lnTo>
                      <a:lnTo>
                        <a:pt x="1552" y="796"/>
                      </a:lnTo>
                      <a:lnTo>
                        <a:pt x="1555" y="794"/>
                      </a:lnTo>
                      <a:lnTo>
                        <a:pt x="1557" y="789"/>
                      </a:lnTo>
                      <a:lnTo>
                        <a:pt x="1559" y="787"/>
                      </a:lnTo>
                      <a:lnTo>
                        <a:pt x="1559" y="782"/>
                      </a:lnTo>
                      <a:lnTo>
                        <a:pt x="1559" y="779"/>
                      </a:lnTo>
                      <a:lnTo>
                        <a:pt x="1559" y="779"/>
                      </a:lnTo>
                      <a:lnTo>
                        <a:pt x="1559" y="779"/>
                      </a:lnTo>
                      <a:lnTo>
                        <a:pt x="1559" y="777"/>
                      </a:lnTo>
                      <a:lnTo>
                        <a:pt x="1557" y="772"/>
                      </a:lnTo>
                      <a:lnTo>
                        <a:pt x="1557" y="768"/>
                      </a:lnTo>
                      <a:lnTo>
                        <a:pt x="1555" y="763"/>
                      </a:lnTo>
                      <a:lnTo>
                        <a:pt x="1552" y="756"/>
                      </a:lnTo>
                      <a:lnTo>
                        <a:pt x="1552" y="753"/>
                      </a:lnTo>
                      <a:lnTo>
                        <a:pt x="1555" y="749"/>
                      </a:lnTo>
                      <a:lnTo>
                        <a:pt x="1566" y="735"/>
                      </a:lnTo>
                      <a:lnTo>
                        <a:pt x="1571" y="725"/>
                      </a:lnTo>
                      <a:lnTo>
                        <a:pt x="1581" y="720"/>
                      </a:lnTo>
                      <a:lnTo>
                        <a:pt x="1583" y="718"/>
                      </a:lnTo>
                      <a:lnTo>
                        <a:pt x="1585" y="716"/>
                      </a:lnTo>
                      <a:lnTo>
                        <a:pt x="1588" y="716"/>
                      </a:lnTo>
                      <a:lnTo>
                        <a:pt x="1590" y="716"/>
                      </a:lnTo>
                      <a:lnTo>
                        <a:pt x="1592" y="713"/>
                      </a:lnTo>
                      <a:lnTo>
                        <a:pt x="1595" y="713"/>
                      </a:lnTo>
                      <a:lnTo>
                        <a:pt x="1597" y="709"/>
                      </a:lnTo>
                      <a:lnTo>
                        <a:pt x="1597" y="709"/>
                      </a:lnTo>
                      <a:lnTo>
                        <a:pt x="1597" y="706"/>
                      </a:lnTo>
                      <a:lnTo>
                        <a:pt x="1600" y="706"/>
                      </a:lnTo>
                      <a:lnTo>
                        <a:pt x="1600" y="706"/>
                      </a:lnTo>
                      <a:lnTo>
                        <a:pt x="1602" y="704"/>
                      </a:lnTo>
                      <a:lnTo>
                        <a:pt x="1602" y="702"/>
                      </a:lnTo>
                      <a:lnTo>
                        <a:pt x="1604" y="699"/>
                      </a:lnTo>
                      <a:lnTo>
                        <a:pt x="1604" y="699"/>
                      </a:lnTo>
                      <a:lnTo>
                        <a:pt x="1607" y="699"/>
                      </a:lnTo>
                      <a:lnTo>
                        <a:pt x="1607" y="699"/>
                      </a:lnTo>
                      <a:lnTo>
                        <a:pt x="1611" y="697"/>
                      </a:lnTo>
                      <a:lnTo>
                        <a:pt x="1614" y="694"/>
                      </a:lnTo>
                      <a:lnTo>
                        <a:pt x="1616" y="690"/>
                      </a:lnTo>
                      <a:lnTo>
                        <a:pt x="1621" y="687"/>
                      </a:lnTo>
                      <a:lnTo>
                        <a:pt x="1623" y="685"/>
                      </a:lnTo>
                      <a:lnTo>
                        <a:pt x="1626" y="680"/>
                      </a:lnTo>
                      <a:lnTo>
                        <a:pt x="1628" y="680"/>
                      </a:lnTo>
                      <a:lnTo>
                        <a:pt x="1630" y="676"/>
                      </a:lnTo>
                      <a:lnTo>
                        <a:pt x="1630" y="676"/>
                      </a:lnTo>
                      <a:lnTo>
                        <a:pt x="1630" y="671"/>
                      </a:lnTo>
                      <a:lnTo>
                        <a:pt x="1630" y="668"/>
                      </a:lnTo>
                      <a:lnTo>
                        <a:pt x="1628" y="666"/>
                      </a:lnTo>
                      <a:lnTo>
                        <a:pt x="1628" y="666"/>
                      </a:lnTo>
                      <a:lnTo>
                        <a:pt x="1626" y="666"/>
                      </a:lnTo>
                      <a:lnTo>
                        <a:pt x="1626" y="664"/>
                      </a:lnTo>
                      <a:lnTo>
                        <a:pt x="1618" y="657"/>
                      </a:lnTo>
                      <a:lnTo>
                        <a:pt x="1614" y="650"/>
                      </a:lnTo>
                      <a:lnTo>
                        <a:pt x="1609" y="640"/>
                      </a:lnTo>
                      <a:lnTo>
                        <a:pt x="1609" y="635"/>
                      </a:lnTo>
                      <a:lnTo>
                        <a:pt x="1607" y="631"/>
                      </a:lnTo>
                      <a:lnTo>
                        <a:pt x="1607" y="628"/>
                      </a:lnTo>
                      <a:lnTo>
                        <a:pt x="1604" y="626"/>
                      </a:lnTo>
                      <a:lnTo>
                        <a:pt x="1604" y="624"/>
                      </a:lnTo>
                      <a:lnTo>
                        <a:pt x="1602" y="624"/>
                      </a:lnTo>
                      <a:lnTo>
                        <a:pt x="1600" y="621"/>
                      </a:lnTo>
                      <a:lnTo>
                        <a:pt x="1600" y="621"/>
                      </a:lnTo>
                      <a:lnTo>
                        <a:pt x="1597" y="619"/>
                      </a:lnTo>
                      <a:lnTo>
                        <a:pt x="1597" y="619"/>
                      </a:lnTo>
                      <a:lnTo>
                        <a:pt x="1597" y="616"/>
                      </a:lnTo>
                      <a:lnTo>
                        <a:pt x="1597" y="616"/>
                      </a:lnTo>
                      <a:lnTo>
                        <a:pt x="1600" y="612"/>
                      </a:lnTo>
                      <a:lnTo>
                        <a:pt x="1607" y="598"/>
                      </a:lnTo>
                      <a:lnTo>
                        <a:pt x="1614" y="583"/>
                      </a:lnTo>
                      <a:lnTo>
                        <a:pt x="1626" y="560"/>
                      </a:lnTo>
                      <a:lnTo>
                        <a:pt x="1630" y="548"/>
                      </a:lnTo>
                      <a:lnTo>
                        <a:pt x="1637" y="536"/>
                      </a:lnTo>
                      <a:lnTo>
                        <a:pt x="1640" y="536"/>
                      </a:lnTo>
                      <a:lnTo>
                        <a:pt x="1644" y="536"/>
                      </a:lnTo>
                      <a:lnTo>
                        <a:pt x="1649" y="536"/>
                      </a:lnTo>
                      <a:lnTo>
                        <a:pt x="1656" y="539"/>
                      </a:lnTo>
                      <a:lnTo>
                        <a:pt x="1659" y="539"/>
                      </a:lnTo>
                      <a:lnTo>
                        <a:pt x="1659" y="536"/>
                      </a:lnTo>
                      <a:lnTo>
                        <a:pt x="1659" y="536"/>
                      </a:lnTo>
                      <a:lnTo>
                        <a:pt x="1659" y="536"/>
                      </a:lnTo>
                      <a:lnTo>
                        <a:pt x="1661" y="536"/>
                      </a:lnTo>
                      <a:lnTo>
                        <a:pt x="1668" y="536"/>
                      </a:lnTo>
                      <a:lnTo>
                        <a:pt x="1668" y="534"/>
                      </a:lnTo>
                      <a:lnTo>
                        <a:pt x="1670" y="534"/>
                      </a:lnTo>
                      <a:lnTo>
                        <a:pt x="1673" y="531"/>
                      </a:lnTo>
                      <a:lnTo>
                        <a:pt x="1677" y="524"/>
                      </a:lnTo>
                      <a:lnTo>
                        <a:pt x="1680" y="520"/>
                      </a:lnTo>
                      <a:lnTo>
                        <a:pt x="1682" y="517"/>
                      </a:lnTo>
                      <a:lnTo>
                        <a:pt x="1685" y="513"/>
                      </a:lnTo>
                      <a:lnTo>
                        <a:pt x="1689" y="513"/>
                      </a:lnTo>
                      <a:lnTo>
                        <a:pt x="1692" y="508"/>
                      </a:lnTo>
                      <a:lnTo>
                        <a:pt x="1692" y="508"/>
                      </a:lnTo>
                      <a:lnTo>
                        <a:pt x="1692" y="508"/>
                      </a:lnTo>
                      <a:lnTo>
                        <a:pt x="1694" y="505"/>
                      </a:lnTo>
                      <a:lnTo>
                        <a:pt x="1699" y="501"/>
                      </a:lnTo>
                      <a:lnTo>
                        <a:pt x="1699" y="498"/>
                      </a:lnTo>
                      <a:lnTo>
                        <a:pt x="1701" y="498"/>
                      </a:lnTo>
                      <a:lnTo>
                        <a:pt x="1701" y="494"/>
                      </a:lnTo>
                      <a:lnTo>
                        <a:pt x="1703" y="489"/>
                      </a:lnTo>
                      <a:lnTo>
                        <a:pt x="1703" y="482"/>
                      </a:lnTo>
                      <a:lnTo>
                        <a:pt x="1703" y="477"/>
                      </a:lnTo>
                      <a:lnTo>
                        <a:pt x="1701" y="472"/>
                      </a:lnTo>
                      <a:lnTo>
                        <a:pt x="1696" y="470"/>
                      </a:lnTo>
                      <a:lnTo>
                        <a:pt x="1680" y="458"/>
                      </a:lnTo>
                      <a:lnTo>
                        <a:pt x="1677" y="456"/>
                      </a:lnTo>
                      <a:lnTo>
                        <a:pt x="1673" y="453"/>
                      </a:lnTo>
                      <a:lnTo>
                        <a:pt x="1668" y="453"/>
                      </a:lnTo>
                      <a:lnTo>
                        <a:pt x="1666" y="451"/>
                      </a:lnTo>
                      <a:lnTo>
                        <a:pt x="1659" y="446"/>
                      </a:lnTo>
                      <a:lnTo>
                        <a:pt x="1656" y="442"/>
                      </a:lnTo>
                      <a:lnTo>
                        <a:pt x="1654" y="439"/>
                      </a:lnTo>
                      <a:lnTo>
                        <a:pt x="1651" y="439"/>
                      </a:lnTo>
                      <a:lnTo>
                        <a:pt x="1647" y="437"/>
                      </a:lnTo>
                      <a:lnTo>
                        <a:pt x="1642" y="437"/>
                      </a:lnTo>
                      <a:lnTo>
                        <a:pt x="1628" y="439"/>
                      </a:lnTo>
                      <a:lnTo>
                        <a:pt x="1623" y="442"/>
                      </a:lnTo>
                      <a:lnTo>
                        <a:pt x="1621" y="444"/>
                      </a:lnTo>
                      <a:lnTo>
                        <a:pt x="1616" y="449"/>
                      </a:lnTo>
                      <a:lnTo>
                        <a:pt x="1609" y="453"/>
                      </a:lnTo>
                      <a:lnTo>
                        <a:pt x="1607" y="456"/>
                      </a:lnTo>
                      <a:lnTo>
                        <a:pt x="1602" y="461"/>
                      </a:lnTo>
                      <a:lnTo>
                        <a:pt x="1595" y="465"/>
                      </a:lnTo>
                      <a:lnTo>
                        <a:pt x="1588" y="453"/>
                      </a:lnTo>
                      <a:lnTo>
                        <a:pt x="1583" y="444"/>
                      </a:lnTo>
                      <a:lnTo>
                        <a:pt x="1576" y="432"/>
                      </a:lnTo>
                      <a:lnTo>
                        <a:pt x="1569" y="425"/>
                      </a:lnTo>
                      <a:lnTo>
                        <a:pt x="1559" y="416"/>
                      </a:lnTo>
                      <a:lnTo>
                        <a:pt x="1550" y="409"/>
                      </a:lnTo>
                      <a:lnTo>
                        <a:pt x="1538" y="399"/>
                      </a:lnTo>
                      <a:lnTo>
                        <a:pt x="1529" y="394"/>
                      </a:lnTo>
                      <a:lnTo>
                        <a:pt x="1529" y="392"/>
                      </a:lnTo>
                      <a:lnTo>
                        <a:pt x="1531" y="392"/>
                      </a:lnTo>
                      <a:lnTo>
                        <a:pt x="1533" y="390"/>
                      </a:lnTo>
                      <a:lnTo>
                        <a:pt x="1536" y="390"/>
                      </a:lnTo>
                      <a:lnTo>
                        <a:pt x="1536" y="387"/>
                      </a:lnTo>
                      <a:lnTo>
                        <a:pt x="1538" y="385"/>
                      </a:lnTo>
                      <a:lnTo>
                        <a:pt x="1540" y="380"/>
                      </a:lnTo>
                      <a:lnTo>
                        <a:pt x="1543" y="376"/>
                      </a:lnTo>
                      <a:lnTo>
                        <a:pt x="1548" y="371"/>
                      </a:lnTo>
                      <a:lnTo>
                        <a:pt x="1555" y="366"/>
                      </a:lnTo>
                      <a:lnTo>
                        <a:pt x="1559" y="361"/>
                      </a:lnTo>
                      <a:lnTo>
                        <a:pt x="1566" y="361"/>
                      </a:lnTo>
                      <a:lnTo>
                        <a:pt x="1574" y="359"/>
                      </a:lnTo>
                      <a:lnTo>
                        <a:pt x="1576" y="357"/>
                      </a:lnTo>
                      <a:lnTo>
                        <a:pt x="1581" y="354"/>
                      </a:lnTo>
                      <a:lnTo>
                        <a:pt x="1585" y="352"/>
                      </a:lnTo>
                      <a:lnTo>
                        <a:pt x="1590" y="350"/>
                      </a:lnTo>
                      <a:lnTo>
                        <a:pt x="1592" y="347"/>
                      </a:lnTo>
                      <a:lnTo>
                        <a:pt x="1597" y="342"/>
                      </a:lnTo>
                      <a:lnTo>
                        <a:pt x="1602" y="335"/>
                      </a:lnTo>
                      <a:lnTo>
                        <a:pt x="1604" y="331"/>
                      </a:lnTo>
                      <a:lnTo>
                        <a:pt x="1607" y="326"/>
                      </a:lnTo>
                      <a:lnTo>
                        <a:pt x="1609" y="324"/>
                      </a:lnTo>
                      <a:lnTo>
                        <a:pt x="1611" y="314"/>
                      </a:lnTo>
                      <a:lnTo>
                        <a:pt x="1614" y="307"/>
                      </a:lnTo>
                      <a:lnTo>
                        <a:pt x="1618" y="305"/>
                      </a:lnTo>
                      <a:lnTo>
                        <a:pt x="1621" y="302"/>
                      </a:lnTo>
                      <a:lnTo>
                        <a:pt x="1628" y="302"/>
                      </a:lnTo>
                      <a:lnTo>
                        <a:pt x="1630" y="300"/>
                      </a:lnTo>
                      <a:lnTo>
                        <a:pt x="1635" y="300"/>
                      </a:lnTo>
                      <a:lnTo>
                        <a:pt x="1637" y="300"/>
                      </a:lnTo>
                      <a:lnTo>
                        <a:pt x="1637" y="300"/>
                      </a:lnTo>
                      <a:lnTo>
                        <a:pt x="1637" y="300"/>
                      </a:lnTo>
                      <a:lnTo>
                        <a:pt x="1640" y="300"/>
                      </a:lnTo>
                      <a:lnTo>
                        <a:pt x="1642" y="300"/>
                      </a:lnTo>
                      <a:lnTo>
                        <a:pt x="1644" y="298"/>
                      </a:lnTo>
                      <a:lnTo>
                        <a:pt x="1647" y="295"/>
                      </a:lnTo>
                      <a:lnTo>
                        <a:pt x="1649" y="293"/>
                      </a:lnTo>
                      <a:lnTo>
                        <a:pt x="1649" y="293"/>
                      </a:lnTo>
                      <a:lnTo>
                        <a:pt x="1649" y="293"/>
                      </a:lnTo>
                      <a:lnTo>
                        <a:pt x="1649" y="293"/>
                      </a:lnTo>
                      <a:lnTo>
                        <a:pt x="1651" y="293"/>
                      </a:lnTo>
                      <a:lnTo>
                        <a:pt x="1651" y="290"/>
                      </a:lnTo>
                      <a:lnTo>
                        <a:pt x="1651" y="288"/>
                      </a:lnTo>
                      <a:lnTo>
                        <a:pt x="1651" y="288"/>
                      </a:lnTo>
                      <a:lnTo>
                        <a:pt x="1651" y="288"/>
                      </a:lnTo>
                      <a:lnTo>
                        <a:pt x="1654" y="288"/>
                      </a:lnTo>
                      <a:lnTo>
                        <a:pt x="1654" y="283"/>
                      </a:lnTo>
                      <a:lnTo>
                        <a:pt x="1654" y="281"/>
                      </a:lnTo>
                      <a:lnTo>
                        <a:pt x="1654" y="276"/>
                      </a:lnTo>
                      <a:lnTo>
                        <a:pt x="1654" y="274"/>
                      </a:lnTo>
                      <a:lnTo>
                        <a:pt x="1654" y="274"/>
                      </a:lnTo>
                      <a:lnTo>
                        <a:pt x="1654" y="272"/>
                      </a:lnTo>
                      <a:lnTo>
                        <a:pt x="1654" y="272"/>
                      </a:lnTo>
                      <a:lnTo>
                        <a:pt x="1654" y="269"/>
                      </a:lnTo>
                      <a:lnTo>
                        <a:pt x="1654" y="267"/>
                      </a:lnTo>
                      <a:lnTo>
                        <a:pt x="1654" y="262"/>
                      </a:lnTo>
                      <a:lnTo>
                        <a:pt x="1654" y="260"/>
                      </a:lnTo>
                      <a:lnTo>
                        <a:pt x="1654" y="257"/>
                      </a:lnTo>
                      <a:lnTo>
                        <a:pt x="1656" y="257"/>
                      </a:lnTo>
                      <a:lnTo>
                        <a:pt x="1661" y="257"/>
                      </a:lnTo>
                      <a:lnTo>
                        <a:pt x="1663" y="257"/>
                      </a:lnTo>
                      <a:lnTo>
                        <a:pt x="1668" y="257"/>
                      </a:lnTo>
                      <a:lnTo>
                        <a:pt x="1677" y="257"/>
                      </a:lnTo>
                      <a:lnTo>
                        <a:pt x="1682" y="255"/>
                      </a:lnTo>
                      <a:lnTo>
                        <a:pt x="1685" y="255"/>
                      </a:lnTo>
                      <a:lnTo>
                        <a:pt x="1694" y="253"/>
                      </a:lnTo>
                      <a:lnTo>
                        <a:pt x="1703" y="248"/>
                      </a:lnTo>
                      <a:lnTo>
                        <a:pt x="1703" y="248"/>
                      </a:lnTo>
                      <a:lnTo>
                        <a:pt x="1706" y="248"/>
                      </a:lnTo>
                      <a:lnTo>
                        <a:pt x="1711" y="246"/>
                      </a:lnTo>
                      <a:lnTo>
                        <a:pt x="1715" y="243"/>
                      </a:lnTo>
                      <a:lnTo>
                        <a:pt x="1718" y="241"/>
                      </a:lnTo>
                      <a:lnTo>
                        <a:pt x="1720" y="238"/>
                      </a:lnTo>
                      <a:lnTo>
                        <a:pt x="1722" y="234"/>
                      </a:lnTo>
                      <a:lnTo>
                        <a:pt x="1720" y="231"/>
                      </a:lnTo>
                      <a:lnTo>
                        <a:pt x="1718" y="227"/>
                      </a:lnTo>
                      <a:lnTo>
                        <a:pt x="1718" y="224"/>
                      </a:lnTo>
                      <a:lnTo>
                        <a:pt x="1715" y="224"/>
                      </a:lnTo>
                      <a:lnTo>
                        <a:pt x="1715" y="224"/>
                      </a:lnTo>
                      <a:lnTo>
                        <a:pt x="1713" y="222"/>
                      </a:lnTo>
                      <a:lnTo>
                        <a:pt x="1706" y="215"/>
                      </a:lnTo>
                      <a:lnTo>
                        <a:pt x="1703" y="210"/>
                      </a:lnTo>
                      <a:lnTo>
                        <a:pt x="1699" y="208"/>
                      </a:lnTo>
                      <a:lnTo>
                        <a:pt x="1692" y="198"/>
                      </a:lnTo>
                      <a:lnTo>
                        <a:pt x="1687" y="191"/>
                      </a:lnTo>
                      <a:lnTo>
                        <a:pt x="1680" y="184"/>
                      </a:lnTo>
                      <a:lnTo>
                        <a:pt x="1677" y="182"/>
                      </a:lnTo>
                      <a:lnTo>
                        <a:pt x="1673" y="179"/>
                      </a:lnTo>
                      <a:lnTo>
                        <a:pt x="1661" y="175"/>
                      </a:lnTo>
                      <a:lnTo>
                        <a:pt x="1647" y="170"/>
                      </a:lnTo>
                      <a:lnTo>
                        <a:pt x="1633" y="168"/>
                      </a:lnTo>
                      <a:lnTo>
                        <a:pt x="1628" y="168"/>
                      </a:lnTo>
                      <a:lnTo>
                        <a:pt x="1626" y="168"/>
                      </a:lnTo>
                      <a:lnTo>
                        <a:pt x="1626" y="170"/>
                      </a:lnTo>
                      <a:lnTo>
                        <a:pt x="1623" y="175"/>
                      </a:lnTo>
                      <a:lnTo>
                        <a:pt x="1623" y="182"/>
                      </a:lnTo>
                      <a:lnTo>
                        <a:pt x="1623" y="196"/>
                      </a:lnTo>
                      <a:lnTo>
                        <a:pt x="1623" y="205"/>
                      </a:lnTo>
                      <a:lnTo>
                        <a:pt x="1626" y="213"/>
                      </a:lnTo>
                      <a:lnTo>
                        <a:pt x="1626" y="217"/>
                      </a:lnTo>
                      <a:lnTo>
                        <a:pt x="1626" y="222"/>
                      </a:lnTo>
                      <a:lnTo>
                        <a:pt x="1623" y="224"/>
                      </a:lnTo>
                      <a:lnTo>
                        <a:pt x="1623" y="227"/>
                      </a:lnTo>
                      <a:lnTo>
                        <a:pt x="1621" y="229"/>
                      </a:lnTo>
                      <a:lnTo>
                        <a:pt x="1618" y="231"/>
                      </a:lnTo>
                      <a:lnTo>
                        <a:pt x="1616" y="231"/>
                      </a:lnTo>
                      <a:lnTo>
                        <a:pt x="1614" y="234"/>
                      </a:lnTo>
                      <a:lnTo>
                        <a:pt x="1609" y="231"/>
                      </a:lnTo>
                      <a:lnTo>
                        <a:pt x="1604" y="231"/>
                      </a:lnTo>
                      <a:lnTo>
                        <a:pt x="1597" y="227"/>
                      </a:lnTo>
                      <a:lnTo>
                        <a:pt x="1592" y="224"/>
                      </a:lnTo>
                      <a:lnTo>
                        <a:pt x="1585" y="224"/>
                      </a:lnTo>
                      <a:lnTo>
                        <a:pt x="1581" y="222"/>
                      </a:lnTo>
                      <a:lnTo>
                        <a:pt x="1566" y="220"/>
                      </a:lnTo>
                      <a:lnTo>
                        <a:pt x="1559" y="220"/>
                      </a:lnTo>
                      <a:lnTo>
                        <a:pt x="1557" y="217"/>
                      </a:lnTo>
                      <a:lnTo>
                        <a:pt x="1552" y="215"/>
                      </a:lnTo>
                      <a:lnTo>
                        <a:pt x="1548" y="213"/>
                      </a:lnTo>
                      <a:lnTo>
                        <a:pt x="1545" y="208"/>
                      </a:lnTo>
                      <a:lnTo>
                        <a:pt x="1543" y="205"/>
                      </a:lnTo>
                      <a:lnTo>
                        <a:pt x="1540" y="201"/>
                      </a:lnTo>
                      <a:lnTo>
                        <a:pt x="1540" y="196"/>
                      </a:lnTo>
                      <a:lnTo>
                        <a:pt x="1538" y="189"/>
                      </a:lnTo>
                      <a:lnTo>
                        <a:pt x="1536" y="187"/>
                      </a:lnTo>
                      <a:lnTo>
                        <a:pt x="1536" y="184"/>
                      </a:lnTo>
                      <a:lnTo>
                        <a:pt x="1531" y="182"/>
                      </a:lnTo>
                      <a:lnTo>
                        <a:pt x="1526" y="179"/>
                      </a:lnTo>
                      <a:lnTo>
                        <a:pt x="1524" y="175"/>
                      </a:lnTo>
                      <a:lnTo>
                        <a:pt x="1519" y="170"/>
                      </a:lnTo>
                      <a:lnTo>
                        <a:pt x="1519" y="170"/>
                      </a:lnTo>
                      <a:lnTo>
                        <a:pt x="1519" y="170"/>
                      </a:lnTo>
                      <a:lnTo>
                        <a:pt x="1517" y="172"/>
                      </a:lnTo>
                      <a:lnTo>
                        <a:pt x="1517" y="175"/>
                      </a:lnTo>
                      <a:lnTo>
                        <a:pt x="1514" y="177"/>
                      </a:lnTo>
                      <a:lnTo>
                        <a:pt x="1514" y="177"/>
                      </a:lnTo>
                      <a:lnTo>
                        <a:pt x="1512" y="179"/>
                      </a:lnTo>
                      <a:lnTo>
                        <a:pt x="1507" y="179"/>
                      </a:lnTo>
                      <a:lnTo>
                        <a:pt x="1503" y="177"/>
                      </a:lnTo>
                      <a:lnTo>
                        <a:pt x="1496" y="172"/>
                      </a:lnTo>
                      <a:lnTo>
                        <a:pt x="1493" y="170"/>
                      </a:lnTo>
                      <a:lnTo>
                        <a:pt x="1491" y="168"/>
                      </a:lnTo>
                      <a:lnTo>
                        <a:pt x="1489" y="165"/>
                      </a:lnTo>
                      <a:lnTo>
                        <a:pt x="1486" y="161"/>
                      </a:lnTo>
                      <a:lnTo>
                        <a:pt x="1484" y="156"/>
                      </a:lnTo>
                      <a:lnTo>
                        <a:pt x="1477" y="151"/>
                      </a:lnTo>
                      <a:lnTo>
                        <a:pt x="1470" y="149"/>
                      </a:lnTo>
                      <a:lnTo>
                        <a:pt x="1465" y="146"/>
                      </a:lnTo>
                      <a:lnTo>
                        <a:pt x="1458" y="144"/>
                      </a:lnTo>
                      <a:lnTo>
                        <a:pt x="1451" y="144"/>
                      </a:lnTo>
                      <a:lnTo>
                        <a:pt x="1446" y="142"/>
                      </a:lnTo>
                      <a:lnTo>
                        <a:pt x="1439" y="144"/>
                      </a:lnTo>
                      <a:lnTo>
                        <a:pt x="1432" y="146"/>
                      </a:lnTo>
                      <a:lnTo>
                        <a:pt x="1427" y="149"/>
                      </a:lnTo>
                      <a:lnTo>
                        <a:pt x="1427" y="149"/>
                      </a:lnTo>
                      <a:close/>
                      <a:moveTo>
                        <a:pt x="513" y="437"/>
                      </a:moveTo>
                      <a:lnTo>
                        <a:pt x="515" y="435"/>
                      </a:lnTo>
                      <a:lnTo>
                        <a:pt x="515" y="435"/>
                      </a:lnTo>
                      <a:lnTo>
                        <a:pt x="515" y="435"/>
                      </a:lnTo>
                      <a:lnTo>
                        <a:pt x="518" y="432"/>
                      </a:lnTo>
                      <a:lnTo>
                        <a:pt x="520" y="430"/>
                      </a:lnTo>
                      <a:lnTo>
                        <a:pt x="520" y="427"/>
                      </a:lnTo>
                      <a:lnTo>
                        <a:pt x="520" y="427"/>
                      </a:lnTo>
                      <a:lnTo>
                        <a:pt x="522" y="425"/>
                      </a:lnTo>
                      <a:lnTo>
                        <a:pt x="527" y="418"/>
                      </a:lnTo>
                      <a:lnTo>
                        <a:pt x="530" y="411"/>
                      </a:lnTo>
                      <a:lnTo>
                        <a:pt x="532" y="409"/>
                      </a:lnTo>
                      <a:lnTo>
                        <a:pt x="534" y="406"/>
                      </a:lnTo>
                      <a:lnTo>
                        <a:pt x="541" y="397"/>
                      </a:lnTo>
                      <a:lnTo>
                        <a:pt x="551" y="392"/>
                      </a:lnTo>
                      <a:lnTo>
                        <a:pt x="563" y="385"/>
                      </a:lnTo>
                      <a:lnTo>
                        <a:pt x="574" y="380"/>
                      </a:lnTo>
                      <a:lnTo>
                        <a:pt x="584" y="376"/>
                      </a:lnTo>
                      <a:lnTo>
                        <a:pt x="593" y="371"/>
                      </a:lnTo>
                      <a:lnTo>
                        <a:pt x="598" y="368"/>
                      </a:lnTo>
                      <a:lnTo>
                        <a:pt x="603" y="366"/>
                      </a:lnTo>
                      <a:lnTo>
                        <a:pt x="612" y="361"/>
                      </a:lnTo>
                      <a:lnTo>
                        <a:pt x="615" y="357"/>
                      </a:lnTo>
                      <a:lnTo>
                        <a:pt x="617" y="357"/>
                      </a:lnTo>
                      <a:lnTo>
                        <a:pt x="619" y="354"/>
                      </a:lnTo>
                      <a:lnTo>
                        <a:pt x="626" y="347"/>
                      </a:lnTo>
                      <a:lnTo>
                        <a:pt x="633" y="342"/>
                      </a:lnTo>
                      <a:lnTo>
                        <a:pt x="643" y="340"/>
                      </a:lnTo>
                      <a:lnTo>
                        <a:pt x="655" y="342"/>
                      </a:lnTo>
                      <a:lnTo>
                        <a:pt x="664" y="333"/>
                      </a:lnTo>
                      <a:lnTo>
                        <a:pt x="678" y="326"/>
                      </a:lnTo>
                      <a:lnTo>
                        <a:pt x="683" y="324"/>
                      </a:lnTo>
                      <a:lnTo>
                        <a:pt x="690" y="324"/>
                      </a:lnTo>
                      <a:lnTo>
                        <a:pt x="707" y="324"/>
                      </a:lnTo>
                      <a:lnTo>
                        <a:pt x="721" y="326"/>
                      </a:lnTo>
                      <a:lnTo>
                        <a:pt x="744" y="328"/>
                      </a:lnTo>
                      <a:lnTo>
                        <a:pt x="754" y="331"/>
                      </a:lnTo>
                      <a:lnTo>
                        <a:pt x="759" y="331"/>
                      </a:lnTo>
                      <a:lnTo>
                        <a:pt x="763" y="333"/>
                      </a:lnTo>
                      <a:lnTo>
                        <a:pt x="766" y="333"/>
                      </a:lnTo>
                      <a:lnTo>
                        <a:pt x="770" y="335"/>
                      </a:lnTo>
                      <a:lnTo>
                        <a:pt x="773" y="338"/>
                      </a:lnTo>
                      <a:lnTo>
                        <a:pt x="775" y="342"/>
                      </a:lnTo>
                      <a:lnTo>
                        <a:pt x="778" y="347"/>
                      </a:lnTo>
                      <a:lnTo>
                        <a:pt x="778" y="352"/>
                      </a:lnTo>
                      <a:lnTo>
                        <a:pt x="778" y="354"/>
                      </a:lnTo>
                      <a:lnTo>
                        <a:pt x="778" y="357"/>
                      </a:lnTo>
                      <a:lnTo>
                        <a:pt x="778" y="359"/>
                      </a:lnTo>
                      <a:lnTo>
                        <a:pt x="775" y="366"/>
                      </a:lnTo>
                      <a:lnTo>
                        <a:pt x="773" y="371"/>
                      </a:lnTo>
                      <a:lnTo>
                        <a:pt x="770" y="373"/>
                      </a:lnTo>
                      <a:lnTo>
                        <a:pt x="768" y="380"/>
                      </a:lnTo>
                      <a:lnTo>
                        <a:pt x="766" y="383"/>
                      </a:lnTo>
                      <a:lnTo>
                        <a:pt x="766" y="385"/>
                      </a:lnTo>
                      <a:lnTo>
                        <a:pt x="763" y="385"/>
                      </a:lnTo>
                      <a:lnTo>
                        <a:pt x="761" y="392"/>
                      </a:lnTo>
                      <a:lnTo>
                        <a:pt x="756" y="397"/>
                      </a:lnTo>
                      <a:lnTo>
                        <a:pt x="752" y="404"/>
                      </a:lnTo>
                      <a:lnTo>
                        <a:pt x="747" y="406"/>
                      </a:lnTo>
                      <a:lnTo>
                        <a:pt x="747" y="409"/>
                      </a:lnTo>
                      <a:lnTo>
                        <a:pt x="742" y="413"/>
                      </a:lnTo>
                      <a:lnTo>
                        <a:pt x="737" y="418"/>
                      </a:lnTo>
                      <a:lnTo>
                        <a:pt x="735" y="420"/>
                      </a:lnTo>
                      <a:lnTo>
                        <a:pt x="735" y="427"/>
                      </a:lnTo>
                      <a:lnTo>
                        <a:pt x="735" y="430"/>
                      </a:lnTo>
                      <a:lnTo>
                        <a:pt x="737" y="435"/>
                      </a:lnTo>
                      <a:lnTo>
                        <a:pt x="740" y="442"/>
                      </a:lnTo>
                      <a:lnTo>
                        <a:pt x="744" y="446"/>
                      </a:lnTo>
                      <a:lnTo>
                        <a:pt x="747" y="449"/>
                      </a:lnTo>
                      <a:lnTo>
                        <a:pt x="756" y="453"/>
                      </a:lnTo>
                      <a:lnTo>
                        <a:pt x="766" y="456"/>
                      </a:lnTo>
                      <a:lnTo>
                        <a:pt x="768" y="456"/>
                      </a:lnTo>
                      <a:lnTo>
                        <a:pt x="773" y="458"/>
                      </a:lnTo>
                      <a:lnTo>
                        <a:pt x="775" y="456"/>
                      </a:lnTo>
                      <a:lnTo>
                        <a:pt x="780" y="458"/>
                      </a:lnTo>
                      <a:lnTo>
                        <a:pt x="782" y="458"/>
                      </a:lnTo>
                      <a:lnTo>
                        <a:pt x="785" y="458"/>
                      </a:lnTo>
                      <a:lnTo>
                        <a:pt x="787" y="461"/>
                      </a:lnTo>
                      <a:lnTo>
                        <a:pt x="789" y="463"/>
                      </a:lnTo>
                      <a:lnTo>
                        <a:pt x="789" y="465"/>
                      </a:lnTo>
                      <a:lnTo>
                        <a:pt x="792" y="470"/>
                      </a:lnTo>
                      <a:lnTo>
                        <a:pt x="787" y="472"/>
                      </a:lnTo>
                      <a:lnTo>
                        <a:pt x="780" y="475"/>
                      </a:lnTo>
                      <a:lnTo>
                        <a:pt x="775" y="479"/>
                      </a:lnTo>
                      <a:lnTo>
                        <a:pt x="768" y="484"/>
                      </a:lnTo>
                      <a:lnTo>
                        <a:pt x="759" y="487"/>
                      </a:lnTo>
                      <a:lnTo>
                        <a:pt x="754" y="491"/>
                      </a:lnTo>
                      <a:lnTo>
                        <a:pt x="752" y="496"/>
                      </a:lnTo>
                      <a:lnTo>
                        <a:pt x="749" y="503"/>
                      </a:lnTo>
                      <a:lnTo>
                        <a:pt x="749" y="517"/>
                      </a:lnTo>
                      <a:lnTo>
                        <a:pt x="749" y="536"/>
                      </a:lnTo>
                      <a:lnTo>
                        <a:pt x="749" y="539"/>
                      </a:lnTo>
                      <a:lnTo>
                        <a:pt x="749" y="543"/>
                      </a:lnTo>
                      <a:lnTo>
                        <a:pt x="754" y="550"/>
                      </a:lnTo>
                      <a:lnTo>
                        <a:pt x="759" y="557"/>
                      </a:lnTo>
                      <a:lnTo>
                        <a:pt x="761" y="562"/>
                      </a:lnTo>
                      <a:lnTo>
                        <a:pt x="768" y="569"/>
                      </a:lnTo>
                      <a:lnTo>
                        <a:pt x="759" y="569"/>
                      </a:lnTo>
                      <a:lnTo>
                        <a:pt x="754" y="569"/>
                      </a:lnTo>
                      <a:lnTo>
                        <a:pt x="752" y="569"/>
                      </a:lnTo>
                      <a:lnTo>
                        <a:pt x="752" y="572"/>
                      </a:lnTo>
                      <a:lnTo>
                        <a:pt x="749" y="574"/>
                      </a:lnTo>
                      <a:lnTo>
                        <a:pt x="749" y="576"/>
                      </a:lnTo>
                      <a:lnTo>
                        <a:pt x="744" y="581"/>
                      </a:lnTo>
                      <a:lnTo>
                        <a:pt x="742" y="583"/>
                      </a:lnTo>
                      <a:lnTo>
                        <a:pt x="742" y="586"/>
                      </a:lnTo>
                      <a:lnTo>
                        <a:pt x="737" y="588"/>
                      </a:lnTo>
                      <a:lnTo>
                        <a:pt x="730" y="590"/>
                      </a:lnTo>
                      <a:lnTo>
                        <a:pt x="728" y="590"/>
                      </a:lnTo>
                      <a:lnTo>
                        <a:pt x="728" y="590"/>
                      </a:lnTo>
                      <a:lnTo>
                        <a:pt x="728" y="590"/>
                      </a:lnTo>
                      <a:lnTo>
                        <a:pt x="728" y="590"/>
                      </a:lnTo>
                      <a:lnTo>
                        <a:pt x="726" y="593"/>
                      </a:lnTo>
                      <a:lnTo>
                        <a:pt x="721" y="593"/>
                      </a:lnTo>
                      <a:lnTo>
                        <a:pt x="719" y="593"/>
                      </a:lnTo>
                      <a:lnTo>
                        <a:pt x="714" y="590"/>
                      </a:lnTo>
                      <a:lnTo>
                        <a:pt x="711" y="590"/>
                      </a:lnTo>
                      <a:lnTo>
                        <a:pt x="688" y="588"/>
                      </a:lnTo>
                      <a:lnTo>
                        <a:pt x="678" y="586"/>
                      </a:lnTo>
                      <a:lnTo>
                        <a:pt x="669" y="583"/>
                      </a:lnTo>
                      <a:lnTo>
                        <a:pt x="659" y="579"/>
                      </a:lnTo>
                      <a:lnTo>
                        <a:pt x="655" y="576"/>
                      </a:lnTo>
                      <a:lnTo>
                        <a:pt x="650" y="576"/>
                      </a:lnTo>
                      <a:lnTo>
                        <a:pt x="622" y="569"/>
                      </a:lnTo>
                      <a:lnTo>
                        <a:pt x="593" y="565"/>
                      </a:lnTo>
                      <a:lnTo>
                        <a:pt x="584" y="560"/>
                      </a:lnTo>
                      <a:lnTo>
                        <a:pt x="579" y="557"/>
                      </a:lnTo>
                      <a:lnTo>
                        <a:pt x="574" y="555"/>
                      </a:lnTo>
                      <a:lnTo>
                        <a:pt x="574" y="550"/>
                      </a:lnTo>
                      <a:lnTo>
                        <a:pt x="570" y="543"/>
                      </a:lnTo>
                      <a:lnTo>
                        <a:pt x="570" y="541"/>
                      </a:lnTo>
                      <a:lnTo>
                        <a:pt x="572" y="536"/>
                      </a:lnTo>
                      <a:lnTo>
                        <a:pt x="574" y="534"/>
                      </a:lnTo>
                      <a:lnTo>
                        <a:pt x="574" y="529"/>
                      </a:lnTo>
                      <a:lnTo>
                        <a:pt x="577" y="524"/>
                      </a:lnTo>
                      <a:lnTo>
                        <a:pt x="577" y="517"/>
                      </a:lnTo>
                      <a:lnTo>
                        <a:pt x="574" y="515"/>
                      </a:lnTo>
                      <a:lnTo>
                        <a:pt x="572" y="513"/>
                      </a:lnTo>
                      <a:lnTo>
                        <a:pt x="567" y="508"/>
                      </a:lnTo>
                      <a:lnTo>
                        <a:pt x="565" y="505"/>
                      </a:lnTo>
                      <a:lnTo>
                        <a:pt x="563" y="505"/>
                      </a:lnTo>
                      <a:lnTo>
                        <a:pt x="551" y="501"/>
                      </a:lnTo>
                      <a:lnTo>
                        <a:pt x="546" y="498"/>
                      </a:lnTo>
                      <a:lnTo>
                        <a:pt x="539" y="494"/>
                      </a:lnTo>
                      <a:lnTo>
                        <a:pt x="527" y="484"/>
                      </a:lnTo>
                      <a:lnTo>
                        <a:pt x="513" y="477"/>
                      </a:lnTo>
                      <a:lnTo>
                        <a:pt x="506" y="475"/>
                      </a:lnTo>
                      <a:lnTo>
                        <a:pt x="504" y="472"/>
                      </a:lnTo>
                      <a:lnTo>
                        <a:pt x="501" y="470"/>
                      </a:lnTo>
                      <a:lnTo>
                        <a:pt x="499" y="468"/>
                      </a:lnTo>
                      <a:lnTo>
                        <a:pt x="499" y="465"/>
                      </a:lnTo>
                      <a:lnTo>
                        <a:pt x="499" y="461"/>
                      </a:lnTo>
                      <a:lnTo>
                        <a:pt x="499" y="456"/>
                      </a:lnTo>
                      <a:lnTo>
                        <a:pt x="501" y="451"/>
                      </a:lnTo>
                      <a:lnTo>
                        <a:pt x="506" y="444"/>
                      </a:lnTo>
                      <a:lnTo>
                        <a:pt x="513" y="437"/>
                      </a:lnTo>
                      <a:lnTo>
                        <a:pt x="513" y="437"/>
                      </a:lnTo>
                      <a:close/>
                    </a:path>
                  </a:pathLst>
                </a:custGeom>
                <a:grpFill/>
                <a:ln w="3175">
                  <a:solidFill>
                    <a:schemeClr val="bg1"/>
                  </a:solidFill>
                  <a:round/>
                  <a:headEnd/>
                  <a:tailEnd/>
                </a:ln>
              </p:spPr>
              <p:txBody>
                <a:bodyPr/>
                <a:lstStyle/>
                <a:p>
                  <a:pPr>
                    <a:defRPr/>
                  </a:pPr>
                  <a:endParaRPr lang="nl-BE" sz="2000" dirty="0">
                    <a:solidFill>
                      <a:srgbClr val="FFCC00"/>
                    </a:solidFill>
                    <a:latin typeface="+mj-lt"/>
                  </a:endParaRPr>
                </a:p>
              </p:txBody>
            </p:sp>
            <p:sp>
              <p:nvSpPr>
                <p:cNvPr id="78" name="Freeform 157"/>
                <p:cNvSpPr>
                  <a:spLocks/>
                </p:cNvSpPr>
                <p:nvPr/>
              </p:nvSpPr>
              <p:spPr bwMode="auto">
                <a:xfrm>
                  <a:off x="6097043" y="2614916"/>
                  <a:ext cx="181306" cy="166698"/>
                </a:xfrm>
                <a:custGeom>
                  <a:avLst/>
                  <a:gdLst>
                    <a:gd name="T0" fmla="*/ 23 w 293"/>
                    <a:gd name="T1" fmla="*/ 101 h 269"/>
                    <a:gd name="T2" fmla="*/ 21 w 293"/>
                    <a:gd name="T3" fmla="*/ 106 h 269"/>
                    <a:gd name="T4" fmla="*/ 16 w 293"/>
                    <a:gd name="T5" fmla="*/ 111 h 269"/>
                    <a:gd name="T6" fmla="*/ 7 w 293"/>
                    <a:gd name="T7" fmla="*/ 120 h 269"/>
                    <a:gd name="T8" fmla="*/ 0 w 293"/>
                    <a:gd name="T9" fmla="*/ 137 h 269"/>
                    <a:gd name="T10" fmla="*/ 2 w 293"/>
                    <a:gd name="T11" fmla="*/ 146 h 269"/>
                    <a:gd name="T12" fmla="*/ 14 w 293"/>
                    <a:gd name="T13" fmla="*/ 153 h 269"/>
                    <a:gd name="T14" fmla="*/ 47 w 293"/>
                    <a:gd name="T15" fmla="*/ 174 h 269"/>
                    <a:gd name="T16" fmla="*/ 66 w 293"/>
                    <a:gd name="T17" fmla="*/ 181 h 269"/>
                    <a:gd name="T18" fmla="*/ 75 w 293"/>
                    <a:gd name="T19" fmla="*/ 191 h 269"/>
                    <a:gd name="T20" fmla="*/ 75 w 293"/>
                    <a:gd name="T21" fmla="*/ 205 h 269"/>
                    <a:gd name="T22" fmla="*/ 71 w 293"/>
                    <a:gd name="T23" fmla="*/ 217 h 269"/>
                    <a:gd name="T24" fmla="*/ 75 w 293"/>
                    <a:gd name="T25" fmla="*/ 231 h 269"/>
                    <a:gd name="T26" fmla="*/ 94 w 293"/>
                    <a:gd name="T27" fmla="*/ 241 h 269"/>
                    <a:gd name="T28" fmla="*/ 156 w 293"/>
                    <a:gd name="T29" fmla="*/ 252 h 269"/>
                    <a:gd name="T30" fmla="*/ 179 w 293"/>
                    <a:gd name="T31" fmla="*/ 262 h 269"/>
                    <a:gd name="T32" fmla="*/ 215 w 293"/>
                    <a:gd name="T33" fmla="*/ 266 h 269"/>
                    <a:gd name="T34" fmla="*/ 227 w 293"/>
                    <a:gd name="T35" fmla="*/ 269 h 269"/>
                    <a:gd name="T36" fmla="*/ 229 w 293"/>
                    <a:gd name="T37" fmla="*/ 266 h 269"/>
                    <a:gd name="T38" fmla="*/ 238 w 293"/>
                    <a:gd name="T39" fmla="*/ 264 h 269"/>
                    <a:gd name="T40" fmla="*/ 245 w 293"/>
                    <a:gd name="T41" fmla="*/ 257 h 269"/>
                    <a:gd name="T42" fmla="*/ 253 w 293"/>
                    <a:gd name="T43" fmla="*/ 248 h 269"/>
                    <a:gd name="T44" fmla="*/ 260 w 293"/>
                    <a:gd name="T45" fmla="*/ 245 h 269"/>
                    <a:gd name="T46" fmla="*/ 260 w 293"/>
                    <a:gd name="T47" fmla="*/ 233 h 269"/>
                    <a:gd name="T48" fmla="*/ 250 w 293"/>
                    <a:gd name="T49" fmla="*/ 215 h 269"/>
                    <a:gd name="T50" fmla="*/ 250 w 293"/>
                    <a:gd name="T51" fmla="*/ 179 h 269"/>
                    <a:gd name="T52" fmla="*/ 260 w 293"/>
                    <a:gd name="T53" fmla="*/ 163 h 269"/>
                    <a:gd name="T54" fmla="*/ 281 w 293"/>
                    <a:gd name="T55" fmla="*/ 151 h 269"/>
                    <a:gd name="T56" fmla="*/ 290 w 293"/>
                    <a:gd name="T57" fmla="*/ 141 h 269"/>
                    <a:gd name="T58" fmla="*/ 286 w 293"/>
                    <a:gd name="T59" fmla="*/ 134 h 269"/>
                    <a:gd name="T60" fmla="*/ 276 w 293"/>
                    <a:gd name="T61" fmla="*/ 132 h 269"/>
                    <a:gd name="T62" fmla="*/ 267 w 293"/>
                    <a:gd name="T63" fmla="*/ 132 h 269"/>
                    <a:gd name="T64" fmla="*/ 245 w 293"/>
                    <a:gd name="T65" fmla="*/ 122 h 269"/>
                    <a:gd name="T66" fmla="*/ 236 w 293"/>
                    <a:gd name="T67" fmla="*/ 106 h 269"/>
                    <a:gd name="T68" fmla="*/ 238 w 293"/>
                    <a:gd name="T69" fmla="*/ 94 h 269"/>
                    <a:gd name="T70" fmla="*/ 248 w 293"/>
                    <a:gd name="T71" fmla="*/ 82 h 269"/>
                    <a:gd name="T72" fmla="*/ 262 w 293"/>
                    <a:gd name="T73" fmla="*/ 68 h 269"/>
                    <a:gd name="T74" fmla="*/ 267 w 293"/>
                    <a:gd name="T75" fmla="*/ 59 h 269"/>
                    <a:gd name="T76" fmla="*/ 274 w 293"/>
                    <a:gd name="T77" fmla="*/ 47 h 269"/>
                    <a:gd name="T78" fmla="*/ 279 w 293"/>
                    <a:gd name="T79" fmla="*/ 33 h 269"/>
                    <a:gd name="T80" fmla="*/ 279 w 293"/>
                    <a:gd name="T81" fmla="*/ 23 h 269"/>
                    <a:gd name="T82" fmla="*/ 271 w 293"/>
                    <a:gd name="T83" fmla="*/ 11 h 269"/>
                    <a:gd name="T84" fmla="*/ 260 w 293"/>
                    <a:gd name="T85" fmla="*/ 7 h 269"/>
                    <a:gd name="T86" fmla="*/ 222 w 293"/>
                    <a:gd name="T87" fmla="*/ 2 h 269"/>
                    <a:gd name="T88" fmla="*/ 184 w 293"/>
                    <a:gd name="T89" fmla="*/ 0 h 269"/>
                    <a:gd name="T90" fmla="*/ 156 w 293"/>
                    <a:gd name="T91" fmla="*/ 18 h 269"/>
                    <a:gd name="T92" fmla="*/ 127 w 293"/>
                    <a:gd name="T93" fmla="*/ 23 h 269"/>
                    <a:gd name="T94" fmla="*/ 116 w 293"/>
                    <a:gd name="T95" fmla="*/ 33 h 269"/>
                    <a:gd name="T96" fmla="*/ 99 w 293"/>
                    <a:gd name="T97" fmla="*/ 44 h 269"/>
                    <a:gd name="T98" fmla="*/ 75 w 293"/>
                    <a:gd name="T99" fmla="*/ 56 h 269"/>
                    <a:gd name="T100" fmla="*/ 42 w 293"/>
                    <a:gd name="T101" fmla="*/ 73 h 269"/>
                    <a:gd name="T102" fmla="*/ 31 w 293"/>
                    <a:gd name="T103" fmla="*/ 87 h 2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3"/>
                    <a:gd name="T157" fmla="*/ 0 h 269"/>
                    <a:gd name="T158" fmla="*/ 293 w 293"/>
                    <a:gd name="T159" fmla="*/ 269 h 2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3" h="269">
                      <a:moveTo>
                        <a:pt x="31" y="87"/>
                      </a:moveTo>
                      <a:lnTo>
                        <a:pt x="28" y="94"/>
                      </a:lnTo>
                      <a:lnTo>
                        <a:pt x="23" y="101"/>
                      </a:lnTo>
                      <a:lnTo>
                        <a:pt x="21" y="103"/>
                      </a:lnTo>
                      <a:lnTo>
                        <a:pt x="21" y="106"/>
                      </a:lnTo>
                      <a:lnTo>
                        <a:pt x="19" y="108"/>
                      </a:lnTo>
                      <a:lnTo>
                        <a:pt x="16" y="111"/>
                      </a:lnTo>
                      <a:lnTo>
                        <a:pt x="14" y="113"/>
                      </a:lnTo>
                      <a:lnTo>
                        <a:pt x="7" y="120"/>
                      </a:lnTo>
                      <a:lnTo>
                        <a:pt x="2" y="127"/>
                      </a:lnTo>
                      <a:lnTo>
                        <a:pt x="0" y="132"/>
                      </a:lnTo>
                      <a:lnTo>
                        <a:pt x="0" y="137"/>
                      </a:lnTo>
                      <a:lnTo>
                        <a:pt x="0" y="141"/>
                      </a:lnTo>
                      <a:lnTo>
                        <a:pt x="0" y="144"/>
                      </a:lnTo>
                      <a:lnTo>
                        <a:pt x="2" y="146"/>
                      </a:lnTo>
                      <a:lnTo>
                        <a:pt x="5" y="148"/>
                      </a:lnTo>
                      <a:lnTo>
                        <a:pt x="7" y="151"/>
                      </a:lnTo>
                      <a:lnTo>
                        <a:pt x="14" y="153"/>
                      </a:lnTo>
                      <a:lnTo>
                        <a:pt x="28" y="160"/>
                      </a:lnTo>
                      <a:lnTo>
                        <a:pt x="40" y="170"/>
                      </a:lnTo>
                      <a:lnTo>
                        <a:pt x="47" y="174"/>
                      </a:lnTo>
                      <a:lnTo>
                        <a:pt x="52" y="177"/>
                      </a:lnTo>
                      <a:lnTo>
                        <a:pt x="64" y="181"/>
                      </a:lnTo>
                      <a:lnTo>
                        <a:pt x="66" y="181"/>
                      </a:lnTo>
                      <a:lnTo>
                        <a:pt x="68" y="184"/>
                      </a:lnTo>
                      <a:lnTo>
                        <a:pt x="73" y="189"/>
                      </a:lnTo>
                      <a:lnTo>
                        <a:pt x="75" y="191"/>
                      </a:lnTo>
                      <a:lnTo>
                        <a:pt x="78" y="193"/>
                      </a:lnTo>
                      <a:lnTo>
                        <a:pt x="78" y="200"/>
                      </a:lnTo>
                      <a:lnTo>
                        <a:pt x="75" y="205"/>
                      </a:lnTo>
                      <a:lnTo>
                        <a:pt x="75" y="210"/>
                      </a:lnTo>
                      <a:lnTo>
                        <a:pt x="73" y="212"/>
                      </a:lnTo>
                      <a:lnTo>
                        <a:pt x="71" y="217"/>
                      </a:lnTo>
                      <a:lnTo>
                        <a:pt x="71" y="219"/>
                      </a:lnTo>
                      <a:lnTo>
                        <a:pt x="75" y="226"/>
                      </a:lnTo>
                      <a:lnTo>
                        <a:pt x="75" y="231"/>
                      </a:lnTo>
                      <a:lnTo>
                        <a:pt x="80" y="233"/>
                      </a:lnTo>
                      <a:lnTo>
                        <a:pt x="85" y="236"/>
                      </a:lnTo>
                      <a:lnTo>
                        <a:pt x="94" y="241"/>
                      </a:lnTo>
                      <a:lnTo>
                        <a:pt x="123" y="245"/>
                      </a:lnTo>
                      <a:lnTo>
                        <a:pt x="151" y="252"/>
                      </a:lnTo>
                      <a:lnTo>
                        <a:pt x="156" y="252"/>
                      </a:lnTo>
                      <a:lnTo>
                        <a:pt x="160" y="255"/>
                      </a:lnTo>
                      <a:lnTo>
                        <a:pt x="170" y="259"/>
                      </a:lnTo>
                      <a:lnTo>
                        <a:pt x="179" y="262"/>
                      </a:lnTo>
                      <a:lnTo>
                        <a:pt x="189" y="264"/>
                      </a:lnTo>
                      <a:lnTo>
                        <a:pt x="212" y="266"/>
                      </a:lnTo>
                      <a:lnTo>
                        <a:pt x="215" y="266"/>
                      </a:lnTo>
                      <a:lnTo>
                        <a:pt x="220" y="269"/>
                      </a:lnTo>
                      <a:lnTo>
                        <a:pt x="222" y="269"/>
                      </a:lnTo>
                      <a:lnTo>
                        <a:pt x="227" y="269"/>
                      </a:lnTo>
                      <a:lnTo>
                        <a:pt x="229" y="266"/>
                      </a:lnTo>
                      <a:lnTo>
                        <a:pt x="231" y="266"/>
                      </a:lnTo>
                      <a:lnTo>
                        <a:pt x="238" y="264"/>
                      </a:lnTo>
                      <a:lnTo>
                        <a:pt x="243" y="262"/>
                      </a:lnTo>
                      <a:lnTo>
                        <a:pt x="243" y="259"/>
                      </a:lnTo>
                      <a:lnTo>
                        <a:pt x="245" y="257"/>
                      </a:lnTo>
                      <a:lnTo>
                        <a:pt x="250" y="252"/>
                      </a:lnTo>
                      <a:lnTo>
                        <a:pt x="250" y="250"/>
                      </a:lnTo>
                      <a:lnTo>
                        <a:pt x="253" y="248"/>
                      </a:lnTo>
                      <a:lnTo>
                        <a:pt x="253" y="245"/>
                      </a:lnTo>
                      <a:lnTo>
                        <a:pt x="255" y="245"/>
                      </a:lnTo>
                      <a:lnTo>
                        <a:pt x="260" y="245"/>
                      </a:lnTo>
                      <a:lnTo>
                        <a:pt x="269" y="245"/>
                      </a:lnTo>
                      <a:lnTo>
                        <a:pt x="262" y="238"/>
                      </a:lnTo>
                      <a:lnTo>
                        <a:pt x="260" y="233"/>
                      </a:lnTo>
                      <a:lnTo>
                        <a:pt x="255" y="226"/>
                      </a:lnTo>
                      <a:lnTo>
                        <a:pt x="250" y="219"/>
                      </a:lnTo>
                      <a:lnTo>
                        <a:pt x="250" y="215"/>
                      </a:lnTo>
                      <a:lnTo>
                        <a:pt x="250" y="212"/>
                      </a:lnTo>
                      <a:lnTo>
                        <a:pt x="250" y="193"/>
                      </a:lnTo>
                      <a:lnTo>
                        <a:pt x="250" y="179"/>
                      </a:lnTo>
                      <a:lnTo>
                        <a:pt x="253" y="172"/>
                      </a:lnTo>
                      <a:lnTo>
                        <a:pt x="255" y="167"/>
                      </a:lnTo>
                      <a:lnTo>
                        <a:pt x="260" y="163"/>
                      </a:lnTo>
                      <a:lnTo>
                        <a:pt x="269" y="160"/>
                      </a:lnTo>
                      <a:lnTo>
                        <a:pt x="276" y="155"/>
                      </a:lnTo>
                      <a:lnTo>
                        <a:pt x="281" y="151"/>
                      </a:lnTo>
                      <a:lnTo>
                        <a:pt x="288" y="148"/>
                      </a:lnTo>
                      <a:lnTo>
                        <a:pt x="293" y="146"/>
                      </a:lnTo>
                      <a:lnTo>
                        <a:pt x="290" y="141"/>
                      </a:lnTo>
                      <a:lnTo>
                        <a:pt x="290" y="139"/>
                      </a:lnTo>
                      <a:lnTo>
                        <a:pt x="288" y="137"/>
                      </a:lnTo>
                      <a:lnTo>
                        <a:pt x="286" y="134"/>
                      </a:lnTo>
                      <a:lnTo>
                        <a:pt x="283" y="134"/>
                      </a:lnTo>
                      <a:lnTo>
                        <a:pt x="281" y="134"/>
                      </a:lnTo>
                      <a:lnTo>
                        <a:pt x="276" y="132"/>
                      </a:lnTo>
                      <a:lnTo>
                        <a:pt x="274" y="134"/>
                      </a:lnTo>
                      <a:lnTo>
                        <a:pt x="269" y="132"/>
                      </a:lnTo>
                      <a:lnTo>
                        <a:pt x="267" y="132"/>
                      </a:lnTo>
                      <a:lnTo>
                        <a:pt x="257" y="129"/>
                      </a:lnTo>
                      <a:lnTo>
                        <a:pt x="248" y="125"/>
                      </a:lnTo>
                      <a:lnTo>
                        <a:pt x="245" y="122"/>
                      </a:lnTo>
                      <a:lnTo>
                        <a:pt x="241" y="118"/>
                      </a:lnTo>
                      <a:lnTo>
                        <a:pt x="238" y="111"/>
                      </a:lnTo>
                      <a:lnTo>
                        <a:pt x="236" y="106"/>
                      </a:lnTo>
                      <a:lnTo>
                        <a:pt x="236" y="103"/>
                      </a:lnTo>
                      <a:lnTo>
                        <a:pt x="236" y="96"/>
                      </a:lnTo>
                      <a:lnTo>
                        <a:pt x="238" y="94"/>
                      </a:lnTo>
                      <a:lnTo>
                        <a:pt x="243" y="89"/>
                      </a:lnTo>
                      <a:lnTo>
                        <a:pt x="248" y="85"/>
                      </a:lnTo>
                      <a:lnTo>
                        <a:pt x="248" y="82"/>
                      </a:lnTo>
                      <a:lnTo>
                        <a:pt x="253" y="80"/>
                      </a:lnTo>
                      <a:lnTo>
                        <a:pt x="257" y="73"/>
                      </a:lnTo>
                      <a:lnTo>
                        <a:pt x="262" y="68"/>
                      </a:lnTo>
                      <a:lnTo>
                        <a:pt x="264" y="61"/>
                      </a:lnTo>
                      <a:lnTo>
                        <a:pt x="267" y="61"/>
                      </a:lnTo>
                      <a:lnTo>
                        <a:pt x="267" y="59"/>
                      </a:lnTo>
                      <a:lnTo>
                        <a:pt x="269" y="56"/>
                      </a:lnTo>
                      <a:lnTo>
                        <a:pt x="271" y="49"/>
                      </a:lnTo>
                      <a:lnTo>
                        <a:pt x="274" y="47"/>
                      </a:lnTo>
                      <a:lnTo>
                        <a:pt x="276" y="42"/>
                      </a:lnTo>
                      <a:lnTo>
                        <a:pt x="279" y="35"/>
                      </a:lnTo>
                      <a:lnTo>
                        <a:pt x="279" y="33"/>
                      </a:lnTo>
                      <a:lnTo>
                        <a:pt x="279" y="30"/>
                      </a:lnTo>
                      <a:lnTo>
                        <a:pt x="279" y="28"/>
                      </a:lnTo>
                      <a:lnTo>
                        <a:pt x="279" y="23"/>
                      </a:lnTo>
                      <a:lnTo>
                        <a:pt x="276" y="18"/>
                      </a:lnTo>
                      <a:lnTo>
                        <a:pt x="274" y="14"/>
                      </a:lnTo>
                      <a:lnTo>
                        <a:pt x="271" y="11"/>
                      </a:lnTo>
                      <a:lnTo>
                        <a:pt x="267" y="9"/>
                      </a:lnTo>
                      <a:lnTo>
                        <a:pt x="264" y="9"/>
                      </a:lnTo>
                      <a:lnTo>
                        <a:pt x="260" y="7"/>
                      </a:lnTo>
                      <a:lnTo>
                        <a:pt x="255" y="7"/>
                      </a:lnTo>
                      <a:lnTo>
                        <a:pt x="245" y="4"/>
                      </a:lnTo>
                      <a:lnTo>
                        <a:pt x="222" y="2"/>
                      </a:lnTo>
                      <a:lnTo>
                        <a:pt x="208" y="0"/>
                      </a:lnTo>
                      <a:lnTo>
                        <a:pt x="191" y="0"/>
                      </a:lnTo>
                      <a:lnTo>
                        <a:pt x="184" y="0"/>
                      </a:lnTo>
                      <a:lnTo>
                        <a:pt x="179" y="2"/>
                      </a:lnTo>
                      <a:lnTo>
                        <a:pt x="165" y="9"/>
                      </a:lnTo>
                      <a:lnTo>
                        <a:pt x="156" y="18"/>
                      </a:lnTo>
                      <a:lnTo>
                        <a:pt x="144" y="16"/>
                      </a:lnTo>
                      <a:lnTo>
                        <a:pt x="134" y="18"/>
                      </a:lnTo>
                      <a:lnTo>
                        <a:pt x="127" y="23"/>
                      </a:lnTo>
                      <a:lnTo>
                        <a:pt x="120" y="30"/>
                      </a:lnTo>
                      <a:lnTo>
                        <a:pt x="118" y="33"/>
                      </a:lnTo>
                      <a:lnTo>
                        <a:pt x="116" y="33"/>
                      </a:lnTo>
                      <a:lnTo>
                        <a:pt x="113" y="37"/>
                      </a:lnTo>
                      <a:lnTo>
                        <a:pt x="104" y="42"/>
                      </a:lnTo>
                      <a:lnTo>
                        <a:pt x="99" y="44"/>
                      </a:lnTo>
                      <a:lnTo>
                        <a:pt x="94" y="47"/>
                      </a:lnTo>
                      <a:lnTo>
                        <a:pt x="85" y="52"/>
                      </a:lnTo>
                      <a:lnTo>
                        <a:pt x="75" y="56"/>
                      </a:lnTo>
                      <a:lnTo>
                        <a:pt x="64" y="61"/>
                      </a:lnTo>
                      <a:lnTo>
                        <a:pt x="52" y="68"/>
                      </a:lnTo>
                      <a:lnTo>
                        <a:pt x="42" y="73"/>
                      </a:lnTo>
                      <a:lnTo>
                        <a:pt x="35" y="82"/>
                      </a:lnTo>
                      <a:lnTo>
                        <a:pt x="33" y="85"/>
                      </a:lnTo>
                      <a:lnTo>
                        <a:pt x="31" y="87"/>
                      </a:lnTo>
                      <a:close/>
                    </a:path>
                  </a:pathLst>
                </a:custGeom>
                <a:grpFill/>
                <a:ln w="6350">
                  <a:solidFill>
                    <a:schemeClr val="bg1"/>
                  </a:solidFill>
                  <a:round/>
                  <a:headEnd/>
                  <a:tailEnd/>
                </a:ln>
              </p:spPr>
              <p:txBody>
                <a:bodyPr/>
                <a:lstStyle/>
                <a:p>
                  <a:endParaRPr lang="nl-BE" sz="2000" dirty="0">
                    <a:solidFill>
                      <a:srgbClr val="FFCC00"/>
                    </a:solidFill>
                    <a:latin typeface="+mj-lt"/>
                  </a:endParaRPr>
                </a:p>
              </p:txBody>
            </p:sp>
          </p:grpSp>
          <p:sp>
            <p:nvSpPr>
              <p:cNvPr id="68" name="Freeform 147"/>
              <p:cNvSpPr>
                <a:spLocks/>
              </p:cNvSpPr>
              <p:nvPr/>
            </p:nvSpPr>
            <p:spPr bwMode="auto">
              <a:xfrm>
                <a:off x="4966572" y="2956762"/>
                <a:ext cx="387591" cy="434600"/>
              </a:xfrm>
              <a:custGeom>
                <a:avLst/>
                <a:gdLst/>
                <a:ahLst/>
                <a:cxnLst>
                  <a:cxn ang="0">
                    <a:pos x="649" y="85"/>
                  </a:cxn>
                  <a:cxn ang="0">
                    <a:pos x="536" y="165"/>
                  </a:cxn>
                  <a:cxn ang="0">
                    <a:pos x="463" y="201"/>
                  </a:cxn>
                  <a:cxn ang="0">
                    <a:pos x="392" y="231"/>
                  </a:cxn>
                  <a:cxn ang="0">
                    <a:pos x="264" y="241"/>
                  </a:cxn>
                  <a:cxn ang="0">
                    <a:pos x="148" y="309"/>
                  </a:cxn>
                  <a:cxn ang="0">
                    <a:pos x="66" y="331"/>
                  </a:cxn>
                  <a:cxn ang="0">
                    <a:pos x="30" y="413"/>
                  </a:cxn>
                  <a:cxn ang="0">
                    <a:pos x="42" y="532"/>
                  </a:cxn>
                  <a:cxn ang="0">
                    <a:pos x="78" y="588"/>
                  </a:cxn>
                  <a:cxn ang="0">
                    <a:pos x="30" y="692"/>
                  </a:cxn>
                  <a:cxn ang="0">
                    <a:pos x="21" y="699"/>
                  </a:cxn>
                  <a:cxn ang="0">
                    <a:pos x="9" y="716"/>
                  </a:cxn>
                  <a:cxn ang="0">
                    <a:pos x="4" y="822"/>
                  </a:cxn>
                  <a:cxn ang="0">
                    <a:pos x="12" y="867"/>
                  </a:cxn>
                  <a:cxn ang="0">
                    <a:pos x="12" y="902"/>
                  </a:cxn>
                  <a:cxn ang="0">
                    <a:pos x="59" y="921"/>
                  </a:cxn>
                  <a:cxn ang="0">
                    <a:pos x="89" y="938"/>
                  </a:cxn>
                  <a:cxn ang="0">
                    <a:pos x="111" y="969"/>
                  </a:cxn>
                  <a:cxn ang="0">
                    <a:pos x="132" y="1039"/>
                  </a:cxn>
                  <a:cxn ang="0">
                    <a:pos x="189" y="1153"/>
                  </a:cxn>
                  <a:cxn ang="0">
                    <a:pos x="260" y="1202"/>
                  </a:cxn>
                  <a:cxn ang="0">
                    <a:pos x="319" y="1228"/>
                  </a:cxn>
                  <a:cxn ang="0">
                    <a:pos x="359" y="1191"/>
                  </a:cxn>
                  <a:cxn ang="0">
                    <a:pos x="380" y="1158"/>
                  </a:cxn>
                  <a:cxn ang="0">
                    <a:pos x="420" y="1143"/>
                  </a:cxn>
                  <a:cxn ang="0">
                    <a:pos x="500" y="1115"/>
                  </a:cxn>
                  <a:cxn ang="0">
                    <a:pos x="602" y="1113"/>
                  </a:cxn>
                  <a:cxn ang="0">
                    <a:pos x="649" y="1155"/>
                  </a:cxn>
                  <a:cxn ang="0">
                    <a:pos x="682" y="1176"/>
                  </a:cxn>
                  <a:cxn ang="0">
                    <a:pos x="734" y="1179"/>
                  </a:cxn>
                  <a:cxn ang="0">
                    <a:pos x="763" y="1207"/>
                  </a:cxn>
                  <a:cxn ang="0">
                    <a:pos x="829" y="1224"/>
                  </a:cxn>
                  <a:cxn ang="0">
                    <a:pos x="876" y="1295"/>
                  </a:cxn>
                  <a:cxn ang="0">
                    <a:pos x="963" y="1238"/>
                  </a:cxn>
                  <a:cxn ang="0">
                    <a:pos x="1022" y="1245"/>
                  </a:cxn>
                  <a:cxn ang="0">
                    <a:pos x="1034" y="1236"/>
                  </a:cxn>
                  <a:cxn ang="0">
                    <a:pos x="1077" y="1212"/>
                  </a:cxn>
                  <a:cxn ang="0">
                    <a:pos x="1098" y="1167"/>
                  </a:cxn>
                  <a:cxn ang="0">
                    <a:pos x="1103" y="1115"/>
                  </a:cxn>
                  <a:cxn ang="0">
                    <a:pos x="1072" y="1037"/>
                  </a:cxn>
                  <a:cxn ang="0">
                    <a:pos x="1067" y="969"/>
                  </a:cxn>
                  <a:cxn ang="0">
                    <a:pos x="1084" y="867"/>
                  </a:cxn>
                  <a:cxn ang="0">
                    <a:pos x="1077" y="822"/>
                  </a:cxn>
                  <a:cxn ang="0">
                    <a:pos x="1072" y="782"/>
                  </a:cxn>
                  <a:cxn ang="0">
                    <a:pos x="1110" y="754"/>
                  </a:cxn>
                  <a:cxn ang="0">
                    <a:pos x="1084" y="680"/>
                  </a:cxn>
                  <a:cxn ang="0">
                    <a:pos x="1067" y="624"/>
                  </a:cxn>
                  <a:cxn ang="0">
                    <a:pos x="1020" y="574"/>
                  </a:cxn>
                  <a:cxn ang="0">
                    <a:pos x="1018" y="520"/>
                  </a:cxn>
                  <a:cxn ang="0">
                    <a:pos x="1098" y="451"/>
                  </a:cxn>
                  <a:cxn ang="0">
                    <a:pos x="1091" y="399"/>
                  </a:cxn>
                  <a:cxn ang="0">
                    <a:pos x="1072" y="350"/>
                  </a:cxn>
                  <a:cxn ang="0">
                    <a:pos x="1098" y="272"/>
                  </a:cxn>
                  <a:cxn ang="0">
                    <a:pos x="1122" y="274"/>
                  </a:cxn>
                  <a:cxn ang="0">
                    <a:pos x="1129" y="260"/>
                  </a:cxn>
                  <a:cxn ang="0">
                    <a:pos x="1119" y="177"/>
                  </a:cxn>
                  <a:cxn ang="0">
                    <a:pos x="1129" y="104"/>
                  </a:cxn>
                  <a:cxn ang="0">
                    <a:pos x="1171" y="35"/>
                  </a:cxn>
                  <a:cxn ang="0">
                    <a:pos x="1133" y="0"/>
                  </a:cxn>
                  <a:cxn ang="0">
                    <a:pos x="1051" y="21"/>
                  </a:cxn>
                  <a:cxn ang="0">
                    <a:pos x="911" y="38"/>
                  </a:cxn>
                </a:cxnLst>
                <a:rect l="0" t="0" r="r" b="b"/>
                <a:pathLst>
                  <a:path w="1171" h="1313">
                    <a:moveTo>
                      <a:pt x="784" y="54"/>
                    </a:moveTo>
                    <a:lnTo>
                      <a:pt x="741" y="57"/>
                    </a:lnTo>
                    <a:lnTo>
                      <a:pt x="720" y="59"/>
                    </a:lnTo>
                    <a:lnTo>
                      <a:pt x="699" y="64"/>
                    </a:lnTo>
                    <a:lnTo>
                      <a:pt x="692" y="64"/>
                    </a:lnTo>
                    <a:lnTo>
                      <a:pt x="682" y="68"/>
                    </a:lnTo>
                    <a:lnTo>
                      <a:pt x="675" y="73"/>
                    </a:lnTo>
                    <a:lnTo>
                      <a:pt x="668" y="78"/>
                    </a:lnTo>
                    <a:lnTo>
                      <a:pt x="663" y="80"/>
                    </a:lnTo>
                    <a:lnTo>
                      <a:pt x="661" y="80"/>
                    </a:lnTo>
                    <a:lnTo>
                      <a:pt x="659" y="83"/>
                    </a:lnTo>
                    <a:lnTo>
                      <a:pt x="649" y="85"/>
                    </a:lnTo>
                    <a:lnTo>
                      <a:pt x="640" y="87"/>
                    </a:lnTo>
                    <a:lnTo>
                      <a:pt x="626" y="97"/>
                    </a:lnTo>
                    <a:lnTo>
                      <a:pt x="611" y="106"/>
                    </a:lnTo>
                    <a:lnTo>
                      <a:pt x="602" y="116"/>
                    </a:lnTo>
                    <a:lnTo>
                      <a:pt x="590" y="128"/>
                    </a:lnTo>
                    <a:lnTo>
                      <a:pt x="578" y="139"/>
                    </a:lnTo>
                    <a:lnTo>
                      <a:pt x="564" y="149"/>
                    </a:lnTo>
                    <a:lnTo>
                      <a:pt x="550" y="158"/>
                    </a:lnTo>
                    <a:lnTo>
                      <a:pt x="543" y="161"/>
                    </a:lnTo>
                    <a:lnTo>
                      <a:pt x="541" y="163"/>
                    </a:lnTo>
                    <a:lnTo>
                      <a:pt x="538" y="163"/>
                    </a:lnTo>
                    <a:lnTo>
                      <a:pt x="536" y="165"/>
                    </a:lnTo>
                    <a:lnTo>
                      <a:pt x="536" y="165"/>
                    </a:lnTo>
                    <a:lnTo>
                      <a:pt x="529" y="168"/>
                    </a:lnTo>
                    <a:lnTo>
                      <a:pt x="522" y="172"/>
                    </a:lnTo>
                    <a:lnTo>
                      <a:pt x="515" y="175"/>
                    </a:lnTo>
                    <a:lnTo>
                      <a:pt x="505" y="180"/>
                    </a:lnTo>
                    <a:lnTo>
                      <a:pt x="503" y="180"/>
                    </a:lnTo>
                    <a:lnTo>
                      <a:pt x="498" y="182"/>
                    </a:lnTo>
                    <a:lnTo>
                      <a:pt x="491" y="184"/>
                    </a:lnTo>
                    <a:lnTo>
                      <a:pt x="482" y="187"/>
                    </a:lnTo>
                    <a:lnTo>
                      <a:pt x="474" y="191"/>
                    </a:lnTo>
                    <a:lnTo>
                      <a:pt x="467" y="196"/>
                    </a:lnTo>
                    <a:lnTo>
                      <a:pt x="463" y="201"/>
                    </a:lnTo>
                    <a:lnTo>
                      <a:pt x="456" y="206"/>
                    </a:lnTo>
                    <a:lnTo>
                      <a:pt x="448" y="210"/>
                    </a:lnTo>
                    <a:lnTo>
                      <a:pt x="441" y="215"/>
                    </a:lnTo>
                    <a:lnTo>
                      <a:pt x="434" y="217"/>
                    </a:lnTo>
                    <a:lnTo>
                      <a:pt x="432" y="217"/>
                    </a:lnTo>
                    <a:lnTo>
                      <a:pt x="432" y="220"/>
                    </a:lnTo>
                    <a:lnTo>
                      <a:pt x="430" y="220"/>
                    </a:lnTo>
                    <a:lnTo>
                      <a:pt x="425" y="222"/>
                    </a:lnTo>
                    <a:lnTo>
                      <a:pt x="418" y="224"/>
                    </a:lnTo>
                    <a:lnTo>
                      <a:pt x="411" y="227"/>
                    </a:lnTo>
                    <a:lnTo>
                      <a:pt x="406" y="229"/>
                    </a:lnTo>
                    <a:lnTo>
                      <a:pt x="392" y="231"/>
                    </a:lnTo>
                    <a:lnTo>
                      <a:pt x="385" y="231"/>
                    </a:lnTo>
                    <a:lnTo>
                      <a:pt x="378" y="234"/>
                    </a:lnTo>
                    <a:lnTo>
                      <a:pt x="371" y="234"/>
                    </a:lnTo>
                    <a:lnTo>
                      <a:pt x="366" y="234"/>
                    </a:lnTo>
                    <a:lnTo>
                      <a:pt x="363" y="234"/>
                    </a:lnTo>
                    <a:lnTo>
                      <a:pt x="363" y="234"/>
                    </a:lnTo>
                    <a:lnTo>
                      <a:pt x="363" y="234"/>
                    </a:lnTo>
                    <a:lnTo>
                      <a:pt x="363" y="234"/>
                    </a:lnTo>
                    <a:lnTo>
                      <a:pt x="319" y="236"/>
                    </a:lnTo>
                    <a:lnTo>
                      <a:pt x="271" y="239"/>
                    </a:lnTo>
                    <a:lnTo>
                      <a:pt x="269" y="239"/>
                    </a:lnTo>
                    <a:lnTo>
                      <a:pt x="264" y="241"/>
                    </a:lnTo>
                    <a:lnTo>
                      <a:pt x="241" y="260"/>
                    </a:lnTo>
                    <a:lnTo>
                      <a:pt x="229" y="267"/>
                    </a:lnTo>
                    <a:lnTo>
                      <a:pt x="217" y="276"/>
                    </a:lnTo>
                    <a:lnTo>
                      <a:pt x="205" y="283"/>
                    </a:lnTo>
                    <a:lnTo>
                      <a:pt x="191" y="291"/>
                    </a:lnTo>
                    <a:lnTo>
                      <a:pt x="167" y="305"/>
                    </a:lnTo>
                    <a:lnTo>
                      <a:pt x="156" y="309"/>
                    </a:lnTo>
                    <a:lnTo>
                      <a:pt x="153" y="309"/>
                    </a:lnTo>
                    <a:lnTo>
                      <a:pt x="153" y="309"/>
                    </a:lnTo>
                    <a:lnTo>
                      <a:pt x="151" y="309"/>
                    </a:lnTo>
                    <a:lnTo>
                      <a:pt x="151" y="309"/>
                    </a:lnTo>
                    <a:lnTo>
                      <a:pt x="148" y="309"/>
                    </a:lnTo>
                    <a:lnTo>
                      <a:pt x="144" y="312"/>
                    </a:lnTo>
                    <a:lnTo>
                      <a:pt x="137" y="312"/>
                    </a:lnTo>
                    <a:lnTo>
                      <a:pt x="130" y="314"/>
                    </a:lnTo>
                    <a:lnTo>
                      <a:pt x="125" y="314"/>
                    </a:lnTo>
                    <a:lnTo>
                      <a:pt x="118" y="314"/>
                    </a:lnTo>
                    <a:lnTo>
                      <a:pt x="113" y="314"/>
                    </a:lnTo>
                    <a:lnTo>
                      <a:pt x="111" y="317"/>
                    </a:lnTo>
                    <a:lnTo>
                      <a:pt x="104" y="319"/>
                    </a:lnTo>
                    <a:lnTo>
                      <a:pt x="99" y="321"/>
                    </a:lnTo>
                    <a:lnTo>
                      <a:pt x="92" y="324"/>
                    </a:lnTo>
                    <a:lnTo>
                      <a:pt x="80" y="328"/>
                    </a:lnTo>
                    <a:lnTo>
                      <a:pt x="66" y="331"/>
                    </a:lnTo>
                    <a:lnTo>
                      <a:pt x="59" y="333"/>
                    </a:lnTo>
                    <a:lnTo>
                      <a:pt x="52" y="335"/>
                    </a:lnTo>
                    <a:lnTo>
                      <a:pt x="54" y="343"/>
                    </a:lnTo>
                    <a:lnTo>
                      <a:pt x="47" y="347"/>
                    </a:lnTo>
                    <a:lnTo>
                      <a:pt x="40" y="354"/>
                    </a:lnTo>
                    <a:lnTo>
                      <a:pt x="35" y="364"/>
                    </a:lnTo>
                    <a:lnTo>
                      <a:pt x="33" y="371"/>
                    </a:lnTo>
                    <a:lnTo>
                      <a:pt x="30" y="380"/>
                    </a:lnTo>
                    <a:lnTo>
                      <a:pt x="28" y="390"/>
                    </a:lnTo>
                    <a:lnTo>
                      <a:pt x="28" y="399"/>
                    </a:lnTo>
                    <a:lnTo>
                      <a:pt x="30" y="411"/>
                    </a:lnTo>
                    <a:lnTo>
                      <a:pt x="30" y="413"/>
                    </a:lnTo>
                    <a:lnTo>
                      <a:pt x="28" y="418"/>
                    </a:lnTo>
                    <a:lnTo>
                      <a:pt x="23" y="435"/>
                    </a:lnTo>
                    <a:lnTo>
                      <a:pt x="21" y="451"/>
                    </a:lnTo>
                    <a:lnTo>
                      <a:pt x="19" y="468"/>
                    </a:lnTo>
                    <a:lnTo>
                      <a:pt x="21" y="487"/>
                    </a:lnTo>
                    <a:lnTo>
                      <a:pt x="21" y="491"/>
                    </a:lnTo>
                    <a:lnTo>
                      <a:pt x="21" y="498"/>
                    </a:lnTo>
                    <a:lnTo>
                      <a:pt x="23" y="508"/>
                    </a:lnTo>
                    <a:lnTo>
                      <a:pt x="26" y="513"/>
                    </a:lnTo>
                    <a:lnTo>
                      <a:pt x="28" y="517"/>
                    </a:lnTo>
                    <a:lnTo>
                      <a:pt x="35" y="527"/>
                    </a:lnTo>
                    <a:lnTo>
                      <a:pt x="42" y="532"/>
                    </a:lnTo>
                    <a:lnTo>
                      <a:pt x="47" y="536"/>
                    </a:lnTo>
                    <a:lnTo>
                      <a:pt x="52" y="541"/>
                    </a:lnTo>
                    <a:lnTo>
                      <a:pt x="56" y="546"/>
                    </a:lnTo>
                    <a:lnTo>
                      <a:pt x="56" y="550"/>
                    </a:lnTo>
                    <a:lnTo>
                      <a:pt x="59" y="558"/>
                    </a:lnTo>
                    <a:lnTo>
                      <a:pt x="59" y="558"/>
                    </a:lnTo>
                    <a:lnTo>
                      <a:pt x="59" y="560"/>
                    </a:lnTo>
                    <a:lnTo>
                      <a:pt x="63" y="565"/>
                    </a:lnTo>
                    <a:lnTo>
                      <a:pt x="68" y="569"/>
                    </a:lnTo>
                    <a:lnTo>
                      <a:pt x="73" y="574"/>
                    </a:lnTo>
                    <a:lnTo>
                      <a:pt x="75" y="581"/>
                    </a:lnTo>
                    <a:lnTo>
                      <a:pt x="78" y="588"/>
                    </a:lnTo>
                    <a:lnTo>
                      <a:pt x="78" y="595"/>
                    </a:lnTo>
                    <a:lnTo>
                      <a:pt x="78" y="605"/>
                    </a:lnTo>
                    <a:lnTo>
                      <a:pt x="75" y="612"/>
                    </a:lnTo>
                    <a:lnTo>
                      <a:pt x="73" y="621"/>
                    </a:lnTo>
                    <a:lnTo>
                      <a:pt x="68" y="628"/>
                    </a:lnTo>
                    <a:lnTo>
                      <a:pt x="66" y="633"/>
                    </a:lnTo>
                    <a:lnTo>
                      <a:pt x="61" y="645"/>
                    </a:lnTo>
                    <a:lnTo>
                      <a:pt x="54" y="654"/>
                    </a:lnTo>
                    <a:lnTo>
                      <a:pt x="49" y="664"/>
                    </a:lnTo>
                    <a:lnTo>
                      <a:pt x="37" y="676"/>
                    </a:lnTo>
                    <a:lnTo>
                      <a:pt x="30" y="690"/>
                    </a:lnTo>
                    <a:lnTo>
                      <a:pt x="30" y="692"/>
                    </a:lnTo>
                    <a:lnTo>
                      <a:pt x="28" y="692"/>
                    </a:lnTo>
                    <a:lnTo>
                      <a:pt x="28" y="692"/>
                    </a:lnTo>
                    <a:lnTo>
                      <a:pt x="28" y="692"/>
                    </a:lnTo>
                    <a:lnTo>
                      <a:pt x="28" y="695"/>
                    </a:lnTo>
                    <a:lnTo>
                      <a:pt x="26" y="697"/>
                    </a:lnTo>
                    <a:lnTo>
                      <a:pt x="26" y="697"/>
                    </a:lnTo>
                    <a:lnTo>
                      <a:pt x="26" y="697"/>
                    </a:lnTo>
                    <a:lnTo>
                      <a:pt x="26" y="697"/>
                    </a:lnTo>
                    <a:lnTo>
                      <a:pt x="26" y="699"/>
                    </a:lnTo>
                    <a:lnTo>
                      <a:pt x="21" y="699"/>
                    </a:lnTo>
                    <a:lnTo>
                      <a:pt x="21" y="699"/>
                    </a:lnTo>
                    <a:lnTo>
                      <a:pt x="21" y="699"/>
                    </a:lnTo>
                    <a:lnTo>
                      <a:pt x="21" y="699"/>
                    </a:lnTo>
                    <a:lnTo>
                      <a:pt x="19" y="702"/>
                    </a:lnTo>
                    <a:lnTo>
                      <a:pt x="16" y="702"/>
                    </a:lnTo>
                    <a:lnTo>
                      <a:pt x="16" y="702"/>
                    </a:lnTo>
                    <a:lnTo>
                      <a:pt x="16" y="702"/>
                    </a:lnTo>
                    <a:lnTo>
                      <a:pt x="16" y="702"/>
                    </a:lnTo>
                    <a:lnTo>
                      <a:pt x="14" y="704"/>
                    </a:lnTo>
                    <a:lnTo>
                      <a:pt x="12" y="704"/>
                    </a:lnTo>
                    <a:lnTo>
                      <a:pt x="12" y="706"/>
                    </a:lnTo>
                    <a:lnTo>
                      <a:pt x="9" y="709"/>
                    </a:lnTo>
                    <a:lnTo>
                      <a:pt x="9" y="711"/>
                    </a:lnTo>
                    <a:lnTo>
                      <a:pt x="9" y="716"/>
                    </a:lnTo>
                    <a:lnTo>
                      <a:pt x="12" y="718"/>
                    </a:lnTo>
                    <a:lnTo>
                      <a:pt x="19" y="725"/>
                    </a:lnTo>
                    <a:lnTo>
                      <a:pt x="21" y="732"/>
                    </a:lnTo>
                    <a:lnTo>
                      <a:pt x="26" y="742"/>
                    </a:lnTo>
                    <a:lnTo>
                      <a:pt x="26" y="749"/>
                    </a:lnTo>
                    <a:lnTo>
                      <a:pt x="26" y="756"/>
                    </a:lnTo>
                    <a:lnTo>
                      <a:pt x="26" y="765"/>
                    </a:lnTo>
                    <a:lnTo>
                      <a:pt x="23" y="772"/>
                    </a:lnTo>
                    <a:lnTo>
                      <a:pt x="21" y="782"/>
                    </a:lnTo>
                    <a:lnTo>
                      <a:pt x="16" y="791"/>
                    </a:lnTo>
                    <a:lnTo>
                      <a:pt x="12" y="801"/>
                    </a:lnTo>
                    <a:lnTo>
                      <a:pt x="4" y="822"/>
                    </a:lnTo>
                    <a:lnTo>
                      <a:pt x="4" y="824"/>
                    </a:lnTo>
                    <a:lnTo>
                      <a:pt x="2" y="827"/>
                    </a:lnTo>
                    <a:lnTo>
                      <a:pt x="2" y="829"/>
                    </a:lnTo>
                    <a:lnTo>
                      <a:pt x="0" y="839"/>
                    </a:lnTo>
                    <a:lnTo>
                      <a:pt x="0" y="841"/>
                    </a:lnTo>
                    <a:lnTo>
                      <a:pt x="0" y="846"/>
                    </a:lnTo>
                    <a:lnTo>
                      <a:pt x="0" y="850"/>
                    </a:lnTo>
                    <a:lnTo>
                      <a:pt x="2" y="855"/>
                    </a:lnTo>
                    <a:lnTo>
                      <a:pt x="4" y="858"/>
                    </a:lnTo>
                    <a:lnTo>
                      <a:pt x="9" y="862"/>
                    </a:lnTo>
                    <a:lnTo>
                      <a:pt x="12" y="865"/>
                    </a:lnTo>
                    <a:lnTo>
                      <a:pt x="12" y="867"/>
                    </a:lnTo>
                    <a:lnTo>
                      <a:pt x="14" y="869"/>
                    </a:lnTo>
                    <a:lnTo>
                      <a:pt x="14" y="872"/>
                    </a:lnTo>
                    <a:lnTo>
                      <a:pt x="14" y="879"/>
                    </a:lnTo>
                    <a:lnTo>
                      <a:pt x="14" y="881"/>
                    </a:lnTo>
                    <a:lnTo>
                      <a:pt x="14" y="884"/>
                    </a:lnTo>
                    <a:lnTo>
                      <a:pt x="14" y="884"/>
                    </a:lnTo>
                    <a:lnTo>
                      <a:pt x="14" y="886"/>
                    </a:lnTo>
                    <a:lnTo>
                      <a:pt x="14" y="886"/>
                    </a:lnTo>
                    <a:lnTo>
                      <a:pt x="14" y="891"/>
                    </a:lnTo>
                    <a:lnTo>
                      <a:pt x="14" y="895"/>
                    </a:lnTo>
                    <a:lnTo>
                      <a:pt x="14" y="900"/>
                    </a:lnTo>
                    <a:lnTo>
                      <a:pt x="12" y="902"/>
                    </a:lnTo>
                    <a:lnTo>
                      <a:pt x="12" y="907"/>
                    </a:lnTo>
                    <a:lnTo>
                      <a:pt x="9" y="907"/>
                    </a:lnTo>
                    <a:lnTo>
                      <a:pt x="9" y="910"/>
                    </a:lnTo>
                    <a:lnTo>
                      <a:pt x="7" y="914"/>
                    </a:lnTo>
                    <a:lnTo>
                      <a:pt x="7" y="921"/>
                    </a:lnTo>
                    <a:lnTo>
                      <a:pt x="19" y="926"/>
                    </a:lnTo>
                    <a:lnTo>
                      <a:pt x="23" y="926"/>
                    </a:lnTo>
                    <a:lnTo>
                      <a:pt x="30" y="926"/>
                    </a:lnTo>
                    <a:lnTo>
                      <a:pt x="42" y="926"/>
                    </a:lnTo>
                    <a:lnTo>
                      <a:pt x="49" y="924"/>
                    </a:lnTo>
                    <a:lnTo>
                      <a:pt x="56" y="921"/>
                    </a:lnTo>
                    <a:lnTo>
                      <a:pt x="59" y="921"/>
                    </a:lnTo>
                    <a:lnTo>
                      <a:pt x="61" y="921"/>
                    </a:lnTo>
                    <a:lnTo>
                      <a:pt x="63" y="919"/>
                    </a:lnTo>
                    <a:lnTo>
                      <a:pt x="68" y="921"/>
                    </a:lnTo>
                    <a:lnTo>
                      <a:pt x="71" y="921"/>
                    </a:lnTo>
                    <a:lnTo>
                      <a:pt x="73" y="924"/>
                    </a:lnTo>
                    <a:lnTo>
                      <a:pt x="75" y="926"/>
                    </a:lnTo>
                    <a:lnTo>
                      <a:pt x="75" y="926"/>
                    </a:lnTo>
                    <a:lnTo>
                      <a:pt x="78" y="928"/>
                    </a:lnTo>
                    <a:lnTo>
                      <a:pt x="82" y="931"/>
                    </a:lnTo>
                    <a:lnTo>
                      <a:pt x="85" y="931"/>
                    </a:lnTo>
                    <a:lnTo>
                      <a:pt x="87" y="933"/>
                    </a:lnTo>
                    <a:lnTo>
                      <a:pt x="89" y="938"/>
                    </a:lnTo>
                    <a:lnTo>
                      <a:pt x="92" y="943"/>
                    </a:lnTo>
                    <a:lnTo>
                      <a:pt x="92" y="945"/>
                    </a:lnTo>
                    <a:lnTo>
                      <a:pt x="92" y="950"/>
                    </a:lnTo>
                    <a:lnTo>
                      <a:pt x="92" y="954"/>
                    </a:lnTo>
                    <a:lnTo>
                      <a:pt x="92" y="957"/>
                    </a:lnTo>
                    <a:lnTo>
                      <a:pt x="92" y="959"/>
                    </a:lnTo>
                    <a:lnTo>
                      <a:pt x="94" y="961"/>
                    </a:lnTo>
                    <a:lnTo>
                      <a:pt x="97" y="964"/>
                    </a:lnTo>
                    <a:lnTo>
                      <a:pt x="101" y="966"/>
                    </a:lnTo>
                    <a:lnTo>
                      <a:pt x="106" y="966"/>
                    </a:lnTo>
                    <a:lnTo>
                      <a:pt x="108" y="966"/>
                    </a:lnTo>
                    <a:lnTo>
                      <a:pt x="111" y="969"/>
                    </a:lnTo>
                    <a:lnTo>
                      <a:pt x="118" y="969"/>
                    </a:lnTo>
                    <a:lnTo>
                      <a:pt x="120" y="966"/>
                    </a:lnTo>
                    <a:lnTo>
                      <a:pt x="125" y="969"/>
                    </a:lnTo>
                    <a:lnTo>
                      <a:pt x="127" y="971"/>
                    </a:lnTo>
                    <a:lnTo>
                      <a:pt x="130" y="973"/>
                    </a:lnTo>
                    <a:lnTo>
                      <a:pt x="130" y="978"/>
                    </a:lnTo>
                    <a:lnTo>
                      <a:pt x="132" y="980"/>
                    </a:lnTo>
                    <a:lnTo>
                      <a:pt x="132" y="985"/>
                    </a:lnTo>
                    <a:lnTo>
                      <a:pt x="130" y="1002"/>
                    </a:lnTo>
                    <a:lnTo>
                      <a:pt x="127" y="1021"/>
                    </a:lnTo>
                    <a:lnTo>
                      <a:pt x="130" y="1030"/>
                    </a:lnTo>
                    <a:lnTo>
                      <a:pt x="132" y="1039"/>
                    </a:lnTo>
                    <a:lnTo>
                      <a:pt x="148" y="1089"/>
                    </a:lnTo>
                    <a:lnTo>
                      <a:pt x="153" y="1098"/>
                    </a:lnTo>
                    <a:lnTo>
                      <a:pt x="158" y="1108"/>
                    </a:lnTo>
                    <a:lnTo>
                      <a:pt x="163" y="1117"/>
                    </a:lnTo>
                    <a:lnTo>
                      <a:pt x="170" y="1127"/>
                    </a:lnTo>
                    <a:lnTo>
                      <a:pt x="174" y="1132"/>
                    </a:lnTo>
                    <a:lnTo>
                      <a:pt x="177" y="1139"/>
                    </a:lnTo>
                    <a:lnTo>
                      <a:pt x="177" y="1141"/>
                    </a:lnTo>
                    <a:lnTo>
                      <a:pt x="179" y="1146"/>
                    </a:lnTo>
                    <a:lnTo>
                      <a:pt x="182" y="1148"/>
                    </a:lnTo>
                    <a:lnTo>
                      <a:pt x="184" y="1150"/>
                    </a:lnTo>
                    <a:lnTo>
                      <a:pt x="189" y="1153"/>
                    </a:lnTo>
                    <a:lnTo>
                      <a:pt x="191" y="1155"/>
                    </a:lnTo>
                    <a:lnTo>
                      <a:pt x="196" y="1158"/>
                    </a:lnTo>
                    <a:lnTo>
                      <a:pt x="203" y="1158"/>
                    </a:lnTo>
                    <a:lnTo>
                      <a:pt x="208" y="1160"/>
                    </a:lnTo>
                    <a:lnTo>
                      <a:pt x="210" y="1160"/>
                    </a:lnTo>
                    <a:lnTo>
                      <a:pt x="215" y="1162"/>
                    </a:lnTo>
                    <a:lnTo>
                      <a:pt x="219" y="1167"/>
                    </a:lnTo>
                    <a:lnTo>
                      <a:pt x="224" y="1172"/>
                    </a:lnTo>
                    <a:lnTo>
                      <a:pt x="236" y="1181"/>
                    </a:lnTo>
                    <a:lnTo>
                      <a:pt x="243" y="1188"/>
                    </a:lnTo>
                    <a:lnTo>
                      <a:pt x="252" y="1195"/>
                    </a:lnTo>
                    <a:lnTo>
                      <a:pt x="260" y="1202"/>
                    </a:lnTo>
                    <a:lnTo>
                      <a:pt x="269" y="1207"/>
                    </a:lnTo>
                    <a:lnTo>
                      <a:pt x="271" y="1210"/>
                    </a:lnTo>
                    <a:lnTo>
                      <a:pt x="274" y="1214"/>
                    </a:lnTo>
                    <a:lnTo>
                      <a:pt x="283" y="1231"/>
                    </a:lnTo>
                    <a:lnTo>
                      <a:pt x="288" y="1240"/>
                    </a:lnTo>
                    <a:lnTo>
                      <a:pt x="293" y="1250"/>
                    </a:lnTo>
                    <a:lnTo>
                      <a:pt x="300" y="1245"/>
                    </a:lnTo>
                    <a:lnTo>
                      <a:pt x="304" y="1243"/>
                    </a:lnTo>
                    <a:lnTo>
                      <a:pt x="307" y="1240"/>
                    </a:lnTo>
                    <a:lnTo>
                      <a:pt x="311" y="1238"/>
                    </a:lnTo>
                    <a:lnTo>
                      <a:pt x="314" y="1236"/>
                    </a:lnTo>
                    <a:lnTo>
                      <a:pt x="319" y="1228"/>
                    </a:lnTo>
                    <a:lnTo>
                      <a:pt x="323" y="1221"/>
                    </a:lnTo>
                    <a:lnTo>
                      <a:pt x="328" y="1214"/>
                    </a:lnTo>
                    <a:lnTo>
                      <a:pt x="333" y="1205"/>
                    </a:lnTo>
                    <a:lnTo>
                      <a:pt x="335" y="1195"/>
                    </a:lnTo>
                    <a:lnTo>
                      <a:pt x="335" y="1195"/>
                    </a:lnTo>
                    <a:lnTo>
                      <a:pt x="337" y="1195"/>
                    </a:lnTo>
                    <a:lnTo>
                      <a:pt x="340" y="1195"/>
                    </a:lnTo>
                    <a:lnTo>
                      <a:pt x="342" y="1195"/>
                    </a:lnTo>
                    <a:lnTo>
                      <a:pt x="347" y="1193"/>
                    </a:lnTo>
                    <a:lnTo>
                      <a:pt x="352" y="1193"/>
                    </a:lnTo>
                    <a:lnTo>
                      <a:pt x="356" y="1193"/>
                    </a:lnTo>
                    <a:lnTo>
                      <a:pt x="359" y="1191"/>
                    </a:lnTo>
                    <a:lnTo>
                      <a:pt x="363" y="1191"/>
                    </a:lnTo>
                    <a:lnTo>
                      <a:pt x="366" y="1188"/>
                    </a:lnTo>
                    <a:lnTo>
                      <a:pt x="368" y="1186"/>
                    </a:lnTo>
                    <a:lnTo>
                      <a:pt x="373" y="1184"/>
                    </a:lnTo>
                    <a:lnTo>
                      <a:pt x="373" y="1181"/>
                    </a:lnTo>
                    <a:lnTo>
                      <a:pt x="375" y="1176"/>
                    </a:lnTo>
                    <a:lnTo>
                      <a:pt x="378" y="1174"/>
                    </a:lnTo>
                    <a:lnTo>
                      <a:pt x="380" y="1169"/>
                    </a:lnTo>
                    <a:lnTo>
                      <a:pt x="380" y="1167"/>
                    </a:lnTo>
                    <a:lnTo>
                      <a:pt x="380" y="1167"/>
                    </a:lnTo>
                    <a:lnTo>
                      <a:pt x="380" y="1162"/>
                    </a:lnTo>
                    <a:lnTo>
                      <a:pt x="380" y="1158"/>
                    </a:lnTo>
                    <a:lnTo>
                      <a:pt x="380" y="1155"/>
                    </a:lnTo>
                    <a:lnTo>
                      <a:pt x="380" y="1153"/>
                    </a:lnTo>
                    <a:lnTo>
                      <a:pt x="382" y="1146"/>
                    </a:lnTo>
                    <a:lnTo>
                      <a:pt x="385" y="1139"/>
                    </a:lnTo>
                    <a:lnTo>
                      <a:pt x="387" y="1134"/>
                    </a:lnTo>
                    <a:lnTo>
                      <a:pt x="389" y="1132"/>
                    </a:lnTo>
                    <a:lnTo>
                      <a:pt x="394" y="1132"/>
                    </a:lnTo>
                    <a:lnTo>
                      <a:pt x="397" y="1132"/>
                    </a:lnTo>
                    <a:lnTo>
                      <a:pt x="404" y="1132"/>
                    </a:lnTo>
                    <a:lnTo>
                      <a:pt x="408" y="1134"/>
                    </a:lnTo>
                    <a:lnTo>
                      <a:pt x="413" y="1139"/>
                    </a:lnTo>
                    <a:lnTo>
                      <a:pt x="420" y="1143"/>
                    </a:lnTo>
                    <a:lnTo>
                      <a:pt x="427" y="1146"/>
                    </a:lnTo>
                    <a:lnTo>
                      <a:pt x="432" y="1148"/>
                    </a:lnTo>
                    <a:lnTo>
                      <a:pt x="439" y="1150"/>
                    </a:lnTo>
                    <a:lnTo>
                      <a:pt x="446" y="1148"/>
                    </a:lnTo>
                    <a:lnTo>
                      <a:pt x="453" y="1146"/>
                    </a:lnTo>
                    <a:lnTo>
                      <a:pt x="460" y="1143"/>
                    </a:lnTo>
                    <a:lnTo>
                      <a:pt x="470" y="1139"/>
                    </a:lnTo>
                    <a:lnTo>
                      <a:pt x="479" y="1132"/>
                    </a:lnTo>
                    <a:lnTo>
                      <a:pt x="486" y="1122"/>
                    </a:lnTo>
                    <a:lnTo>
                      <a:pt x="493" y="1117"/>
                    </a:lnTo>
                    <a:lnTo>
                      <a:pt x="496" y="1115"/>
                    </a:lnTo>
                    <a:lnTo>
                      <a:pt x="500" y="1115"/>
                    </a:lnTo>
                    <a:lnTo>
                      <a:pt x="512" y="1113"/>
                    </a:lnTo>
                    <a:lnTo>
                      <a:pt x="517" y="1113"/>
                    </a:lnTo>
                    <a:lnTo>
                      <a:pt x="524" y="1115"/>
                    </a:lnTo>
                    <a:lnTo>
                      <a:pt x="543" y="1115"/>
                    </a:lnTo>
                    <a:lnTo>
                      <a:pt x="552" y="1115"/>
                    </a:lnTo>
                    <a:lnTo>
                      <a:pt x="557" y="1115"/>
                    </a:lnTo>
                    <a:lnTo>
                      <a:pt x="559" y="1115"/>
                    </a:lnTo>
                    <a:lnTo>
                      <a:pt x="562" y="1115"/>
                    </a:lnTo>
                    <a:lnTo>
                      <a:pt x="581" y="1115"/>
                    </a:lnTo>
                    <a:lnTo>
                      <a:pt x="590" y="1113"/>
                    </a:lnTo>
                    <a:lnTo>
                      <a:pt x="595" y="1113"/>
                    </a:lnTo>
                    <a:lnTo>
                      <a:pt x="602" y="1113"/>
                    </a:lnTo>
                    <a:lnTo>
                      <a:pt x="604" y="1113"/>
                    </a:lnTo>
                    <a:lnTo>
                      <a:pt x="607" y="1113"/>
                    </a:lnTo>
                    <a:lnTo>
                      <a:pt x="609" y="1113"/>
                    </a:lnTo>
                    <a:lnTo>
                      <a:pt x="611" y="1115"/>
                    </a:lnTo>
                    <a:lnTo>
                      <a:pt x="616" y="1117"/>
                    </a:lnTo>
                    <a:lnTo>
                      <a:pt x="619" y="1122"/>
                    </a:lnTo>
                    <a:lnTo>
                      <a:pt x="621" y="1124"/>
                    </a:lnTo>
                    <a:lnTo>
                      <a:pt x="628" y="1136"/>
                    </a:lnTo>
                    <a:lnTo>
                      <a:pt x="633" y="1143"/>
                    </a:lnTo>
                    <a:lnTo>
                      <a:pt x="640" y="1150"/>
                    </a:lnTo>
                    <a:lnTo>
                      <a:pt x="645" y="1153"/>
                    </a:lnTo>
                    <a:lnTo>
                      <a:pt x="649" y="1155"/>
                    </a:lnTo>
                    <a:lnTo>
                      <a:pt x="654" y="1160"/>
                    </a:lnTo>
                    <a:lnTo>
                      <a:pt x="654" y="1162"/>
                    </a:lnTo>
                    <a:lnTo>
                      <a:pt x="656" y="1165"/>
                    </a:lnTo>
                    <a:lnTo>
                      <a:pt x="656" y="1167"/>
                    </a:lnTo>
                    <a:lnTo>
                      <a:pt x="659" y="1172"/>
                    </a:lnTo>
                    <a:lnTo>
                      <a:pt x="659" y="1176"/>
                    </a:lnTo>
                    <a:lnTo>
                      <a:pt x="659" y="1181"/>
                    </a:lnTo>
                    <a:lnTo>
                      <a:pt x="659" y="1186"/>
                    </a:lnTo>
                    <a:lnTo>
                      <a:pt x="666" y="1184"/>
                    </a:lnTo>
                    <a:lnTo>
                      <a:pt x="673" y="1184"/>
                    </a:lnTo>
                    <a:lnTo>
                      <a:pt x="678" y="1179"/>
                    </a:lnTo>
                    <a:lnTo>
                      <a:pt x="682" y="1176"/>
                    </a:lnTo>
                    <a:lnTo>
                      <a:pt x="689" y="1169"/>
                    </a:lnTo>
                    <a:lnTo>
                      <a:pt x="699" y="1167"/>
                    </a:lnTo>
                    <a:lnTo>
                      <a:pt x="708" y="1165"/>
                    </a:lnTo>
                    <a:lnTo>
                      <a:pt x="720" y="1165"/>
                    </a:lnTo>
                    <a:lnTo>
                      <a:pt x="722" y="1165"/>
                    </a:lnTo>
                    <a:lnTo>
                      <a:pt x="725" y="1167"/>
                    </a:lnTo>
                    <a:lnTo>
                      <a:pt x="727" y="1167"/>
                    </a:lnTo>
                    <a:lnTo>
                      <a:pt x="727" y="1167"/>
                    </a:lnTo>
                    <a:lnTo>
                      <a:pt x="730" y="1174"/>
                    </a:lnTo>
                    <a:lnTo>
                      <a:pt x="730" y="1176"/>
                    </a:lnTo>
                    <a:lnTo>
                      <a:pt x="732" y="1179"/>
                    </a:lnTo>
                    <a:lnTo>
                      <a:pt x="734" y="1179"/>
                    </a:lnTo>
                    <a:lnTo>
                      <a:pt x="737" y="1181"/>
                    </a:lnTo>
                    <a:lnTo>
                      <a:pt x="741" y="1184"/>
                    </a:lnTo>
                    <a:lnTo>
                      <a:pt x="744" y="1184"/>
                    </a:lnTo>
                    <a:lnTo>
                      <a:pt x="746" y="1184"/>
                    </a:lnTo>
                    <a:lnTo>
                      <a:pt x="748" y="1186"/>
                    </a:lnTo>
                    <a:lnTo>
                      <a:pt x="748" y="1188"/>
                    </a:lnTo>
                    <a:lnTo>
                      <a:pt x="751" y="1193"/>
                    </a:lnTo>
                    <a:lnTo>
                      <a:pt x="751" y="1195"/>
                    </a:lnTo>
                    <a:lnTo>
                      <a:pt x="753" y="1198"/>
                    </a:lnTo>
                    <a:lnTo>
                      <a:pt x="758" y="1202"/>
                    </a:lnTo>
                    <a:lnTo>
                      <a:pt x="760" y="1205"/>
                    </a:lnTo>
                    <a:lnTo>
                      <a:pt x="763" y="1207"/>
                    </a:lnTo>
                    <a:lnTo>
                      <a:pt x="777" y="1210"/>
                    </a:lnTo>
                    <a:lnTo>
                      <a:pt x="782" y="1212"/>
                    </a:lnTo>
                    <a:lnTo>
                      <a:pt x="789" y="1212"/>
                    </a:lnTo>
                    <a:lnTo>
                      <a:pt x="796" y="1214"/>
                    </a:lnTo>
                    <a:lnTo>
                      <a:pt x="803" y="1212"/>
                    </a:lnTo>
                    <a:lnTo>
                      <a:pt x="810" y="1212"/>
                    </a:lnTo>
                    <a:lnTo>
                      <a:pt x="815" y="1212"/>
                    </a:lnTo>
                    <a:lnTo>
                      <a:pt x="819" y="1212"/>
                    </a:lnTo>
                    <a:lnTo>
                      <a:pt x="822" y="1214"/>
                    </a:lnTo>
                    <a:lnTo>
                      <a:pt x="824" y="1217"/>
                    </a:lnTo>
                    <a:lnTo>
                      <a:pt x="826" y="1221"/>
                    </a:lnTo>
                    <a:lnTo>
                      <a:pt x="829" y="1224"/>
                    </a:lnTo>
                    <a:lnTo>
                      <a:pt x="829" y="1228"/>
                    </a:lnTo>
                    <a:lnTo>
                      <a:pt x="831" y="1261"/>
                    </a:lnTo>
                    <a:lnTo>
                      <a:pt x="836" y="1292"/>
                    </a:lnTo>
                    <a:lnTo>
                      <a:pt x="836" y="1299"/>
                    </a:lnTo>
                    <a:lnTo>
                      <a:pt x="838" y="1304"/>
                    </a:lnTo>
                    <a:lnTo>
                      <a:pt x="838" y="1309"/>
                    </a:lnTo>
                    <a:lnTo>
                      <a:pt x="841" y="1311"/>
                    </a:lnTo>
                    <a:lnTo>
                      <a:pt x="843" y="1313"/>
                    </a:lnTo>
                    <a:lnTo>
                      <a:pt x="845" y="1313"/>
                    </a:lnTo>
                    <a:lnTo>
                      <a:pt x="848" y="1313"/>
                    </a:lnTo>
                    <a:lnTo>
                      <a:pt x="852" y="1311"/>
                    </a:lnTo>
                    <a:lnTo>
                      <a:pt x="876" y="1295"/>
                    </a:lnTo>
                    <a:lnTo>
                      <a:pt x="902" y="1278"/>
                    </a:lnTo>
                    <a:lnTo>
                      <a:pt x="904" y="1276"/>
                    </a:lnTo>
                    <a:lnTo>
                      <a:pt x="909" y="1273"/>
                    </a:lnTo>
                    <a:lnTo>
                      <a:pt x="911" y="1271"/>
                    </a:lnTo>
                    <a:lnTo>
                      <a:pt x="914" y="1269"/>
                    </a:lnTo>
                    <a:lnTo>
                      <a:pt x="921" y="1261"/>
                    </a:lnTo>
                    <a:lnTo>
                      <a:pt x="928" y="1254"/>
                    </a:lnTo>
                    <a:lnTo>
                      <a:pt x="937" y="1250"/>
                    </a:lnTo>
                    <a:lnTo>
                      <a:pt x="944" y="1245"/>
                    </a:lnTo>
                    <a:lnTo>
                      <a:pt x="952" y="1243"/>
                    </a:lnTo>
                    <a:lnTo>
                      <a:pt x="956" y="1240"/>
                    </a:lnTo>
                    <a:lnTo>
                      <a:pt x="963" y="1238"/>
                    </a:lnTo>
                    <a:lnTo>
                      <a:pt x="973" y="1236"/>
                    </a:lnTo>
                    <a:lnTo>
                      <a:pt x="980" y="1236"/>
                    </a:lnTo>
                    <a:lnTo>
                      <a:pt x="989" y="1236"/>
                    </a:lnTo>
                    <a:lnTo>
                      <a:pt x="996" y="1236"/>
                    </a:lnTo>
                    <a:lnTo>
                      <a:pt x="1008" y="1236"/>
                    </a:lnTo>
                    <a:lnTo>
                      <a:pt x="1011" y="1236"/>
                    </a:lnTo>
                    <a:lnTo>
                      <a:pt x="1013" y="1238"/>
                    </a:lnTo>
                    <a:lnTo>
                      <a:pt x="1018" y="1240"/>
                    </a:lnTo>
                    <a:lnTo>
                      <a:pt x="1020" y="1240"/>
                    </a:lnTo>
                    <a:lnTo>
                      <a:pt x="1020" y="1243"/>
                    </a:lnTo>
                    <a:lnTo>
                      <a:pt x="1020" y="1243"/>
                    </a:lnTo>
                    <a:lnTo>
                      <a:pt x="1022" y="1245"/>
                    </a:lnTo>
                    <a:lnTo>
                      <a:pt x="1025" y="1245"/>
                    </a:lnTo>
                    <a:lnTo>
                      <a:pt x="1027" y="1247"/>
                    </a:lnTo>
                    <a:lnTo>
                      <a:pt x="1027" y="1245"/>
                    </a:lnTo>
                    <a:lnTo>
                      <a:pt x="1030" y="1245"/>
                    </a:lnTo>
                    <a:lnTo>
                      <a:pt x="1030" y="1243"/>
                    </a:lnTo>
                    <a:lnTo>
                      <a:pt x="1030" y="1243"/>
                    </a:lnTo>
                    <a:lnTo>
                      <a:pt x="1030" y="1240"/>
                    </a:lnTo>
                    <a:lnTo>
                      <a:pt x="1030" y="1240"/>
                    </a:lnTo>
                    <a:lnTo>
                      <a:pt x="1032" y="1238"/>
                    </a:lnTo>
                    <a:lnTo>
                      <a:pt x="1034" y="1236"/>
                    </a:lnTo>
                    <a:lnTo>
                      <a:pt x="1034" y="1236"/>
                    </a:lnTo>
                    <a:lnTo>
                      <a:pt x="1034" y="1236"/>
                    </a:lnTo>
                    <a:lnTo>
                      <a:pt x="1034" y="1236"/>
                    </a:lnTo>
                    <a:lnTo>
                      <a:pt x="1039" y="1233"/>
                    </a:lnTo>
                    <a:lnTo>
                      <a:pt x="1041" y="1228"/>
                    </a:lnTo>
                    <a:lnTo>
                      <a:pt x="1046" y="1226"/>
                    </a:lnTo>
                    <a:lnTo>
                      <a:pt x="1051" y="1224"/>
                    </a:lnTo>
                    <a:lnTo>
                      <a:pt x="1055" y="1224"/>
                    </a:lnTo>
                    <a:lnTo>
                      <a:pt x="1063" y="1221"/>
                    </a:lnTo>
                    <a:lnTo>
                      <a:pt x="1065" y="1221"/>
                    </a:lnTo>
                    <a:lnTo>
                      <a:pt x="1070" y="1219"/>
                    </a:lnTo>
                    <a:lnTo>
                      <a:pt x="1072" y="1217"/>
                    </a:lnTo>
                    <a:lnTo>
                      <a:pt x="1077" y="1214"/>
                    </a:lnTo>
                    <a:lnTo>
                      <a:pt x="1077" y="1212"/>
                    </a:lnTo>
                    <a:lnTo>
                      <a:pt x="1079" y="1210"/>
                    </a:lnTo>
                    <a:lnTo>
                      <a:pt x="1084" y="1207"/>
                    </a:lnTo>
                    <a:lnTo>
                      <a:pt x="1089" y="1202"/>
                    </a:lnTo>
                    <a:lnTo>
                      <a:pt x="1093" y="1198"/>
                    </a:lnTo>
                    <a:lnTo>
                      <a:pt x="1098" y="1193"/>
                    </a:lnTo>
                    <a:lnTo>
                      <a:pt x="1103" y="1188"/>
                    </a:lnTo>
                    <a:lnTo>
                      <a:pt x="1103" y="1184"/>
                    </a:lnTo>
                    <a:lnTo>
                      <a:pt x="1103" y="1181"/>
                    </a:lnTo>
                    <a:lnTo>
                      <a:pt x="1105" y="1181"/>
                    </a:lnTo>
                    <a:lnTo>
                      <a:pt x="1103" y="1176"/>
                    </a:lnTo>
                    <a:lnTo>
                      <a:pt x="1100" y="1172"/>
                    </a:lnTo>
                    <a:lnTo>
                      <a:pt x="1098" y="1167"/>
                    </a:lnTo>
                    <a:lnTo>
                      <a:pt x="1096" y="1165"/>
                    </a:lnTo>
                    <a:lnTo>
                      <a:pt x="1091" y="1160"/>
                    </a:lnTo>
                    <a:lnTo>
                      <a:pt x="1086" y="1155"/>
                    </a:lnTo>
                    <a:lnTo>
                      <a:pt x="1084" y="1153"/>
                    </a:lnTo>
                    <a:lnTo>
                      <a:pt x="1081" y="1146"/>
                    </a:lnTo>
                    <a:lnTo>
                      <a:pt x="1084" y="1141"/>
                    </a:lnTo>
                    <a:lnTo>
                      <a:pt x="1084" y="1136"/>
                    </a:lnTo>
                    <a:lnTo>
                      <a:pt x="1089" y="1132"/>
                    </a:lnTo>
                    <a:lnTo>
                      <a:pt x="1091" y="1127"/>
                    </a:lnTo>
                    <a:lnTo>
                      <a:pt x="1093" y="1124"/>
                    </a:lnTo>
                    <a:lnTo>
                      <a:pt x="1100" y="1120"/>
                    </a:lnTo>
                    <a:lnTo>
                      <a:pt x="1103" y="1115"/>
                    </a:lnTo>
                    <a:lnTo>
                      <a:pt x="1105" y="1115"/>
                    </a:lnTo>
                    <a:lnTo>
                      <a:pt x="1105" y="1110"/>
                    </a:lnTo>
                    <a:lnTo>
                      <a:pt x="1107" y="1098"/>
                    </a:lnTo>
                    <a:lnTo>
                      <a:pt x="1107" y="1087"/>
                    </a:lnTo>
                    <a:lnTo>
                      <a:pt x="1105" y="1077"/>
                    </a:lnTo>
                    <a:lnTo>
                      <a:pt x="1103" y="1068"/>
                    </a:lnTo>
                    <a:lnTo>
                      <a:pt x="1098" y="1061"/>
                    </a:lnTo>
                    <a:lnTo>
                      <a:pt x="1091" y="1054"/>
                    </a:lnTo>
                    <a:lnTo>
                      <a:pt x="1084" y="1047"/>
                    </a:lnTo>
                    <a:lnTo>
                      <a:pt x="1077" y="1042"/>
                    </a:lnTo>
                    <a:lnTo>
                      <a:pt x="1074" y="1039"/>
                    </a:lnTo>
                    <a:lnTo>
                      <a:pt x="1072" y="1037"/>
                    </a:lnTo>
                    <a:lnTo>
                      <a:pt x="1070" y="1035"/>
                    </a:lnTo>
                    <a:lnTo>
                      <a:pt x="1070" y="1025"/>
                    </a:lnTo>
                    <a:lnTo>
                      <a:pt x="1070" y="1016"/>
                    </a:lnTo>
                    <a:lnTo>
                      <a:pt x="1070" y="1009"/>
                    </a:lnTo>
                    <a:lnTo>
                      <a:pt x="1070" y="1004"/>
                    </a:lnTo>
                    <a:lnTo>
                      <a:pt x="1067" y="1002"/>
                    </a:lnTo>
                    <a:lnTo>
                      <a:pt x="1067" y="1002"/>
                    </a:lnTo>
                    <a:lnTo>
                      <a:pt x="1067" y="1002"/>
                    </a:lnTo>
                    <a:lnTo>
                      <a:pt x="1067" y="999"/>
                    </a:lnTo>
                    <a:lnTo>
                      <a:pt x="1067" y="985"/>
                    </a:lnTo>
                    <a:lnTo>
                      <a:pt x="1067" y="976"/>
                    </a:lnTo>
                    <a:lnTo>
                      <a:pt x="1067" y="969"/>
                    </a:lnTo>
                    <a:lnTo>
                      <a:pt x="1070" y="957"/>
                    </a:lnTo>
                    <a:lnTo>
                      <a:pt x="1074" y="943"/>
                    </a:lnTo>
                    <a:lnTo>
                      <a:pt x="1077" y="931"/>
                    </a:lnTo>
                    <a:lnTo>
                      <a:pt x="1081" y="919"/>
                    </a:lnTo>
                    <a:lnTo>
                      <a:pt x="1086" y="910"/>
                    </a:lnTo>
                    <a:lnTo>
                      <a:pt x="1093" y="898"/>
                    </a:lnTo>
                    <a:lnTo>
                      <a:pt x="1098" y="888"/>
                    </a:lnTo>
                    <a:lnTo>
                      <a:pt x="1105" y="879"/>
                    </a:lnTo>
                    <a:lnTo>
                      <a:pt x="1098" y="874"/>
                    </a:lnTo>
                    <a:lnTo>
                      <a:pt x="1091" y="869"/>
                    </a:lnTo>
                    <a:lnTo>
                      <a:pt x="1086" y="867"/>
                    </a:lnTo>
                    <a:lnTo>
                      <a:pt x="1084" y="867"/>
                    </a:lnTo>
                    <a:lnTo>
                      <a:pt x="1079" y="865"/>
                    </a:lnTo>
                    <a:lnTo>
                      <a:pt x="1074" y="865"/>
                    </a:lnTo>
                    <a:lnTo>
                      <a:pt x="1070" y="862"/>
                    </a:lnTo>
                    <a:lnTo>
                      <a:pt x="1067" y="860"/>
                    </a:lnTo>
                    <a:lnTo>
                      <a:pt x="1060" y="853"/>
                    </a:lnTo>
                    <a:lnTo>
                      <a:pt x="1055" y="843"/>
                    </a:lnTo>
                    <a:lnTo>
                      <a:pt x="1060" y="843"/>
                    </a:lnTo>
                    <a:lnTo>
                      <a:pt x="1063" y="841"/>
                    </a:lnTo>
                    <a:lnTo>
                      <a:pt x="1070" y="836"/>
                    </a:lnTo>
                    <a:lnTo>
                      <a:pt x="1072" y="832"/>
                    </a:lnTo>
                    <a:lnTo>
                      <a:pt x="1077" y="827"/>
                    </a:lnTo>
                    <a:lnTo>
                      <a:pt x="1077" y="822"/>
                    </a:lnTo>
                    <a:lnTo>
                      <a:pt x="1077" y="820"/>
                    </a:lnTo>
                    <a:lnTo>
                      <a:pt x="1077" y="820"/>
                    </a:lnTo>
                    <a:lnTo>
                      <a:pt x="1077" y="815"/>
                    </a:lnTo>
                    <a:lnTo>
                      <a:pt x="1074" y="810"/>
                    </a:lnTo>
                    <a:lnTo>
                      <a:pt x="1072" y="806"/>
                    </a:lnTo>
                    <a:lnTo>
                      <a:pt x="1072" y="803"/>
                    </a:lnTo>
                    <a:lnTo>
                      <a:pt x="1072" y="803"/>
                    </a:lnTo>
                    <a:lnTo>
                      <a:pt x="1072" y="803"/>
                    </a:lnTo>
                    <a:lnTo>
                      <a:pt x="1067" y="796"/>
                    </a:lnTo>
                    <a:lnTo>
                      <a:pt x="1070" y="789"/>
                    </a:lnTo>
                    <a:lnTo>
                      <a:pt x="1070" y="784"/>
                    </a:lnTo>
                    <a:lnTo>
                      <a:pt x="1072" y="782"/>
                    </a:lnTo>
                    <a:lnTo>
                      <a:pt x="1074" y="777"/>
                    </a:lnTo>
                    <a:lnTo>
                      <a:pt x="1079" y="775"/>
                    </a:lnTo>
                    <a:lnTo>
                      <a:pt x="1086" y="770"/>
                    </a:lnTo>
                    <a:lnTo>
                      <a:pt x="1091" y="768"/>
                    </a:lnTo>
                    <a:lnTo>
                      <a:pt x="1098" y="765"/>
                    </a:lnTo>
                    <a:lnTo>
                      <a:pt x="1100" y="763"/>
                    </a:lnTo>
                    <a:lnTo>
                      <a:pt x="1103" y="763"/>
                    </a:lnTo>
                    <a:lnTo>
                      <a:pt x="1105" y="761"/>
                    </a:lnTo>
                    <a:lnTo>
                      <a:pt x="1107" y="761"/>
                    </a:lnTo>
                    <a:lnTo>
                      <a:pt x="1107" y="758"/>
                    </a:lnTo>
                    <a:lnTo>
                      <a:pt x="1110" y="758"/>
                    </a:lnTo>
                    <a:lnTo>
                      <a:pt x="1110" y="754"/>
                    </a:lnTo>
                    <a:lnTo>
                      <a:pt x="1107" y="739"/>
                    </a:lnTo>
                    <a:lnTo>
                      <a:pt x="1105" y="732"/>
                    </a:lnTo>
                    <a:lnTo>
                      <a:pt x="1103" y="725"/>
                    </a:lnTo>
                    <a:lnTo>
                      <a:pt x="1098" y="718"/>
                    </a:lnTo>
                    <a:lnTo>
                      <a:pt x="1096" y="709"/>
                    </a:lnTo>
                    <a:lnTo>
                      <a:pt x="1093" y="704"/>
                    </a:lnTo>
                    <a:lnTo>
                      <a:pt x="1091" y="699"/>
                    </a:lnTo>
                    <a:lnTo>
                      <a:pt x="1089" y="697"/>
                    </a:lnTo>
                    <a:lnTo>
                      <a:pt x="1086" y="692"/>
                    </a:lnTo>
                    <a:lnTo>
                      <a:pt x="1081" y="687"/>
                    </a:lnTo>
                    <a:lnTo>
                      <a:pt x="1077" y="683"/>
                    </a:lnTo>
                    <a:lnTo>
                      <a:pt x="1084" y="680"/>
                    </a:lnTo>
                    <a:lnTo>
                      <a:pt x="1091" y="678"/>
                    </a:lnTo>
                    <a:lnTo>
                      <a:pt x="1103" y="676"/>
                    </a:lnTo>
                    <a:lnTo>
                      <a:pt x="1112" y="676"/>
                    </a:lnTo>
                    <a:lnTo>
                      <a:pt x="1112" y="669"/>
                    </a:lnTo>
                    <a:lnTo>
                      <a:pt x="1110" y="664"/>
                    </a:lnTo>
                    <a:lnTo>
                      <a:pt x="1105" y="657"/>
                    </a:lnTo>
                    <a:lnTo>
                      <a:pt x="1100" y="652"/>
                    </a:lnTo>
                    <a:lnTo>
                      <a:pt x="1093" y="643"/>
                    </a:lnTo>
                    <a:lnTo>
                      <a:pt x="1081" y="633"/>
                    </a:lnTo>
                    <a:lnTo>
                      <a:pt x="1077" y="628"/>
                    </a:lnTo>
                    <a:lnTo>
                      <a:pt x="1072" y="626"/>
                    </a:lnTo>
                    <a:lnTo>
                      <a:pt x="1067" y="624"/>
                    </a:lnTo>
                    <a:lnTo>
                      <a:pt x="1067" y="621"/>
                    </a:lnTo>
                    <a:lnTo>
                      <a:pt x="1067" y="619"/>
                    </a:lnTo>
                    <a:lnTo>
                      <a:pt x="1067" y="612"/>
                    </a:lnTo>
                    <a:lnTo>
                      <a:pt x="1065" y="607"/>
                    </a:lnTo>
                    <a:lnTo>
                      <a:pt x="1060" y="602"/>
                    </a:lnTo>
                    <a:lnTo>
                      <a:pt x="1055" y="600"/>
                    </a:lnTo>
                    <a:lnTo>
                      <a:pt x="1046" y="593"/>
                    </a:lnTo>
                    <a:lnTo>
                      <a:pt x="1041" y="588"/>
                    </a:lnTo>
                    <a:lnTo>
                      <a:pt x="1039" y="586"/>
                    </a:lnTo>
                    <a:lnTo>
                      <a:pt x="1030" y="579"/>
                    </a:lnTo>
                    <a:lnTo>
                      <a:pt x="1025" y="576"/>
                    </a:lnTo>
                    <a:lnTo>
                      <a:pt x="1020" y="574"/>
                    </a:lnTo>
                    <a:lnTo>
                      <a:pt x="1011" y="567"/>
                    </a:lnTo>
                    <a:lnTo>
                      <a:pt x="1008" y="562"/>
                    </a:lnTo>
                    <a:lnTo>
                      <a:pt x="1006" y="560"/>
                    </a:lnTo>
                    <a:lnTo>
                      <a:pt x="1004" y="555"/>
                    </a:lnTo>
                    <a:lnTo>
                      <a:pt x="1001" y="550"/>
                    </a:lnTo>
                    <a:lnTo>
                      <a:pt x="1001" y="546"/>
                    </a:lnTo>
                    <a:lnTo>
                      <a:pt x="1001" y="543"/>
                    </a:lnTo>
                    <a:lnTo>
                      <a:pt x="1001" y="536"/>
                    </a:lnTo>
                    <a:lnTo>
                      <a:pt x="1001" y="534"/>
                    </a:lnTo>
                    <a:lnTo>
                      <a:pt x="1004" y="532"/>
                    </a:lnTo>
                    <a:lnTo>
                      <a:pt x="1011" y="524"/>
                    </a:lnTo>
                    <a:lnTo>
                      <a:pt x="1018" y="520"/>
                    </a:lnTo>
                    <a:lnTo>
                      <a:pt x="1037" y="508"/>
                    </a:lnTo>
                    <a:lnTo>
                      <a:pt x="1039" y="506"/>
                    </a:lnTo>
                    <a:lnTo>
                      <a:pt x="1041" y="503"/>
                    </a:lnTo>
                    <a:lnTo>
                      <a:pt x="1048" y="498"/>
                    </a:lnTo>
                    <a:lnTo>
                      <a:pt x="1060" y="489"/>
                    </a:lnTo>
                    <a:lnTo>
                      <a:pt x="1072" y="480"/>
                    </a:lnTo>
                    <a:lnTo>
                      <a:pt x="1081" y="470"/>
                    </a:lnTo>
                    <a:lnTo>
                      <a:pt x="1093" y="461"/>
                    </a:lnTo>
                    <a:lnTo>
                      <a:pt x="1096" y="458"/>
                    </a:lnTo>
                    <a:lnTo>
                      <a:pt x="1096" y="456"/>
                    </a:lnTo>
                    <a:lnTo>
                      <a:pt x="1098" y="454"/>
                    </a:lnTo>
                    <a:lnTo>
                      <a:pt x="1098" y="451"/>
                    </a:lnTo>
                    <a:lnTo>
                      <a:pt x="1100" y="449"/>
                    </a:lnTo>
                    <a:lnTo>
                      <a:pt x="1100" y="446"/>
                    </a:lnTo>
                    <a:lnTo>
                      <a:pt x="1100" y="444"/>
                    </a:lnTo>
                    <a:lnTo>
                      <a:pt x="1100" y="439"/>
                    </a:lnTo>
                    <a:lnTo>
                      <a:pt x="1103" y="435"/>
                    </a:lnTo>
                    <a:lnTo>
                      <a:pt x="1103" y="430"/>
                    </a:lnTo>
                    <a:lnTo>
                      <a:pt x="1100" y="423"/>
                    </a:lnTo>
                    <a:lnTo>
                      <a:pt x="1100" y="418"/>
                    </a:lnTo>
                    <a:lnTo>
                      <a:pt x="1098" y="411"/>
                    </a:lnTo>
                    <a:lnTo>
                      <a:pt x="1098" y="409"/>
                    </a:lnTo>
                    <a:lnTo>
                      <a:pt x="1093" y="404"/>
                    </a:lnTo>
                    <a:lnTo>
                      <a:pt x="1091" y="399"/>
                    </a:lnTo>
                    <a:lnTo>
                      <a:pt x="1089" y="397"/>
                    </a:lnTo>
                    <a:lnTo>
                      <a:pt x="1084" y="394"/>
                    </a:lnTo>
                    <a:lnTo>
                      <a:pt x="1079" y="392"/>
                    </a:lnTo>
                    <a:lnTo>
                      <a:pt x="1074" y="387"/>
                    </a:lnTo>
                    <a:lnTo>
                      <a:pt x="1067" y="378"/>
                    </a:lnTo>
                    <a:lnTo>
                      <a:pt x="1065" y="371"/>
                    </a:lnTo>
                    <a:lnTo>
                      <a:pt x="1063" y="366"/>
                    </a:lnTo>
                    <a:lnTo>
                      <a:pt x="1063" y="361"/>
                    </a:lnTo>
                    <a:lnTo>
                      <a:pt x="1063" y="359"/>
                    </a:lnTo>
                    <a:lnTo>
                      <a:pt x="1065" y="354"/>
                    </a:lnTo>
                    <a:lnTo>
                      <a:pt x="1067" y="352"/>
                    </a:lnTo>
                    <a:lnTo>
                      <a:pt x="1072" y="350"/>
                    </a:lnTo>
                    <a:lnTo>
                      <a:pt x="1077" y="347"/>
                    </a:lnTo>
                    <a:lnTo>
                      <a:pt x="1079" y="345"/>
                    </a:lnTo>
                    <a:lnTo>
                      <a:pt x="1081" y="343"/>
                    </a:lnTo>
                    <a:lnTo>
                      <a:pt x="1081" y="343"/>
                    </a:lnTo>
                    <a:lnTo>
                      <a:pt x="1081" y="343"/>
                    </a:lnTo>
                    <a:lnTo>
                      <a:pt x="1081" y="343"/>
                    </a:lnTo>
                    <a:lnTo>
                      <a:pt x="1081" y="343"/>
                    </a:lnTo>
                    <a:lnTo>
                      <a:pt x="1081" y="343"/>
                    </a:lnTo>
                    <a:lnTo>
                      <a:pt x="1084" y="343"/>
                    </a:lnTo>
                    <a:lnTo>
                      <a:pt x="1084" y="340"/>
                    </a:lnTo>
                    <a:lnTo>
                      <a:pt x="1086" y="338"/>
                    </a:lnTo>
                    <a:lnTo>
                      <a:pt x="1098" y="272"/>
                    </a:lnTo>
                    <a:lnTo>
                      <a:pt x="1098" y="272"/>
                    </a:lnTo>
                    <a:lnTo>
                      <a:pt x="1098" y="272"/>
                    </a:lnTo>
                    <a:lnTo>
                      <a:pt x="1100" y="272"/>
                    </a:lnTo>
                    <a:lnTo>
                      <a:pt x="1105" y="274"/>
                    </a:lnTo>
                    <a:lnTo>
                      <a:pt x="1107" y="276"/>
                    </a:lnTo>
                    <a:lnTo>
                      <a:pt x="1112" y="276"/>
                    </a:lnTo>
                    <a:lnTo>
                      <a:pt x="1115" y="276"/>
                    </a:lnTo>
                    <a:lnTo>
                      <a:pt x="1117" y="276"/>
                    </a:lnTo>
                    <a:lnTo>
                      <a:pt x="1119" y="276"/>
                    </a:lnTo>
                    <a:lnTo>
                      <a:pt x="1119" y="274"/>
                    </a:lnTo>
                    <a:lnTo>
                      <a:pt x="1122" y="274"/>
                    </a:lnTo>
                    <a:lnTo>
                      <a:pt x="1122" y="274"/>
                    </a:lnTo>
                    <a:lnTo>
                      <a:pt x="1124" y="272"/>
                    </a:lnTo>
                    <a:lnTo>
                      <a:pt x="1124" y="272"/>
                    </a:lnTo>
                    <a:lnTo>
                      <a:pt x="1124" y="269"/>
                    </a:lnTo>
                    <a:lnTo>
                      <a:pt x="1124" y="269"/>
                    </a:lnTo>
                    <a:lnTo>
                      <a:pt x="1124" y="267"/>
                    </a:lnTo>
                    <a:lnTo>
                      <a:pt x="1126" y="267"/>
                    </a:lnTo>
                    <a:lnTo>
                      <a:pt x="1126" y="267"/>
                    </a:lnTo>
                    <a:lnTo>
                      <a:pt x="1126" y="265"/>
                    </a:lnTo>
                    <a:lnTo>
                      <a:pt x="1126" y="265"/>
                    </a:lnTo>
                    <a:lnTo>
                      <a:pt x="1126" y="265"/>
                    </a:lnTo>
                    <a:lnTo>
                      <a:pt x="1126" y="265"/>
                    </a:lnTo>
                    <a:lnTo>
                      <a:pt x="1129" y="260"/>
                    </a:lnTo>
                    <a:lnTo>
                      <a:pt x="1129" y="255"/>
                    </a:lnTo>
                    <a:lnTo>
                      <a:pt x="1129" y="253"/>
                    </a:lnTo>
                    <a:lnTo>
                      <a:pt x="1124" y="243"/>
                    </a:lnTo>
                    <a:lnTo>
                      <a:pt x="1124" y="234"/>
                    </a:lnTo>
                    <a:lnTo>
                      <a:pt x="1124" y="229"/>
                    </a:lnTo>
                    <a:lnTo>
                      <a:pt x="1124" y="224"/>
                    </a:lnTo>
                    <a:lnTo>
                      <a:pt x="1126" y="215"/>
                    </a:lnTo>
                    <a:lnTo>
                      <a:pt x="1126" y="203"/>
                    </a:lnTo>
                    <a:lnTo>
                      <a:pt x="1126" y="191"/>
                    </a:lnTo>
                    <a:lnTo>
                      <a:pt x="1124" y="187"/>
                    </a:lnTo>
                    <a:lnTo>
                      <a:pt x="1122" y="182"/>
                    </a:lnTo>
                    <a:lnTo>
                      <a:pt x="1119" y="177"/>
                    </a:lnTo>
                    <a:lnTo>
                      <a:pt x="1117" y="175"/>
                    </a:lnTo>
                    <a:lnTo>
                      <a:pt x="1112" y="165"/>
                    </a:lnTo>
                    <a:lnTo>
                      <a:pt x="1110" y="161"/>
                    </a:lnTo>
                    <a:lnTo>
                      <a:pt x="1107" y="158"/>
                    </a:lnTo>
                    <a:lnTo>
                      <a:pt x="1105" y="149"/>
                    </a:lnTo>
                    <a:lnTo>
                      <a:pt x="1105" y="142"/>
                    </a:lnTo>
                    <a:lnTo>
                      <a:pt x="1107" y="132"/>
                    </a:lnTo>
                    <a:lnTo>
                      <a:pt x="1110" y="128"/>
                    </a:lnTo>
                    <a:lnTo>
                      <a:pt x="1112" y="125"/>
                    </a:lnTo>
                    <a:lnTo>
                      <a:pt x="1117" y="116"/>
                    </a:lnTo>
                    <a:lnTo>
                      <a:pt x="1126" y="109"/>
                    </a:lnTo>
                    <a:lnTo>
                      <a:pt x="1129" y="104"/>
                    </a:lnTo>
                    <a:lnTo>
                      <a:pt x="1131" y="102"/>
                    </a:lnTo>
                    <a:lnTo>
                      <a:pt x="1131" y="102"/>
                    </a:lnTo>
                    <a:lnTo>
                      <a:pt x="1138" y="87"/>
                    </a:lnTo>
                    <a:lnTo>
                      <a:pt x="1145" y="73"/>
                    </a:lnTo>
                    <a:lnTo>
                      <a:pt x="1155" y="59"/>
                    </a:lnTo>
                    <a:lnTo>
                      <a:pt x="1167" y="45"/>
                    </a:lnTo>
                    <a:lnTo>
                      <a:pt x="1169" y="40"/>
                    </a:lnTo>
                    <a:lnTo>
                      <a:pt x="1171" y="38"/>
                    </a:lnTo>
                    <a:lnTo>
                      <a:pt x="1171" y="35"/>
                    </a:lnTo>
                    <a:lnTo>
                      <a:pt x="1171" y="35"/>
                    </a:lnTo>
                    <a:lnTo>
                      <a:pt x="1171" y="35"/>
                    </a:lnTo>
                    <a:lnTo>
                      <a:pt x="1171" y="35"/>
                    </a:lnTo>
                    <a:lnTo>
                      <a:pt x="1171" y="33"/>
                    </a:lnTo>
                    <a:lnTo>
                      <a:pt x="1169" y="24"/>
                    </a:lnTo>
                    <a:lnTo>
                      <a:pt x="1167" y="19"/>
                    </a:lnTo>
                    <a:lnTo>
                      <a:pt x="1164" y="14"/>
                    </a:lnTo>
                    <a:lnTo>
                      <a:pt x="1164" y="12"/>
                    </a:lnTo>
                    <a:lnTo>
                      <a:pt x="1159" y="7"/>
                    </a:lnTo>
                    <a:lnTo>
                      <a:pt x="1157" y="5"/>
                    </a:lnTo>
                    <a:lnTo>
                      <a:pt x="1155" y="5"/>
                    </a:lnTo>
                    <a:lnTo>
                      <a:pt x="1148" y="2"/>
                    </a:lnTo>
                    <a:lnTo>
                      <a:pt x="1143" y="0"/>
                    </a:lnTo>
                    <a:lnTo>
                      <a:pt x="1136" y="0"/>
                    </a:lnTo>
                    <a:lnTo>
                      <a:pt x="1133" y="0"/>
                    </a:lnTo>
                    <a:lnTo>
                      <a:pt x="1131" y="0"/>
                    </a:lnTo>
                    <a:lnTo>
                      <a:pt x="1126" y="2"/>
                    </a:lnTo>
                    <a:lnTo>
                      <a:pt x="1117" y="2"/>
                    </a:lnTo>
                    <a:lnTo>
                      <a:pt x="1107" y="5"/>
                    </a:lnTo>
                    <a:lnTo>
                      <a:pt x="1098" y="7"/>
                    </a:lnTo>
                    <a:lnTo>
                      <a:pt x="1091" y="9"/>
                    </a:lnTo>
                    <a:lnTo>
                      <a:pt x="1084" y="12"/>
                    </a:lnTo>
                    <a:lnTo>
                      <a:pt x="1079" y="17"/>
                    </a:lnTo>
                    <a:lnTo>
                      <a:pt x="1072" y="17"/>
                    </a:lnTo>
                    <a:lnTo>
                      <a:pt x="1065" y="19"/>
                    </a:lnTo>
                    <a:lnTo>
                      <a:pt x="1058" y="21"/>
                    </a:lnTo>
                    <a:lnTo>
                      <a:pt x="1051" y="21"/>
                    </a:lnTo>
                    <a:lnTo>
                      <a:pt x="1044" y="21"/>
                    </a:lnTo>
                    <a:lnTo>
                      <a:pt x="1037" y="21"/>
                    </a:lnTo>
                    <a:lnTo>
                      <a:pt x="1032" y="21"/>
                    </a:lnTo>
                    <a:lnTo>
                      <a:pt x="1027" y="21"/>
                    </a:lnTo>
                    <a:lnTo>
                      <a:pt x="1013" y="26"/>
                    </a:lnTo>
                    <a:lnTo>
                      <a:pt x="996" y="28"/>
                    </a:lnTo>
                    <a:lnTo>
                      <a:pt x="980" y="33"/>
                    </a:lnTo>
                    <a:lnTo>
                      <a:pt x="963" y="35"/>
                    </a:lnTo>
                    <a:lnTo>
                      <a:pt x="947" y="35"/>
                    </a:lnTo>
                    <a:lnTo>
                      <a:pt x="937" y="35"/>
                    </a:lnTo>
                    <a:lnTo>
                      <a:pt x="930" y="38"/>
                    </a:lnTo>
                    <a:lnTo>
                      <a:pt x="911" y="38"/>
                    </a:lnTo>
                    <a:lnTo>
                      <a:pt x="895" y="38"/>
                    </a:lnTo>
                    <a:lnTo>
                      <a:pt x="864" y="40"/>
                    </a:lnTo>
                    <a:lnTo>
                      <a:pt x="833" y="40"/>
                    </a:lnTo>
                    <a:lnTo>
                      <a:pt x="824" y="43"/>
                    </a:lnTo>
                    <a:lnTo>
                      <a:pt x="815" y="45"/>
                    </a:lnTo>
                    <a:lnTo>
                      <a:pt x="796" y="50"/>
                    </a:lnTo>
                    <a:lnTo>
                      <a:pt x="791" y="52"/>
                    </a:lnTo>
                    <a:lnTo>
                      <a:pt x="784" y="54"/>
                    </a:lnTo>
                    <a:lnTo>
                      <a:pt x="784" y="54"/>
                    </a:lnTo>
                    <a:close/>
                  </a:path>
                </a:pathLst>
              </a:custGeom>
              <a:grpFill/>
              <a:ln w="3175">
                <a:solidFill>
                  <a:schemeClr val="bg1"/>
                </a:solidFill>
                <a:round/>
                <a:headEnd/>
                <a:tailEnd/>
              </a:ln>
            </p:spPr>
            <p:txBody>
              <a:bodyPr/>
              <a:lstStyle/>
              <a:p>
                <a:pPr>
                  <a:defRPr/>
                </a:pPr>
                <a:endParaRPr lang="nl-BE" sz="2000" dirty="0">
                  <a:solidFill>
                    <a:srgbClr val="FFCC00"/>
                  </a:solidFill>
                  <a:latin typeface="+mj-lt"/>
                </a:endParaRPr>
              </a:p>
            </p:txBody>
          </p:sp>
          <p:sp>
            <p:nvSpPr>
              <p:cNvPr id="69" name="Freeform 148"/>
              <p:cNvSpPr>
                <a:spLocks/>
              </p:cNvSpPr>
              <p:nvPr/>
            </p:nvSpPr>
            <p:spPr bwMode="auto">
              <a:xfrm>
                <a:off x="5296161" y="3027735"/>
                <a:ext cx="428608" cy="399574"/>
              </a:xfrm>
              <a:custGeom>
                <a:avLst/>
                <a:gdLst/>
                <a:ahLst/>
                <a:cxnLst>
                  <a:cxn ang="0">
                    <a:pos x="225" y="76"/>
                  </a:cxn>
                  <a:cxn ang="0">
                    <a:pos x="128" y="38"/>
                  </a:cxn>
                  <a:cxn ang="0">
                    <a:pos x="121" y="59"/>
                  </a:cxn>
                  <a:cxn ang="0">
                    <a:pos x="80" y="128"/>
                  </a:cxn>
                  <a:cxn ang="0">
                    <a:pos x="66" y="163"/>
                  </a:cxn>
                  <a:cxn ang="0">
                    <a:pos x="99" y="231"/>
                  </a:cxn>
                  <a:cxn ang="0">
                    <a:pos x="10" y="309"/>
                  </a:cxn>
                  <a:cxn ang="0">
                    <a:pos x="40" y="373"/>
                  </a:cxn>
                  <a:cxn ang="0">
                    <a:pos x="109" y="449"/>
                  </a:cxn>
                  <a:cxn ang="0">
                    <a:pos x="104" y="517"/>
                  </a:cxn>
                  <a:cxn ang="0">
                    <a:pos x="69" y="569"/>
                  </a:cxn>
                  <a:cxn ang="0">
                    <a:pos x="62" y="626"/>
                  </a:cxn>
                  <a:cxn ang="0">
                    <a:pos x="85" y="695"/>
                  </a:cxn>
                  <a:cxn ang="0">
                    <a:pos x="69" y="810"/>
                  </a:cxn>
                  <a:cxn ang="0">
                    <a:pos x="99" y="905"/>
                  </a:cxn>
                  <a:cxn ang="0">
                    <a:pos x="102" y="966"/>
                  </a:cxn>
                  <a:cxn ang="0">
                    <a:pos x="50" y="1009"/>
                  </a:cxn>
                  <a:cxn ang="0">
                    <a:pos x="66" y="1042"/>
                  </a:cxn>
                  <a:cxn ang="0">
                    <a:pos x="106" y="1087"/>
                  </a:cxn>
                  <a:cxn ang="0">
                    <a:pos x="189" y="1113"/>
                  </a:cxn>
                  <a:cxn ang="0">
                    <a:pos x="241" y="1127"/>
                  </a:cxn>
                  <a:cxn ang="0">
                    <a:pos x="324" y="1046"/>
                  </a:cxn>
                  <a:cxn ang="0">
                    <a:pos x="371" y="1063"/>
                  </a:cxn>
                  <a:cxn ang="0">
                    <a:pos x="404" y="1120"/>
                  </a:cxn>
                  <a:cxn ang="0">
                    <a:pos x="465" y="1139"/>
                  </a:cxn>
                  <a:cxn ang="0">
                    <a:pos x="539" y="1176"/>
                  </a:cxn>
                  <a:cxn ang="0">
                    <a:pos x="600" y="1200"/>
                  </a:cxn>
                  <a:cxn ang="0">
                    <a:pos x="610" y="1174"/>
                  </a:cxn>
                  <a:cxn ang="0">
                    <a:pos x="659" y="1127"/>
                  </a:cxn>
                  <a:cxn ang="0">
                    <a:pos x="711" y="1127"/>
                  </a:cxn>
                  <a:cxn ang="0">
                    <a:pos x="777" y="1098"/>
                  </a:cxn>
                  <a:cxn ang="0">
                    <a:pos x="763" y="1009"/>
                  </a:cxn>
                  <a:cxn ang="0">
                    <a:pos x="806" y="976"/>
                  </a:cxn>
                  <a:cxn ang="0">
                    <a:pos x="834" y="926"/>
                  </a:cxn>
                  <a:cxn ang="0">
                    <a:pos x="850" y="891"/>
                  </a:cxn>
                  <a:cxn ang="0">
                    <a:pos x="855" y="853"/>
                  </a:cxn>
                  <a:cxn ang="0">
                    <a:pos x="905" y="865"/>
                  </a:cxn>
                  <a:cxn ang="0">
                    <a:pos x="940" y="839"/>
                  </a:cxn>
                  <a:cxn ang="0">
                    <a:pos x="950" y="744"/>
                  </a:cxn>
                  <a:cxn ang="0">
                    <a:pos x="997" y="761"/>
                  </a:cxn>
                  <a:cxn ang="0">
                    <a:pos x="1039" y="744"/>
                  </a:cxn>
                  <a:cxn ang="0">
                    <a:pos x="1056" y="692"/>
                  </a:cxn>
                  <a:cxn ang="0">
                    <a:pos x="1037" y="626"/>
                  </a:cxn>
                  <a:cxn ang="0">
                    <a:pos x="1044" y="498"/>
                  </a:cxn>
                  <a:cxn ang="0">
                    <a:pos x="1162" y="489"/>
                  </a:cxn>
                  <a:cxn ang="0">
                    <a:pos x="1198" y="489"/>
                  </a:cxn>
                  <a:cxn ang="0">
                    <a:pos x="1257" y="428"/>
                  </a:cxn>
                  <a:cxn ang="0">
                    <a:pos x="1261" y="409"/>
                  </a:cxn>
                  <a:cxn ang="0">
                    <a:pos x="1240" y="317"/>
                  </a:cxn>
                  <a:cxn ang="0">
                    <a:pos x="1240" y="210"/>
                  </a:cxn>
                  <a:cxn ang="0">
                    <a:pos x="1292" y="151"/>
                  </a:cxn>
                  <a:cxn ang="0">
                    <a:pos x="1271" y="40"/>
                  </a:cxn>
                  <a:cxn ang="0">
                    <a:pos x="1205" y="14"/>
                  </a:cxn>
                  <a:cxn ang="0">
                    <a:pos x="1037" y="154"/>
                  </a:cxn>
                  <a:cxn ang="0">
                    <a:pos x="895" y="184"/>
                  </a:cxn>
                  <a:cxn ang="0">
                    <a:pos x="810" y="234"/>
                  </a:cxn>
                  <a:cxn ang="0">
                    <a:pos x="761" y="255"/>
                  </a:cxn>
                  <a:cxn ang="0">
                    <a:pos x="709" y="227"/>
                  </a:cxn>
                  <a:cxn ang="0">
                    <a:pos x="602" y="229"/>
                  </a:cxn>
                  <a:cxn ang="0">
                    <a:pos x="579" y="73"/>
                  </a:cxn>
                  <a:cxn ang="0">
                    <a:pos x="475" y="26"/>
                  </a:cxn>
                </a:cxnLst>
                <a:rect l="0" t="0" r="r" b="b"/>
                <a:pathLst>
                  <a:path w="1295" h="1207">
                    <a:moveTo>
                      <a:pt x="293" y="9"/>
                    </a:moveTo>
                    <a:lnTo>
                      <a:pt x="284" y="16"/>
                    </a:lnTo>
                    <a:lnTo>
                      <a:pt x="281" y="21"/>
                    </a:lnTo>
                    <a:lnTo>
                      <a:pt x="281" y="26"/>
                    </a:lnTo>
                    <a:lnTo>
                      <a:pt x="288" y="68"/>
                    </a:lnTo>
                    <a:lnTo>
                      <a:pt x="288" y="73"/>
                    </a:lnTo>
                    <a:lnTo>
                      <a:pt x="288" y="78"/>
                    </a:lnTo>
                    <a:lnTo>
                      <a:pt x="288" y="80"/>
                    </a:lnTo>
                    <a:lnTo>
                      <a:pt x="286" y="85"/>
                    </a:lnTo>
                    <a:lnTo>
                      <a:pt x="272" y="78"/>
                    </a:lnTo>
                    <a:lnTo>
                      <a:pt x="265" y="78"/>
                    </a:lnTo>
                    <a:lnTo>
                      <a:pt x="255" y="76"/>
                    </a:lnTo>
                    <a:lnTo>
                      <a:pt x="241" y="76"/>
                    </a:lnTo>
                    <a:lnTo>
                      <a:pt x="232" y="76"/>
                    </a:lnTo>
                    <a:lnTo>
                      <a:pt x="225" y="76"/>
                    </a:lnTo>
                    <a:lnTo>
                      <a:pt x="215" y="76"/>
                    </a:lnTo>
                    <a:lnTo>
                      <a:pt x="206" y="78"/>
                    </a:lnTo>
                    <a:lnTo>
                      <a:pt x="199" y="76"/>
                    </a:lnTo>
                    <a:lnTo>
                      <a:pt x="191" y="76"/>
                    </a:lnTo>
                    <a:lnTo>
                      <a:pt x="184" y="76"/>
                    </a:lnTo>
                    <a:lnTo>
                      <a:pt x="177" y="73"/>
                    </a:lnTo>
                    <a:lnTo>
                      <a:pt x="173" y="71"/>
                    </a:lnTo>
                    <a:lnTo>
                      <a:pt x="168" y="71"/>
                    </a:lnTo>
                    <a:lnTo>
                      <a:pt x="156" y="64"/>
                    </a:lnTo>
                    <a:lnTo>
                      <a:pt x="149" y="59"/>
                    </a:lnTo>
                    <a:lnTo>
                      <a:pt x="142" y="54"/>
                    </a:lnTo>
                    <a:lnTo>
                      <a:pt x="140" y="52"/>
                    </a:lnTo>
                    <a:lnTo>
                      <a:pt x="137" y="50"/>
                    </a:lnTo>
                    <a:lnTo>
                      <a:pt x="132" y="45"/>
                    </a:lnTo>
                    <a:lnTo>
                      <a:pt x="128" y="38"/>
                    </a:lnTo>
                    <a:lnTo>
                      <a:pt x="128" y="40"/>
                    </a:lnTo>
                    <a:lnTo>
                      <a:pt x="128" y="45"/>
                    </a:lnTo>
                    <a:lnTo>
                      <a:pt x="125" y="50"/>
                    </a:lnTo>
                    <a:lnTo>
                      <a:pt x="125" y="50"/>
                    </a:lnTo>
                    <a:lnTo>
                      <a:pt x="125" y="50"/>
                    </a:lnTo>
                    <a:lnTo>
                      <a:pt x="125" y="50"/>
                    </a:lnTo>
                    <a:lnTo>
                      <a:pt x="125" y="52"/>
                    </a:lnTo>
                    <a:lnTo>
                      <a:pt x="125" y="52"/>
                    </a:lnTo>
                    <a:lnTo>
                      <a:pt x="123" y="52"/>
                    </a:lnTo>
                    <a:lnTo>
                      <a:pt x="123" y="54"/>
                    </a:lnTo>
                    <a:lnTo>
                      <a:pt x="123" y="54"/>
                    </a:lnTo>
                    <a:lnTo>
                      <a:pt x="123" y="57"/>
                    </a:lnTo>
                    <a:lnTo>
                      <a:pt x="123" y="57"/>
                    </a:lnTo>
                    <a:lnTo>
                      <a:pt x="121" y="59"/>
                    </a:lnTo>
                    <a:lnTo>
                      <a:pt x="121" y="59"/>
                    </a:lnTo>
                    <a:lnTo>
                      <a:pt x="118" y="59"/>
                    </a:lnTo>
                    <a:lnTo>
                      <a:pt x="118" y="61"/>
                    </a:lnTo>
                    <a:lnTo>
                      <a:pt x="116" y="61"/>
                    </a:lnTo>
                    <a:lnTo>
                      <a:pt x="114" y="61"/>
                    </a:lnTo>
                    <a:lnTo>
                      <a:pt x="111" y="61"/>
                    </a:lnTo>
                    <a:lnTo>
                      <a:pt x="106" y="61"/>
                    </a:lnTo>
                    <a:lnTo>
                      <a:pt x="104" y="59"/>
                    </a:lnTo>
                    <a:lnTo>
                      <a:pt x="99" y="57"/>
                    </a:lnTo>
                    <a:lnTo>
                      <a:pt x="97" y="57"/>
                    </a:lnTo>
                    <a:lnTo>
                      <a:pt x="97" y="57"/>
                    </a:lnTo>
                    <a:lnTo>
                      <a:pt x="97" y="57"/>
                    </a:lnTo>
                    <a:lnTo>
                      <a:pt x="85" y="123"/>
                    </a:lnTo>
                    <a:lnTo>
                      <a:pt x="83" y="125"/>
                    </a:lnTo>
                    <a:lnTo>
                      <a:pt x="83" y="128"/>
                    </a:lnTo>
                    <a:lnTo>
                      <a:pt x="80" y="128"/>
                    </a:lnTo>
                    <a:lnTo>
                      <a:pt x="80" y="128"/>
                    </a:lnTo>
                    <a:lnTo>
                      <a:pt x="80" y="128"/>
                    </a:lnTo>
                    <a:lnTo>
                      <a:pt x="80" y="128"/>
                    </a:lnTo>
                    <a:lnTo>
                      <a:pt x="80" y="128"/>
                    </a:lnTo>
                    <a:lnTo>
                      <a:pt x="80" y="128"/>
                    </a:lnTo>
                    <a:lnTo>
                      <a:pt x="78" y="130"/>
                    </a:lnTo>
                    <a:lnTo>
                      <a:pt x="76" y="132"/>
                    </a:lnTo>
                    <a:lnTo>
                      <a:pt x="71" y="135"/>
                    </a:lnTo>
                    <a:lnTo>
                      <a:pt x="66" y="137"/>
                    </a:lnTo>
                    <a:lnTo>
                      <a:pt x="64" y="139"/>
                    </a:lnTo>
                    <a:lnTo>
                      <a:pt x="62" y="144"/>
                    </a:lnTo>
                    <a:lnTo>
                      <a:pt x="62" y="146"/>
                    </a:lnTo>
                    <a:lnTo>
                      <a:pt x="62" y="151"/>
                    </a:lnTo>
                    <a:lnTo>
                      <a:pt x="64" y="156"/>
                    </a:lnTo>
                    <a:lnTo>
                      <a:pt x="66" y="163"/>
                    </a:lnTo>
                    <a:lnTo>
                      <a:pt x="73" y="172"/>
                    </a:lnTo>
                    <a:lnTo>
                      <a:pt x="78" y="177"/>
                    </a:lnTo>
                    <a:lnTo>
                      <a:pt x="83" y="179"/>
                    </a:lnTo>
                    <a:lnTo>
                      <a:pt x="88" y="182"/>
                    </a:lnTo>
                    <a:lnTo>
                      <a:pt x="90" y="184"/>
                    </a:lnTo>
                    <a:lnTo>
                      <a:pt x="92" y="189"/>
                    </a:lnTo>
                    <a:lnTo>
                      <a:pt x="97" y="194"/>
                    </a:lnTo>
                    <a:lnTo>
                      <a:pt x="97" y="196"/>
                    </a:lnTo>
                    <a:lnTo>
                      <a:pt x="99" y="203"/>
                    </a:lnTo>
                    <a:lnTo>
                      <a:pt x="99" y="208"/>
                    </a:lnTo>
                    <a:lnTo>
                      <a:pt x="102" y="215"/>
                    </a:lnTo>
                    <a:lnTo>
                      <a:pt x="102" y="220"/>
                    </a:lnTo>
                    <a:lnTo>
                      <a:pt x="99" y="224"/>
                    </a:lnTo>
                    <a:lnTo>
                      <a:pt x="99" y="229"/>
                    </a:lnTo>
                    <a:lnTo>
                      <a:pt x="99" y="231"/>
                    </a:lnTo>
                    <a:lnTo>
                      <a:pt x="99" y="234"/>
                    </a:lnTo>
                    <a:lnTo>
                      <a:pt x="97" y="236"/>
                    </a:lnTo>
                    <a:lnTo>
                      <a:pt x="97" y="239"/>
                    </a:lnTo>
                    <a:lnTo>
                      <a:pt x="95" y="241"/>
                    </a:lnTo>
                    <a:lnTo>
                      <a:pt x="95" y="243"/>
                    </a:lnTo>
                    <a:lnTo>
                      <a:pt x="92" y="246"/>
                    </a:lnTo>
                    <a:lnTo>
                      <a:pt x="80" y="255"/>
                    </a:lnTo>
                    <a:lnTo>
                      <a:pt x="71" y="265"/>
                    </a:lnTo>
                    <a:lnTo>
                      <a:pt x="59" y="274"/>
                    </a:lnTo>
                    <a:lnTo>
                      <a:pt x="47" y="283"/>
                    </a:lnTo>
                    <a:lnTo>
                      <a:pt x="40" y="288"/>
                    </a:lnTo>
                    <a:lnTo>
                      <a:pt x="38" y="291"/>
                    </a:lnTo>
                    <a:lnTo>
                      <a:pt x="36" y="293"/>
                    </a:lnTo>
                    <a:lnTo>
                      <a:pt x="17" y="305"/>
                    </a:lnTo>
                    <a:lnTo>
                      <a:pt x="10" y="309"/>
                    </a:lnTo>
                    <a:lnTo>
                      <a:pt x="3" y="317"/>
                    </a:lnTo>
                    <a:lnTo>
                      <a:pt x="0" y="319"/>
                    </a:lnTo>
                    <a:lnTo>
                      <a:pt x="0" y="321"/>
                    </a:lnTo>
                    <a:lnTo>
                      <a:pt x="0" y="328"/>
                    </a:lnTo>
                    <a:lnTo>
                      <a:pt x="0" y="331"/>
                    </a:lnTo>
                    <a:lnTo>
                      <a:pt x="0" y="335"/>
                    </a:lnTo>
                    <a:lnTo>
                      <a:pt x="3" y="340"/>
                    </a:lnTo>
                    <a:lnTo>
                      <a:pt x="5" y="345"/>
                    </a:lnTo>
                    <a:lnTo>
                      <a:pt x="7" y="347"/>
                    </a:lnTo>
                    <a:lnTo>
                      <a:pt x="10" y="352"/>
                    </a:lnTo>
                    <a:lnTo>
                      <a:pt x="19" y="359"/>
                    </a:lnTo>
                    <a:lnTo>
                      <a:pt x="24" y="361"/>
                    </a:lnTo>
                    <a:lnTo>
                      <a:pt x="29" y="364"/>
                    </a:lnTo>
                    <a:lnTo>
                      <a:pt x="38" y="371"/>
                    </a:lnTo>
                    <a:lnTo>
                      <a:pt x="40" y="373"/>
                    </a:lnTo>
                    <a:lnTo>
                      <a:pt x="45" y="378"/>
                    </a:lnTo>
                    <a:lnTo>
                      <a:pt x="54" y="385"/>
                    </a:lnTo>
                    <a:lnTo>
                      <a:pt x="59" y="387"/>
                    </a:lnTo>
                    <a:lnTo>
                      <a:pt x="64" y="392"/>
                    </a:lnTo>
                    <a:lnTo>
                      <a:pt x="66" y="397"/>
                    </a:lnTo>
                    <a:lnTo>
                      <a:pt x="66" y="404"/>
                    </a:lnTo>
                    <a:lnTo>
                      <a:pt x="66" y="406"/>
                    </a:lnTo>
                    <a:lnTo>
                      <a:pt x="66" y="409"/>
                    </a:lnTo>
                    <a:lnTo>
                      <a:pt x="71" y="411"/>
                    </a:lnTo>
                    <a:lnTo>
                      <a:pt x="76" y="413"/>
                    </a:lnTo>
                    <a:lnTo>
                      <a:pt x="80" y="418"/>
                    </a:lnTo>
                    <a:lnTo>
                      <a:pt x="92" y="428"/>
                    </a:lnTo>
                    <a:lnTo>
                      <a:pt x="99" y="437"/>
                    </a:lnTo>
                    <a:lnTo>
                      <a:pt x="104" y="442"/>
                    </a:lnTo>
                    <a:lnTo>
                      <a:pt x="109" y="449"/>
                    </a:lnTo>
                    <a:lnTo>
                      <a:pt x="111" y="454"/>
                    </a:lnTo>
                    <a:lnTo>
                      <a:pt x="111" y="461"/>
                    </a:lnTo>
                    <a:lnTo>
                      <a:pt x="102" y="461"/>
                    </a:lnTo>
                    <a:lnTo>
                      <a:pt x="90" y="463"/>
                    </a:lnTo>
                    <a:lnTo>
                      <a:pt x="83" y="465"/>
                    </a:lnTo>
                    <a:lnTo>
                      <a:pt x="76" y="468"/>
                    </a:lnTo>
                    <a:lnTo>
                      <a:pt x="80" y="472"/>
                    </a:lnTo>
                    <a:lnTo>
                      <a:pt x="85" y="477"/>
                    </a:lnTo>
                    <a:lnTo>
                      <a:pt x="88" y="482"/>
                    </a:lnTo>
                    <a:lnTo>
                      <a:pt x="90" y="484"/>
                    </a:lnTo>
                    <a:lnTo>
                      <a:pt x="92" y="489"/>
                    </a:lnTo>
                    <a:lnTo>
                      <a:pt x="95" y="494"/>
                    </a:lnTo>
                    <a:lnTo>
                      <a:pt x="97" y="503"/>
                    </a:lnTo>
                    <a:lnTo>
                      <a:pt x="102" y="510"/>
                    </a:lnTo>
                    <a:lnTo>
                      <a:pt x="104" y="517"/>
                    </a:lnTo>
                    <a:lnTo>
                      <a:pt x="106" y="524"/>
                    </a:lnTo>
                    <a:lnTo>
                      <a:pt x="109" y="539"/>
                    </a:lnTo>
                    <a:lnTo>
                      <a:pt x="109" y="543"/>
                    </a:lnTo>
                    <a:lnTo>
                      <a:pt x="106" y="543"/>
                    </a:lnTo>
                    <a:lnTo>
                      <a:pt x="106" y="546"/>
                    </a:lnTo>
                    <a:lnTo>
                      <a:pt x="104" y="546"/>
                    </a:lnTo>
                    <a:lnTo>
                      <a:pt x="102" y="548"/>
                    </a:lnTo>
                    <a:lnTo>
                      <a:pt x="99" y="548"/>
                    </a:lnTo>
                    <a:lnTo>
                      <a:pt x="97" y="550"/>
                    </a:lnTo>
                    <a:lnTo>
                      <a:pt x="90" y="553"/>
                    </a:lnTo>
                    <a:lnTo>
                      <a:pt x="85" y="555"/>
                    </a:lnTo>
                    <a:lnTo>
                      <a:pt x="78" y="560"/>
                    </a:lnTo>
                    <a:lnTo>
                      <a:pt x="73" y="562"/>
                    </a:lnTo>
                    <a:lnTo>
                      <a:pt x="71" y="567"/>
                    </a:lnTo>
                    <a:lnTo>
                      <a:pt x="69" y="569"/>
                    </a:lnTo>
                    <a:lnTo>
                      <a:pt x="69" y="574"/>
                    </a:lnTo>
                    <a:lnTo>
                      <a:pt x="66" y="581"/>
                    </a:lnTo>
                    <a:lnTo>
                      <a:pt x="71" y="588"/>
                    </a:lnTo>
                    <a:lnTo>
                      <a:pt x="71" y="588"/>
                    </a:lnTo>
                    <a:lnTo>
                      <a:pt x="71" y="588"/>
                    </a:lnTo>
                    <a:lnTo>
                      <a:pt x="71" y="591"/>
                    </a:lnTo>
                    <a:lnTo>
                      <a:pt x="73" y="595"/>
                    </a:lnTo>
                    <a:lnTo>
                      <a:pt x="76" y="600"/>
                    </a:lnTo>
                    <a:lnTo>
                      <a:pt x="76" y="605"/>
                    </a:lnTo>
                    <a:lnTo>
                      <a:pt x="76" y="605"/>
                    </a:lnTo>
                    <a:lnTo>
                      <a:pt x="76" y="607"/>
                    </a:lnTo>
                    <a:lnTo>
                      <a:pt x="76" y="612"/>
                    </a:lnTo>
                    <a:lnTo>
                      <a:pt x="71" y="617"/>
                    </a:lnTo>
                    <a:lnTo>
                      <a:pt x="69" y="621"/>
                    </a:lnTo>
                    <a:lnTo>
                      <a:pt x="62" y="626"/>
                    </a:lnTo>
                    <a:lnTo>
                      <a:pt x="59" y="628"/>
                    </a:lnTo>
                    <a:lnTo>
                      <a:pt x="54" y="628"/>
                    </a:lnTo>
                    <a:lnTo>
                      <a:pt x="59" y="638"/>
                    </a:lnTo>
                    <a:lnTo>
                      <a:pt x="66" y="645"/>
                    </a:lnTo>
                    <a:lnTo>
                      <a:pt x="69" y="647"/>
                    </a:lnTo>
                    <a:lnTo>
                      <a:pt x="73" y="650"/>
                    </a:lnTo>
                    <a:lnTo>
                      <a:pt x="78" y="650"/>
                    </a:lnTo>
                    <a:lnTo>
                      <a:pt x="83" y="652"/>
                    </a:lnTo>
                    <a:lnTo>
                      <a:pt x="85" y="652"/>
                    </a:lnTo>
                    <a:lnTo>
                      <a:pt x="90" y="654"/>
                    </a:lnTo>
                    <a:lnTo>
                      <a:pt x="97" y="659"/>
                    </a:lnTo>
                    <a:lnTo>
                      <a:pt x="104" y="664"/>
                    </a:lnTo>
                    <a:lnTo>
                      <a:pt x="97" y="673"/>
                    </a:lnTo>
                    <a:lnTo>
                      <a:pt x="92" y="683"/>
                    </a:lnTo>
                    <a:lnTo>
                      <a:pt x="85" y="695"/>
                    </a:lnTo>
                    <a:lnTo>
                      <a:pt x="80" y="704"/>
                    </a:lnTo>
                    <a:lnTo>
                      <a:pt x="76" y="716"/>
                    </a:lnTo>
                    <a:lnTo>
                      <a:pt x="73" y="728"/>
                    </a:lnTo>
                    <a:lnTo>
                      <a:pt x="69" y="742"/>
                    </a:lnTo>
                    <a:lnTo>
                      <a:pt x="66" y="754"/>
                    </a:lnTo>
                    <a:lnTo>
                      <a:pt x="66" y="761"/>
                    </a:lnTo>
                    <a:lnTo>
                      <a:pt x="66" y="770"/>
                    </a:lnTo>
                    <a:lnTo>
                      <a:pt x="66" y="784"/>
                    </a:lnTo>
                    <a:lnTo>
                      <a:pt x="66" y="787"/>
                    </a:lnTo>
                    <a:lnTo>
                      <a:pt x="66" y="787"/>
                    </a:lnTo>
                    <a:lnTo>
                      <a:pt x="66" y="787"/>
                    </a:lnTo>
                    <a:lnTo>
                      <a:pt x="69" y="789"/>
                    </a:lnTo>
                    <a:lnTo>
                      <a:pt x="69" y="794"/>
                    </a:lnTo>
                    <a:lnTo>
                      <a:pt x="69" y="801"/>
                    </a:lnTo>
                    <a:lnTo>
                      <a:pt x="69" y="810"/>
                    </a:lnTo>
                    <a:lnTo>
                      <a:pt x="69" y="820"/>
                    </a:lnTo>
                    <a:lnTo>
                      <a:pt x="71" y="822"/>
                    </a:lnTo>
                    <a:lnTo>
                      <a:pt x="73" y="824"/>
                    </a:lnTo>
                    <a:lnTo>
                      <a:pt x="76" y="827"/>
                    </a:lnTo>
                    <a:lnTo>
                      <a:pt x="83" y="832"/>
                    </a:lnTo>
                    <a:lnTo>
                      <a:pt x="90" y="839"/>
                    </a:lnTo>
                    <a:lnTo>
                      <a:pt x="97" y="846"/>
                    </a:lnTo>
                    <a:lnTo>
                      <a:pt x="102" y="853"/>
                    </a:lnTo>
                    <a:lnTo>
                      <a:pt x="104" y="862"/>
                    </a:lnTo>
                    <a:lnTo>
                      <a:pt x="106" y="872"/>
                    </a:lnTo>
                    <a:lnTo>
                      <a:pt x="106" y="883"/>
                    </a:lnTo>
                    <a:lnTo>
                      <a:pt x="104" y="895"/>
                    </a:lnTo>
                    <a:lnTo>
                      <a:pt x="104" y="900"/>
                    </a:lnTo>
                    <a:lnTo>
                      <a:pt x="102" y="900"/>
                    </a:lnTo>
                    <a:lnTo>
                      <a:pt x="99" y="905"/>
                    </a:lnTo>
                    <a:lnTo>
                      <a:pt x="92" y="909"/>
                    </a:lnTo>
                    <a:lnTo>
                      <a:pt x="90" y="912"/>
                    </a:lnTo>
                    <a:lnTo>
                      <a:pt x="88" y="917"/>
                    </a:lnTo>
                    <a:lnTo>
                      <a:pt x="83" y="921"/>
                    </a:lnTo>
                    <a:lnTo>
                      <a:pt x="83" y="926"/>
                    </a:lnTo>
                    <a:lnTo>
                      <a:pt x="80" y="931"/>
                    </a:lnTo>
                    <a:lnTo>
                      <a:pt x="83" y="938"/>
                    </a:lnTo>
                    <a:lnTo>
                      <a:pt x="85" y="940"/>
                    </a:lnTo>
                    <a:lnTo>
                      <a:pt x="90" y="945"/>
                    </a:lnTo>
                    <a:lnTo>
                      <a:pt x="95" y="950"/>
                    </a:lnTo>
                    <a:lnTo>
                      <a:pt x="97" y="952"/>
                    </a:lnTo>
                    <a:lnTo>
                      <a:pt x="99" y="957"/>
                    </a:lnTo>
                    <a:lnTo>
                      <a:pt x="102" y="961"/>
                    </a:lnTo>
                    <a:lnTo>
                      <a:pt x="104" y="966"/>
                    </a:lnTo>
                    <a:lnTo>
                      <a:pt x="102" y="966"/>
                    </a:lnTo>
                    <a:lnTo>
                      <a:pt x="102" y="969"/>
                    </a:lnTo>
                    <a:lnTo>
                      <a:pt x="102" y="973"/>
                    </a:lnTo>
                    <a:lnTo>
                      <a:pt x="97" y="978"/>
                    </a:lnTo>
                    <a:lnTo>
                      <a:pt x="92" y="983"/>
                    </a:lnTo>
                    <a:lnTo>
                      <a:pt x="88" y="987"/>
                    </a:lnTo>
                    <a:lnTo>
                      <a:pt x="83" y="992"/>
                    </a:lnTo>
                    <a:lnTo>
                      <a:pt x="78" y="995"/>
                    </a:lnTo>
                    <a:lnTo>
                      <a:pt x="76" y="997"/>
                    </a:lnTo>
                    <a:lnTo>
                      <a:pt x="76" y="999"/>
                    </a:lnTo>
                    <a:lnTo>
                      <a:pt x="71" y="1002"/>
                    </a:lnTo>
                    <a:lnTo>
                      <a:pt x="69" y="1004"/>
                    </a:lnTo>
                    <a:lnTo>
                      <a:pt x="64" y="1006"/>
                    </a:lnTo>
                    <a:lnTo>
                      <a:pt x="62" y="1006"/>
                    </a:lnTo>
                    <a:lnTo>
                      <a:pt x="54" y="1009"/>
                    </a:lnTo>
                    <a:lnTo>
                      <a:pt x="50" y="1009"/>
                    </a:lnTo>
                    <a:lnTo>
                      <a:pt x="45" y="1011"/>
                    </a:lnTo>
                    <a:lnTo>
                      <a:pt x="40" y="1013"/>
                    </a:lnTo>
                    <a:lnTo>
                      <a:pt x="38" y="1018"/>
                    </a:lnTo>
                    <a:lnTo>
                      <a:pt x="33" y="1021"/>
                    </a:lnTo>
                    <a:lnTo>
                      <a:pt x="33" y="1021"/>
                    </a:lnTo>
                    <a:lnTo>
                      <a:pt x="33" y="1021"/>
                    </a:lnTo>
                    <a:lnTo>
                      <a:pt x="33" y="1021"/>
                    </a:lnTo>
                    <a:lnTo>
                      <a:pt x="31" y="1023"/>
                    </a:lnTo>
                    <a:lnTo>
                      <a:pt x="29" y="1025"/>
                    </a:lnTo>
                    <a:lnTo>
                      <a:pt x="29" y="1025"/>
                    </a:lnTo>
                    <a:lnTo>
                      <a:pt x="36" y="1032"/>
                    </a:lnTo>
                    <a:lnTo>
                      <a:pt x="43" y="1037"/>
                    </a:lnTo>
                    <a:lnTo>
                      <a:pt x="50" y="1039"/>
                    </a:lnTo>
                    <a:lnTo>
                      <a:pt x="57" y="1042"/>
                    </a:lnTo>
                    <a:lnTo>
                      <a:pt x="66" y="1042"/>
                    </a:lnTo>
                    <a:lnTo>
                      <a:pt x="73" y="1039"/>
                    </a:lnTo>
                    <a:lnTo>
                      <a:pt x="83" y="1037"/>
                    </a:lnTo>
                    <a:lnTo>
                      <a:pt x="92" y="1032"/>
                    </a:lnTo>
                    <a:lnTo>
                      <a:pt x="97" y="1030"/>
                    </a:lnTo>
                    <a:lnTo>
                      <a:pt x="104" y="1028"/>
                    </a:lnTo>
                    <a:lnTo>
                      <a:pt x="111" y="1028"/>
                    </a:lnTo>
                    <a:lnTo>
                      <a:pt x="106" y="1039"/>
                    </a:lnTo>
                    <a:lnTo>
                      <a:pt x="102" y="1046"/>
                    </a:lnTo>
                    <a:lnTo>
                      <a:pt x="102" y="1056"/>
                    </a:lnTo>
                    <a:lnTo>
                      <a:pt x="99" y="1065"/>
                    </a:lnTo>
                    <a:lnTo>
                      <a:pt x="99" y="1077"/>
                    </a:lnTo>
                    <a:lnTo>
                      <a:pt x="99" y="1080"/>
                    </a:lnTo>
                    <a:lnTo>
                      <a:pt x="102" y="1082"/>
                    </a:lnTo>
                    <a:lnTo>
                      <a:pt x="104" y="1084"/>
                    </a:lnTo>
                    <a:lnTo>
                      <a:pt x="106" y="1087"/>
                    </a:lnTo>
                    <a:lnTo>
                      <a:pt x="111" y="1089"/>
                    </a:lnTo>
                    <a:lnTo>
                      <a:pt x="116" y="1091"/>
                    </a:lnTo>
                    <a:lnTo>
                      <a:pt x="121" y="1094"/>
                    </a:lnTo>
                    <a:lnTo>
                      <a:pt x="125" y="1094"/>
                    </a:lnTo>
                    <a:lnTo>
                      <a:pt x="132" y="1096"/>
                    </a:lnTo>
                    <a:lnTo>
                      <a:pt x="140" y="1096"/>
                    </a:lnTo>
                    <a:lnTo>
                      <a:pt x="147" y="1096"/>
                    </a:lnTo>
                    <a:lnTo>
                      <a:pt x="154" y="1096"/>
                    </a:lnTo>
                    <a:lnTo>
                      <a:pt x="161" y="1096"/>
                    </a:lnTo>
                    <a:lnTo>
                      <a:pt x="170" y="1098"/>
                    </a:lnTo>
                    <a:lnTo>
                      <a:pt x="175" y="1101"/>
                    </a:lnTo>
                    <a:lnTo>
                      <a:pt x="180" y="1103"/>
                    </a:lnTo>
                    <a:lnTo>
                      <a:pt x="182" y="1103"/>
                    </a:lnTo>
                    <a:lnTo>
                      <a:pt x="184" y="1106"/>
                    </a:lnTo>
                    <a:lnTo>
                      <a:pt x="189" y="1113"/>
                    </a:lnTo>
                    <a:lnTo>
                      <a:pt x="194" y="1120"/>
                    </a:lnTo>
                    <a:lnTo>
                      <a:pt x="199" y="1132"/>
                    </a:lnTo>
                    <a:lnTo>
                      <a:pt x="203" y="1141"/>
                    </a:lnTo>
                    <a:lnTo>
                      <a:pt x="210" y="1155"/>
                    </a:lnTo>
                    <a:lnTo>
                      <a:pt x="215" y="1153"/>
                    </a:lnTo>
                    <a:lnTo>
                      <a:pt x="220" y="1150"/>
                    </a:lnTo>
                    <a:lnTo>
                      <a:pt x="225" y="1148"/>
                    </a:lnTo>
                    <a:lnTo>
                      <a:pt x="232" y="1143"/>
                    </a:lnTo>
                    <a:lnTo>
                      <a:pt x="234" y="1139"/>
                    </a:lnTo>
                    <a:lnTo>
                      <a:pt x="236" y="1136"/>
                    </a:lnTo>
                    <a:lnTo>
                      <a:pt x="236" y="1134"/>
                    </a:lnTo>
                    <a:lnTo>
                      <a:pt x="239" y="1134"/>
                    </a:lnTo>
                    <a:lnTo>
                      <a:pt x="239" y="1132"/>
                    </a:lnTo>
                    <a:lnTo>
                      <a:pt x="241" y="1129"/>
                    </a:lnTo>
                    <a:lnTo>
                      <a:pt x="241" y="1127"/>
                    </a:lnTo>
                    <a:lnTo>
                      <a:pt x="243" y="1124"/>
                    </a:lnTo>
                    <a:lnTo>
                      <a:pt x="246" y="1120"/>
                    </a:lnTo>
                    <a:lnTo>
                      <a:pt x="251" y="1103"/>
                    </a:lnTo>
                    <a:lnTo>
                      <a:pt x="260" y="1087"/>
                    </a:lnTo>
                    <a:lnTo>
                      <a:pt x="269" y="1070"/>
                    </a:lnTo>
                    <a:lnTo>
                      <a:pt x="279" y="1056"/>
                    </a:lnTo>
                    <a:lnTo>
                      <a:pt x="284" y="1051"/>
                    </a:lnTo>
                    <a:lnTo>
                      <a:pt x="288" y="1046"/>
                    </a:lnTo>
                    <a:lnTo>
                      <a:pt x="293" y="1044"/>
                    </a:lnTo>
                    <a:lnTo>
                      <a:pt x="300" y="1042"/>
                    </a:lnTo>
                    <a:lnTo>
                      <a:pt x="305" y="1042"/>
                    </a:lnTo>
                    <a:lnTo>
                      <a:pt x="312" y="1042"/>
                    </a:lnTo>
                    <a:lnTo>
                      <a:pt x="317" y="1042"/>
                    </a:lnTo>
                    <a:lnTo>
                      <a:pt x="321" y="1044"/>
                    </a:lnTo>
                    <a:lnTo>
                      <a:pt x="324" y="1046"/>
                    </a:lnTo>
                    <a:lnTo>
                      <a:pt x="328" y="1051"/>
                    </a:lnTo>
                    <a:lnTo>
                      <a:pt x="331" y="1056"/>
                    </a:lnTo>
                    <a:lnTo>
                      <a:pt x="333" y="1061"/>
                    </a:lnTo>
                    <a:lnTo>
                      <a:pt x="333" y="1063"/>
                    </a:lnTo>
                    <a:lnTo>
                      <a:pt x="336" y="1065"/>
                    </a:lnTo>
                    <a:lnTo>
                      <a:pt x="340" y="1068"/>
                    </a:lnTo>
                    <a:lnTo>
                      <a:pt x="343" y="1068"/>
                    </a:lnTo>
                    <a:lnTo>
                      <a:pt x="350" y="1068"/>
                    </a:lnTo>
                    <a:lnTo>
                      <a:pt x="350" y="1068"/>
                    </a:lnTo>
                    <a:lnTo>
                      <a:pt x="350" y="1068"/>
                    </a:lnTo>
                    <a:lnTo>
                      <a:pt x="352" y="1068"/>
                    </a:lnTo>
                    <a:lnTo>
                      <a:pt x="352" y="1068"/>
                    </a:lnTo>
                    <a:lnTo>
                      <a:pt x="357" y="1068"/>
                    </a:lnTo>
                    <a:lnTo>
                      <a:pt x="364" y="1065"/>
                    </a:lnTo>
                    <a:lnTo>
                      <a:pt x="371" y="1063"/>
                    </a:lnTo>
                    <a:lnTo>
                      <a:pt x="378" y="1058"/>
                    </a:lnTo>
                    <a:lnTo>
                      <a:pt x="385" y="1056"/>
                    </a:lnTo>
                    <a:lnTo>
                      <a:pt x="392" y="1056"/>
                    </a:lnTo>
                    <a:lnTo>
                      <a:pt x="390" y="1058"/>
                    </a:lnTo>
                    <a:lnTo>
                      <a:pt x="390" y="1063"/>
                    </a:lnTo>
                    <a:lnTo>
                      <a:pt x="390" y="1065"/>
                    </a:lnTo>
                    <a:lnTo>
                      <a:pt x="390" y="1070"/>
                    </a:lnTo>
                    <a:lnTo>
                      <a:pt x="390" y="1077"/>
                    </a:lnTo>
                    <a:lnTo>
                      <a:pt x="390" y="1084"/>
                    </a:lnTo>
                    <a:lnTo>
                      <a:pt x="390" y="1091"/>
                    </a:lnTo>
                    <a:lnTo>
                      <a:pt x="392" y="1098"/>
                    </a:lnTo>
                    <a:lnTo>
                      <a:pt x="395" y="1103"/>
                    </a:lnTo>
                    <a:lnTo>
                      <a:pt x="397" y="1110"/>
                    </a:lnTo>
                    <a:lnTo>
                      <a:pt x="399" y="1115"/>
                    </a:lnTo>
                    <a:lnTo>
                      <a:pt x="404" y="1120"/>
                    </a:lnTo>
                    <a:lnTo>
                      <a:pt x="409" y="1124"/>
                    </a:lnTo>
                    <a:lnTo>
                      <a:pt x="411" y="1127"/>
                    </a:lnTo>
                    <a:lnTo>
                      <a:pt x="414" y="1129"/>
                    </a:lnTo>
                    <a:lnTo>
                      <a:pt x="414" y="1134"/>
                    </a:lnTo>
                    <a:lnTo>
                      <a:pt x="416" y="1139"/>
                    </a:lnTo>
                    <a:lnTo>
                      <a:pt x="418" y="1143"/>
                    </a:lnTo>
                    <a:lnTo>
                      <a:pt x="423" y="1146"/>
                    </a:lnTo>
                    <a:lnTo>
                      <a:pt x="425" y="1148"/>
                    </a:lnTo>
                    <a:lnTo>
                      <a:pt x="430" y="1148"/>
                    </a:lnTo>
                    <a:lnTo>
                      <a:pt x="437" y="1148"/>
                    </a:lnTo>
                    <a:lnTo>
                      <a:pt x="442" y="1146"/>
                    </a:lnTo>
                    <a:lnTo>
                      <a:pt x="449" y="1143"/>
                    </a:lnTo>
                    <a:lnTo>
                      <a:pt x="454" y="1141"/>
                    </a:lnTo>
                    <a:lnTo>
                      <a:pt x="461" y="1139"/>
                    </a:lnTo>
                    <a:lnTo>
                      <a:pt x="465" y="1139"/>
                    </a:lnTo>
                    <a:lnTo>
                      <a:pt x="473" y="1136"/>
                    </a:lnTo>
                    <a:lnTo>
                      <a:pt x="477" y="1136"/>
                    </a:lnTo>
                    <a:lnTo>
                      <a:pt x="480" y="1139"/>
                    </a:lnTo>
                    <a:lnTo>
                      <a:pt x="484" y="1139"/>
                    </a:lnTo>
                    <a:lnTo>
                      <a:pt x="487" y="1141"/>
                    </a:lnTo>
                    <a:lnTo>
                      <a:pt x="489" y="1143"/>
                    </a:lnTo>
                    <a:lnTo>
                      <a:pt x="491" y="1148"/>
                    </a:lnTo>
                    <a:lnTo>
                      <a:pt x="503" y="1150"/>
                    </a:lnTo>
                    <a:lnTo>
                      <a:pt x="515" y="1155"/>
                    </a:lnTo>
                    <a:lnTo>
                      <a:pt x="520" y="1155"/>
                    </a:lnTo>
                    <a:lnTo>
                      <a:pt x="525" y="1160"/>
                    </a:lnTo>
                    <a:lnTo>
                      <a:pt x="532" y="1165"/>
                    </a:lnTo>
                    <a:lnTo>
                      <a:pt x="534" y="1169"/>
                    </a:lnTo>
                    <a:lnTo>
                      <a:pt x="539" y="1174"/>
                    </a:lnTo>
                    <a:lnTo>
                      <a:pt x="539" y="1176"/>
                    </a:lnTo>
                    <a:lnTo>
                      <a:pt x="541" y="1179"/>
                    </a:lnTo>
                    <a:lnTo>
                      <a:pt x="546" y="1184"/>
                    </a:lnTo>
                    <a:lnTo>
                      <a:pt x="560" y="1195"/>
                    </a:lnTo>
                    <a:lnTo>
                      <a:pt x="569" y="1200"/>
                    </a:lnTo>
                    <a:lnTo>
                      <a:pt x="576" y="1205"/>
                    </a:lnTo>
                    <a:lnTo>
                      <a:pt x="579" y="1205"/>
                    </a:lnTo>
                    <a:lnTo>
                      <a:pt x="584" y="1207"/>
                    </a:lnTo>
                    <a:lnTo>
                      <a:pt x="588" y="1205"/>
                    </a:lnTo>
                    <a:lnTo>
                      <a:pt x="593" y="1205"/>
                    </a:lnTo>
                    <a:lnTo>
                      <a:pt x="593" y="1205"/>
                    </a:lnTo>
                    <a:lnTo>
                      <a:pt x="593" y="1202"/>
                    </a:lnTo>
                    <a:lnTo>
                      <a:pt x="593" y="1202"/>
                    </a:lnTo>
                    <a:lnTo>
                      <a:pt x="595" y="1202"/>
                    </a:lnTo>
                    <a:lnTo>
                      <a:pt x="598" y="1202"/>
                    </a:lnTo>
                    <a:lnTo>
                      <a:pt x="600" y="1200"/>
                    </a:lnTo>
                    <a:lnTo>
                      <a:pt x="600" y="1200"/>
                    </a:lnTo>
                    <a:lnTo>
                      <a:pt x="600" y="1200"/>
                    </a:lnTo>
                    <a:lnTo>
                      <a:pt x="602" y="1200"/>
                    </a:lnTo>
                    <a:lnTo>
                      <a:pt x="602" y="1200"/>
                    </a:lnTo>
                    <a:lnTo>
                      <a:pt x="605" y="1195"/>
                    </a:lnTo>
                    <a:lnTo>
                      <a:pt x="605" y="1195"/>
                    </a:lnTo>
                    <a:lnTo>
                      <a:pt x="605" y="1193"/>
                    </a:lnTo>
                    <a:lnTo>
                      <a:pt x="607" y="1193"/>
                    </a:lnTo>
                    <a:lnTo>
                      <a:pt x="607" y="1193"/>
                    </a:lnTo>
                    <a:lnTo>
                      <a:pt x="610" y="1191"/>
                    </a:lnTo>
                    <a:lnTo>
                      <a:pt x="610" y="1188"/>
                    </a:lnTo>
                    <a:lnTo>
                      <a:pt x="610" y="1186"/>
                    </a:lnTo>
                    <a:lnTo>
                      <a:pt x="610" y="1184"/>
                    </a:lnTo>
                    <a:lnTo>
                      <a:pt x="612" y="1179"/>
                    </a:lnTo>
                    <a:lnTo>
                      <a:pt x="610" y="1174"/>
                    </a:lnTo>
                    <a:lnTo>
                      <a:pt x="610" y="1169"/>
                    </a:lnTo>
                    <a:lnTo>
                      <a:pt x="610" y="1167"/>
                    </a:lnTo>
                    <a:lnTo>
                      <a:pt x="607" y="1153"/>
                    </a:lnTo>
                    <a:lnTo>
                      <a:pt x="607" y="1139"/>
                    </a:lnTo>
                    <a:lnTo>
                      <a:pt x="607" y="1132"/>
                    </a:lnTo>
                    <a:lnTo>
                      <a:pt x="607" y="1129"/>
                    </a:lnTo>
                    <a:lnTo>
                      <a:pt x="610" y="1124"/>
                    </a:lnTo>
                    <a:lnTo>
                      <a:pt x="612" y="1122"/>
                    </a:lnTo>
                    <a:lnTo>
                      <a:pt x="614" y="1117"/>
                    </a:lnTo>
                    <a:lnTo>
                      <a:pt x="617" y="1115"/>
                    </a:lnTo>
                    <a:lnTo>
                      <a:pt x="626" y="1113"/>
                    </a:lnTo>
                    <a:lnTo>
                      <a:pt x="631" y="1113"/>
                    </a:lnTo>
                    <a:lnTo>
                      <a:pt x="633" y="1115"/>
                    </a:lnTo>
                    <a:lnTo>
                      <a:pt x="647" y="1122"/>
                    </a:lnTo>
                    <a:lnTo>
                      <a:pt x="659" y="1127"/>
                    </a:lnTo>
                    <a:lnTo>
                      <a:pt x="673" y="1132"/>
                    </a:lnTo>
                    <a:lnTo>
                      <a:pt x="688" y="1134"/>
                    </a:lnTo>
                    <a:lnTo>
                      <a:pt x="690" y="1134"/>
                    </a:lnTo>
                    <a:lnTo>
                      <a:pt x="692" y="1134"/>
                    </a:lnTo>
                    <a:lnTo>
                      <a:pt x="695" y="1134"/>
                    </a:lnTo>
                    <a:lnTo>
                      <a:pt x="697" y="1132"/>
                    </a:lnTo>
                    <a:lnTo>
                      <a:pt x="699" y="1132"/>
                    </a:lnTo>
                    <a:lnTo>
                      <a:pt x="702" y="1129"/>
                    </a:lnTo>
                    <a:lnTo>
                      <a:pt x="702" y="1129"/>
                    </a:lnTo>
                    <a:lnTo>
                      <a:pt x="702" y="1129"/>
                    </a:lnTo>
                    <a:lnTo>
                      <a:pt x="702" y="1129"/>
                    </a:lnTo>
                    <a:lnTo>
                      <a:pt x="704" y="1127"/>
                    </a:lnTo>
                    <a:lnTo>
                      <a:pt x="706" y="1127"/>
                    </a:lnTo>
                    <a:lnTo>
                      <a:pt x="711" y="1127"/>
                    </a:lnTo>
                    <a:lnTo>
                      <a:pt x="711" y="1127"/>
                    </a:lnTo>
                    <a:lnTo>
                      <a:pt x="711" y="1127"/>
                    </a:lnTo>
                    <a:lnTo>
                      <a:pt x="713" y="1129"/>
                    </a:lnTo>
                    <a:lnTo>
                      <a:pt x="716" y="1129"/>
                    </a:lnTo>
                    <a:lnTo>
                      <a:pt x="721" y="1132"/>
                    </a:lnTo>
                    <a:lnTo>
                      <a:pt x="725" y="1132"/>
                    </a:lnTo>
                    <a:lnTo>
                      <a:pt x="732" y="1129"/>
                    </a:lnTo>
                    <a:lnTo>
                      <a:pt x="737" y="1129"/>
                    </a:lnTo>
                    <a:lnTo>
                      <a:pt x="742" y="1127"/>
                    </a:lnTo>
                    <a:lnTo>
                      <a:pt x="747" y="1122"/>
                    </a:lnTo>
                    <a:lnTo>
                      <a:pt x="754" y="1120"/>
                    </a:lnTo>
                    <a:lnTo>
                      <a:pt x="758" y="1115"/>
                    </a:lnTo>
                    <a:lnTo>
                      <a:pt x="761" y="1110"/>
                    </a:lnTo>
                    <a:lnTo>
                      <a:pt x="765" y="1108"/>
                    </a:lnTo>
                    <a:lnTo>
                      <a:pt x="770" y="1103"/>
                    </a:lnTo>
                    <a:lnTo>
                      <a:pt x="777" y="1098"/>
                    </a:lnTo>
                    <a:lnTo>
                      <a:pt x="773" y="1096"/>
                    </a:lnTo>
                    <a:lnTo>
                      <a:pt x="770" y="1091"/>
                    </a:lnTo>
                    <a:lnTo>
                      <a:pt x="770" y="1089"/>
                    </a:lnTo>
                    <a:lnTo>
                      <a:pt x="768" y="1084"/>
                    </a:lnTo>
                    <a:lnTo>
                      <a:pt x="768" y="1080"/>
                    </a:lnTo>
                    <a:lnTo>
                      <a:pt x="768" y="1075"/>
                    </a:lnTo>
                    <a:lnTo>
                      <a:pt x="770" y="1070"/>
                    </a:lnTo>
                    <a:lnTo>
                      <a:pt x="770" y="1063"/>
                    </a:lnTo>
                    <a:lnTo>
                      <a:pt x="775" y="1049"/>
                    </a:lnTo>
                    <a:lnTo>
                      <a:pt x="775" y="1044"/>
                    </a:lnTo>
                    <a:lnTo>
                      <a:pt x="777" y="1039"/>
                    </a:lnTo>
                    <a:lnTo>
                      <a:pt x="777" y="1030"/>
                    </a:lnTo>
                    <a:lnTo>
                      <a:pt x="773" y="1023"/>
                    </a:lnTo>
                    <a:lnTo>
                      <a:pt x="768" y="1016"/>
                    </a:lnTo>
                    <a:lnTo>
                      <a:pt x="763" y="1009"/>
                    </a:lnTo>
                    <a:lnTo>
                      <a:pt x="763" y="1004"/>
                    </a:lnTo>
                    <a:lnTo>
                      <a:pt x="761" y="1002"/>
                    </a:lnTo>
                    <a:lnTo>
                      <a:pt x="763" y="997"/>
                    </a:lnTo>
                    <a:lnTo>
                      <a:pt x="765" y="992"/>
                    </a:lnTo>
                    <a:lnTo>
                      <a:pt x="768" y="992"/>
                    </a:lnTo>
                    <a:lnTo>
                      <a:pt x="770" y="990"/>
                    </a:lnTo>
                    <a:lnTo>
                      <a:pt x="773" y="987"/>
                    </a:lnTo>
                    <a:lnTo>
                      <a:pt x="777" y="985"/>
                    </a:lnTo>
                    <a:lnTo>
                      <a:pt x="780" y="985"/>
                    </a:lnTo>
                    <a:lnTo>
                      <a:pt x="782" y="985"/>
                    </a:lnTo>
                    <a:lnTo>
                      <a:pt x="789" y="983"/>
                    </a:lnTo>
                    <a:lnTo>
                      <a:pt x="796" y="980"/>
                    </a:lnTo>
                    <a:lnTo>
                      <a:pt x="806" y="976"/>
                    </a:lnTo>
                    <a:lnTo>
                      <a:pt x="806" y="976"/>
                    </a:lnTo>
                    <a:lnTo>
                      <a:pt x="806" y="976"/>
                    </a:lnTo>
                    <a:lnTo>
                      <a:pt x="808" y="973"/>
                    </a:lnTo>
                    <a:lnTo>
                      <a:pt x="810" y="973"/>
                    </a:lnTo>
                    <a:lnTo>
                      <a:pt x="815" y="971"/>
                    </a:lnTo>
                    <a:lnTo>
                      <a:pt x="817" y="969"/>
                    </a:lnTo>
                    <a:lnTo>
                      <a:pt x="820" y="969"/>
                    </a:lnTo>
                    <a:lnTo>
                      <a:pt x="827" y="969"/>
                    </a:lnTo>
                    <a:lnTo>
                      <a:pt x="832" y="966"/>
                    </a:lnTo>
                    <a:lnTo>
                      <a:pt x="839" y="964"/>
                    </a:lnTo>
                    <a:lnTo>
                      <a:pt x="843" y="961"/>
                    </a:lnTo>
                    <a:lnTo>
                      <a:pt x="848" y="957"/>
                    </a:lnTo>
                    <a:lnTo>
                      <a:pt x="853" y="954"/>
                    </a:lnTo>
                    <a:lnTo>
                      <a:pt x="858" y="950"/>
                    </a:lnTo>
                    <a:lnTo>
                      <a:pt x="860" y="945"/>
                    </a:lnTo>
                    <a:lnTo>
                      <a:pt x="841" y="931"/>
                    </a:lnTo>
                    <a:lnTo>
                      <a:pt x="834" y="926"/>
                    </a:lnTo>
                    <a:lnTo>
                      <a:pt x="832" y="924"/>
                    </a:lnTo>
                    <a:lnTo>
                      <a:pt x="829" y="919"/>
                    </a:lnTo>
                    <a:lnTo>
                      <a:pt x="827" y="917"/>
                    </a:lnTo>
                    <a:lnTo>
                      <a:pt x="827" y="912"/>
                    </a:lnTo>
                    <a:lnTo>
                      <a:pt x="829" y="909"/>
                    </a:lnTo>
                    <a:lnTo>
                      <a:pt x="829" y="905"/>
                    </a:lnTo>
                    <a:lnTo>
                      <a:pt x="834" y="902"/>
                    </a:lnTo>
                    <a:lnTo>
                      <a:pt x="836" y="900"/>
                    </a:lnTo>
                    <a:lnTo>
                      <a:pt x="841" y="898"/>
                    </a:lnTo>
                    <a:lnTo>
                      <a:pt x="843" y="898"/>
                    </a:lnTo>
                    <a:lnTo>
                      <a:pt x="846" y="895"/>
                    </a:lnTo>
                    <a:lnTo>
                      <a:pt x="848" y="895"/>
                    </a:lnTo>
                    <a:lnTo>
                      <a:pt x="848" y="893"/>
                    </a:lnTo>
                    <a:lnTo>
                      <a:pt x="850" y="893"/>
                    </a:lnTo>
                    <a:lnTo>
                      <a:pt x="850" y="891"/>
                    </a:lnTo>
                    <a:lnTo>
                      <a:pt x="853" y="891"/>
                    </a:lnTo>
                    <a:lnTo>
                      <a:pt x="853" y="888"/>
                    </a:lnTo>
                    <a:lnTo>
                      <a:pt x="853" y="886"/>
                    </a:lnTo>
                    <a:lnTo>
                      <a:pt x="853" y="883"/>
                    </a:lnTo>
                    <a:lnTo>
                      <a:pt x="853" y="883"/>
                    </a:lnTo>
                    <a:lnTo>
                      <a:pt x="853" y="883"/>
                    </a:lnTo>
                    <a:lnTo>
                      <a:pt x="853" y="883"/>
                    </a:lnTo>
                    <a:lnTo>
                      <a:pt x="853" y="883"/>
                    </a:lnTo>
                    <a:lnTo>
                      <a:pt x="853" y="881"/>
                    </a:lnTo>
                    <a:lnTo>
                      <a:pt x="853" y="879"/>
                    </a:lnTo>
                    <a:lnTo>
                      <a:pt x="853" y="876"/>
                    </a:lnTo>
                    <a:lnTo>
                      <a:pt x="850" y="867"/>
                    </a:lnTo>
                    <a:lnTo>
                      <a:pt x="850" y="862"/>
                    </a:lnTo>
                    <a:lnTo>
                      <a:pt x="853" y="858"/>
                    </a:lnTo>
                    <a:lnTo>
                      <a:pt x="855" y="853"/>
                    </a:lnTo>
                    <a:lnTo>
                      <a:pt x="858" y="850"/>
                    </a:lnTo>
                    <a:lnTo>
                      <a:pt x="862" y="846"/>
                    </a:lnTo>
                    <a:lnTo>
                      <a:pt x="867" y="843"/>
                    </a:lnTo>
                    <a:lnTo>
                      <a:pt x="869" y="843"/>
                    </a:lnTo>
                    <a:lnTo>
                      <a:pt x="872" y="841"/>
                    </a:lnTo>
                    <a:lnTo>
                      <a:pt x="876" y="841"/>
                    </a:lnTo>
                    <a:lnTo>
                      <a:pt x="879" y="843"/>
                    </a:lnTo>
                    <a:lnTo>
                      <a:pt x="884" y="846"/>
                    </a:lnTo>
                    <a:lnTo>
                      <a:pt x="886" y="848"/>
                    </a:lnTo>
                    <a:lnTo>
                      <a:pt x="888" y="850"/>
                    </a:lnTo>
                    <a:lnTo>
                      <a:pt x="891" y="853"/>
                    </a:lnTo>
                    <a:lnTo>
                      <a:pt x="893" y="858"/>
                    </a:lnTo>
                    <a:lnTo>
                      <a:pt x="895" y="860"/>
                    </a:lnTo>
                    <a:lnTo>
                      <a:pt x="902" y="865"/>
                    </a:lnTo>
                    <a:lnTo>
                      <a:pt x="905" y="865"/>
                    </a:lnTo>
                    <a:lnTo>
                      <a:pt x="905" y="865"/>
                    </a:lnTo>
                    <a:lnTo>
                      <a:pt x="907" y="865"/>
                    </a:lnTo>
                    <a:lnTo>
                      <a:pt x="907" y="867"/>
                    </a:lnTo>
                    <a:lnTo>
                      <a:pt x="910" y="867"/>
                    </a:lnTo>
                    <a:lnTo>
                      <a:pt x="914" y="867"/>
                    </a:lnTo>
                    <a:lnTo>
                      <a:pt x="919" y="865"/>
                    </a:lnTo>
                    <a:lnTo>
                      <a:pt x="924" y="862"/>
                    </a:lnTo>
                    <a:lnTo>
                      <a:pt x="928" y="860"/>
                    </a:lnTo>
                    <a:lnTo>
                      <a:pt x="931" y="855"/>
                    </a:lnTo>
                    <a:lnTo>
                      <a:pt x="933" y="853"/>
                    </a:lnTo>
                    <a:lnTo>
                      <a:pt x="936" y="850"/>
                    </a:lnTo>
                    <a:lnTo>
                      <a:pt x="936" y="848"/>
                    </a:lnTo>
                    <a:lnTo>
                      <a:pt x="936" y="846"/>
                    </a:lnTo>
                    <a:lnTo>
                      <a:pt x="938" y="846"/>
                    </a:lnTo>
                    <a:lnTo>
                      <a:pt x="940" y="839"/>
                    </a:lnTo>
                    <a:lnTo>
                      <a:pt x="940" y="834"/>
                    </a:lnTo>
                    <a:lnTo>
                      <a:pt x="943" y="829"/>
                    </a:lnTo>
                    <a:lnTo>
                      <a:pt x="943" y="822"/>
                    </a:lnTo>
                    <a:lnTo>
                      <a:pt x="943" y="820"/>
                    </a:lnTo>
                    <a:lnTo>
                      <a:pt x="945" y="817"/>
                    </a:lnTo>
                    <a:lnTo>
                      <a:pt x="945" y="813"/>
                    </a:lnTo>
                    <a:lnTo>
                      <a:pt x="945" y="803"/>
                    </a:lnTo>
                    <a:lnTo>
                      <a:pt x="945" y="794"/>
                    </a:lnTo>
                    <a:lnTo>
                      <a:pt x="945" y="784"/>
                    </a:lnTo>
                    <a:lnTo>
                      <a:pt x="943" y="777"/>
                    </a:lnTo>
                    <a:lnTo>
                      <a:pt x="943" y="768"/>
                    </a:lnTo>
                    <a:lnTo>
                      <a:pt x="943" y="761"/>
                    </a:lnTo>
                    <a:lnTo>
                      <a:pt x="945" y="754"/>
                    </a:lnTo>
                    <a:lnTo>
                      <a:pt x="947" y="749"/>
                    </a:lnTo>
                    <a:lnTo>
                      <a:pt x="950" y="744"/>
                    </a:lnTo>
                    <a:lnTo>
                      <a:pt x="954" y="742"/>
                    </a:lnTo>
                    <a:lnTo>
                      <a:pt x="959" y="737"/>
                    </a:lnTo>
                    <a:lnTo>
                      <a:pt x="966" y="737"/>
                    </a:lnTo>
                    <a:lnTo>
                      <a:pt x="969" y="735"/>
                    </a:lnTo>
                    <a:lnTo>
                      <a:pt x="973" y="735"/>
                    </a:lnTo>
                    <a:lnTo>
                      <a:pt x="976" y="735"/>
                    </a:lnTo>
                    <a:lnTo>
                      <a:pt x="978" y="737"/>
                    </a:lnTo>
                    <a:lnTo>
                      <a:pt x="983" y="739"/>
                    </a:lnTo>
                    <a:lnTo>
                      <a:pt x="985" y="742"/>
                    </a:lnTo>
                    <a:lnTo>
                      <a:pt x="987" y="746"/>
                    </a:lnTo>
                    <a:lnTo>
                      <a:pt x="990" y="749"/>
                    </a:lnTo>
                    <a:lnTo>
                      <a:pt x="992" y="756"/>
                    </a:lnTo>
                    <a:lnTo>
                      <a:pt x="992" y="758"/>
                    </a:lnTo>
                    <a:lnTo>
                      <a:pt x="995" y="758"/>
                    </a:lnTo>
                    <a:lnTo>
                      <a:pt x="997" y="761"/>
                    </a:lnTo>
                    <a:lnTo>
                      <a:pt x="999" y="761"/>
                    </a:lnTo>
                    <a:lnTo>
                      <a:pt x="1004" y="761"/>
                    </a:lnTo>
                    <a:lnTo>
                      <a:pt x="1006" y="761"/>
                    </a:lnTo>
                    <a:lnTo>
                      <a:pt x="1016" y="758"/>
                    </a:lnTo>
                    <a:lnTo>
                      <a:pt x="1018" y="758"/>
                    </a:lnTo>
                    <a:lnTo>
                      <a:pt x="1023" y="756"/>
                    </a:lnTo>
                    <a:lnTo>
                      <a:pt x="1023" y="756"/>
                    </a:lnTo>
                    <a:lnTo>
                      <a:pt x="1025" y="756"/>
                    </a:lnTo>
                    <a:lnTo>
                      <a:pt x="1030" y="754"/>
                    </a:lnTo>
                    <a:lnTo>
                      <a:pt x="1032" y="754"/>
                    </a:lnTo>
                    <a:lnTo>
                      <a:pt x="1035" y="751"/>
                    </a:lnTo>
                    <a:lnTo>
                      <a:pt x="1037" y="749"/>
                    </a:lnTo>
                    <a:lnTo>
                      <a:pt x="1039" y="746"/>
                    </a:lnTo>
                    <a:lnTo>
                      <a:pt x="1039" y="744"/>
                    </a:lnTo>
                    <a:lnTo>
                      <a:pt x="1039" y="744"/>
                    </a:lnTo>
                    <a:lnTo>
                      <a:pt x="1039" y="742"/>
                    </a:lnTo>
                    <a:lnTo>
                      <a:pt x="1039" y="742"/>
                    </a:lnTo>
                    <a:lnTo>
                      <a:pt x="1042" y="742"/>
                    </a:lnTo>
                    <a:lnTo>
                      <a:pt x="1042" y="739"/>
                    </a:lnTo>
                    <a:lnTo>
                      <a:pt x="1044" y="735"/>
                    </a:lnTo>
                    <a:lnTo>
                      <a:pt x="1044" y="732"/>
                    </a:lnTo>
                    <a:lnTo>
                      <a:pt x="1044" y="730"/>
                    </a:lnTo>
                    <a:lnTo>
                      <a:pt x="1044" y="730"/>
                    </a:lnTo>
                    <a:lnTo>
                      <a:pt x="1044" y="728"/>
                    </a:lnTo>
                    <a:lnTo>
                      <a:pt x="1044" y="728"/>
                    </a:lnTo>
                    <a:lnTo>
                      <a:pt x="1044" y="725"/>
                    </a:lnTo>
                    <a:lnTo>
                      <a:pt x="1044" y="720"/>
                    </a:lnTo>
                    <a:lnTo>
                      <a:pt x="1044" y="713"/>
                    </a:lnTo>
                    <a:lnTo>
                      <a:pt x="1047" y="709"/>
                    </a:lnTo>
                    <a:lnTo>
                      <a:pt x="1056" y="692"/>
                    </a:lnTo>
                    <a:lnTo>
                      <a:pt x="1065" y="673"/>
                    </a:lnTo>
                    <a:lnTo>
                      <a:pt x="1068" y="669"/>
                    </a:lnTo>
                    <a:lnTo>
                      <a:pt x="1070" y="664"/>
                    </a:lnTo>
                    <a:lnTo>
                      <a:pt x="1073" y="657"/>
                    </a:lnTo>
                    <a:lnTo>
                      <a:pt x="1073" y="654"/>
                    </a:lnTo>
                    <a:lnTo>
                      <a:pt x="1068" y="652"/>
                    </a:lnTo>
                    <a:lnTo>
                      <a:pt x="1065" y="650"/>
                    </a:lnTo>
                    <a:lnTo>
                      <a:pt x="1061" y="647"/>
                    </a:lnTo>
                    <a:lnTo>
                      <a:pt x="1056" y="647"/>
                    </a:lnTo>
                    <a:lnTo>
                      <a:pt x="1051" y="645"/>
                    </a:lnTo>
                    <a:lnTo>
                      <a:pt x="1049" y="645"/>
                    </a:lnTo>
                    <a:lnTo>
                      <a:pt x="1047" y="640"/>
                    </a:lnTo>
                    <a:lnTo>
                      <a:pt x="1044" y="635"/>
                    </a:lnTo>
                    <a:lnTo>
                      <a:pt x="1042" y="631"/>
                    </a:lnTo>
                    <a:lnTo>
                      <a:pt x="1037" y="626"/>
                    </a:lnTo>
                    <a:lnTo>
                      <a:pt x="1035" y="624"/>
                    </a:lnTo>
                    <a:lnTo>
                      <a:pt x="1032" y="621"/>
                    </a:lnTo>
                    <a:lnTo>
                      <a:pt x="1030" y="619"/>
                    </a:lnTo>
                    <a:lnTo>
                      <a:pt x="1030" y="617"/>
                    </a:lnTo>
                    <a:lnTo>
                      <a:pt x="1025" y="600"/>
                    </a:lnTo>
                    <a:lnTo>
                      <a:pt x="1023" y="586"/>
                    </a:lnTo>
                    <a:lnTo>
                      <a:pt x="1016" y="567"/>
                    </a:lnTo>
                    <a:lnTo>
                      <a:pt x="1013" y="548"/>
                    </a:lnTo>
                    <a:lnTo>
                      <a:pt x="1013" y="543"/>
                    </a:lnTo>
                    <a:lnTo>
                      <a:pt x="1016" y="539"/>
                    </a:lnTo>
                    <a:lnTo>
                      <a:pt x="1021" y="531"/>
                    </a:lnTo>
                    <a:lnTo>
                      <a:pt x="1025" y="524"/>
                    </a:lnTo>
                    <a:lnTo>
                      <a:pt x="1037" y="510"/>
                    </a:lnTo>
                    <a:lnTo>
                      <a:pt x="1039" y="503"/>
                    </a:lnTo>
                    <a:lnTo>
                      <a:pt x="1044" y="498"/>
                    </a:lnTo>
                    <a:lnTo>
                      <a:pt x="1044" y="494"/>
                    </a:lnTo>
                    <a:lnTo>
                      <a:pt x="1049" y="491"/>
                    </a:lnTo>
                    <a:lnTo>
                      <a:pt x="1056" y="487"/>
                    </a:lnTo>
                    <a:lnTo>
                      <a:pt x="1058" y="484"/>
                    </a:lnTo>
                    <a:lnTo>
                      <a:pt x="1063" y="484"/>
                    </a:lnTo>
                    <a:lnTo>
                      <a:pt x="1068" y="484"/>
                    </a:lnTo>
                    <a:lnTo>
                      <a:pt x="1075" y="487"/>
                    </a:lnTo>
                    <a:lnTo>
                      <a:pt x="1084" y="489"/>
                    </a:lnTo>
                    <a:lnTo>
                      <a:pt x="1094" y="489"/>
                    </a:lnTo>
                    <a:lnTo>
                      <a:pt x="1106" y="489"/>
                    </a:lnTo>
                    <a:lnTo>
                      <a:pt x="1117" y="489"/>
                    </a:lnTo>
                    <a:lnTo>
                      <a:pt x="1127" y="487"/>
                    </a:lnTo>
                    <a:lnTo>
                      <a:pt x="1139" y="487"/>
                    </a:lnTo>
                    <a:lnTo>
                      <a:pt x="1150" y="487"/>
                    </a:lnTo>
                    <a:lnTo>
                      <a:pt x="1162" y="489"/>
                    </a:lnTo>
                    <a:lnTo>
                      <a:pt x="1172" y="491"/>
                    </a:lnTo>
                    <a:lnTo>
                      <a:pt x="1174" y="491"/>
                    </a:lnTo>
                    <a:lnTo>
                      <a:pt x="1174" y="491"/>
                    </a:lnTo>
                    <a:lnTo>
                      <a:pt x="1174" y="491"/>
                    </a:lnTo>
                    <a:lnTo>
                      <a:pt x="1179" y="494"/>
                    </a:lnTo>
                    <a:lnTo>
                      <a:pt x="1184" y="494"/>
                    </a:lnTo>
                    <a:lnTo>
                      <a:pt x="1188" y="494"/>
                    </a:lnTo>
                    <a:lnTo>
                      <a:pt x="1188" y="494"/>
                    </a:lnTo>
                    <a:lnTo>
                      <a:pt x="1191" y="494"/>
                    </a:lnTo>
                    <a:lnTo>
                      <a:pt x="1193" y="491"/>
                    </a:lnTo>
                    <a:lnTo>
                      <a:pt x="1195" y="491"/>
                    </a:lnTo>
                    <a:lnTo>
                      <a:pt x="1195" y="489"/>
                    </a:lnTo>
                    <a:lnTo>
                      <a:pt x="1195" y="489"/>
                    </a:lnTo>
                    <a:lnTo>
                      <a:pt x="1198" y="489"/>
                    </a:lnTo>
                    <a:lnTo>
                      <a:pt x="1198" y="489"/>
                    </a:lnTo>
                    <a:lnTo>
                      <a:pt x="1202" y="487"/>
                    </a:lnTo>
                    <a:lnTo>
                      <a:pt x="1205" y="484"/>
                    </a:lnTo>
                    <a:lnTo>
                      <a:pt x="1207" y="482"/>
                    </a:lnTo>
                    <a:lnTo>
                      <a:pt x="1212" y="477"/>
                    </a:lnTo>
                    <a:lnTo>
                      <a:pt x="1214" y="472"/>
                    </a:lnTo>
                    <a:lnTo>
                      <a:pt x="1217" y="468"/>
                    </a:lnTo>
                    <a:lnTo>
                      <a:pt x="1221" y="463"/>
                    </a:lnTo>
                    <a:lnTo>
                      <a:pt x="1226" y="458"/>
                    </a:lnTo>
                    <a:lnTo>
                      <a:pt x="1228" y="451"/>
                    </a:lnTo>
                    <a:lnTo>
                      <a:pt x="1231" y="449"/>
                    </a:lnTo>
                    <a:lnTo>
                      <a:pt x="1233" y="446"/>
                    </a:lnTo>
                    <a:lnTo>
                      <a:pt x="1238" y="442"/>
                    </a:lnTo>
                    <a:lnTo>
                      <a:pt x="1245" y="435"/>
                    </a:lnTo>
                    <a:lnTo>
                      <a:pt x="1254" y="430"/>
                    </a:lnTo>
                    <a:lnTo>
                      <a:pt x="1257" y="428"/>
                    </a:lnTo>
                    <a:lnTo>
                      <a:pt x="1257" y="425"/>
                    </a:lnTo>
                    <a:lnTo>
                      <a:pt x="1259" y="423"/>
                    </a:lnTo>
                    <a:lnTo>
                      <a:pt x="1259" y="420"/>
                    </a:lnTo>
                    <a:lnTo>
                      <a:pt x="1259" y="420"/>
                    </a:lnTo>
                    <a:lnTo>
                      <a:pt x="1259" y="420"/>
                    </a:lnTo>
                    <a:lnTo>
                      <a:pt x="1261" y="420"/>
                    </a:lnTo>
                    <a:lnTo>
                      <a:pt x="1261" y="418"/>
                    </a:lnTo>
                    <a:lnTo>
                      <a:pt x="1261" y="416"/>
                    </a:lnTo>
                    <a:lnTo>
                      <a:pt x="1261" y="416"/>
                    </a:lnTo>
                    <a:lnTo>
                      <a:pt x="1261" y="416"/>
                    </a:lnTo>
                    <a:lnTo>
                      <a:pt x="1261" y="413"/>
                    </a:lnTo>
                    <a:lnTo>
                      <a:pt x="1261" y="413"/>
                    </a:lnTo>
                    <a:lnTo>
                      <a:pt x="1261" y="413"/>
                    </a:lnTo>
                    <a:lnTo>
                      <a:pt x="1261" y="413"/>
                    </a:lnTo>
                    <a:lnTo>
                      <a:pt x="1261" y="409"/>
                    </a:lnTo>
                    <a:lnTo>
                      <a:pt x="1261" y="406"/>
                    </a:lnTo>
                    <a:lnTo>
                      <a:pt x="1259" y="399"/>
                    </a:lnTo>
                    <a:lnTo>
                      <a:pt x="1257" y="390"/>
                    </a:lnTo>
                    <a:lnTo>
                      <a:pt x="1254" y="385"/>
                    </a:lnTo>
                    <a:lnTo>
                      <a:pt x="1254" y="383"/>
                    </a:lnTo>
                    <a:lnTo>
                      <a:pt x="1252" y="378"/>
                    </a:lnTo>
                    <a:lnTo>
                      <a:pt x="1252" y="373"/>
                    </a:lnTo>
                    <a:lnTo>
                      <a:pt x="1247" y="366"/>
                    </a:lnTo>
                    <a:lnTo>
                      <a:pt x="1243" y="359"/>
                    </a:lnTo>
                    <a:lnTo>
                      <a:pt x="1240" y="354"/>
                    </a:lnTo>
                    <a:lnTo>
                      <a:pt x="1240" y="350"/>
                    </a:lnTo>
                    <a:lnTo>
                      <a:pt x="1240" y="345"/>
                    </a:lnTo>
                    <a:lnTo>
                      <a:pt x="1240" y="340"/>
                    </a:lnTo>
                    <a:lnTo>
                      <a:pt x="1243" y="331"/>
                    </a:lnTo>
                    <a:lnTo>
                      <a:pt x="1240" y="317"/>
                    </a:lnTo>
                    <a:lnTo>
                      <a:pt x="1238" y="305"/>
                    </a:lnTo>
                    <a:lnTo>
                      <a:pt x="1235" y="293"/>
                    </a:lnTo>
                    <a:lnTo>
                      <a:pt x="1231" y="281"/>
                    </a:lnTo>
                    <a:lnTo>
                      <a:pt x="1228" y="272"/>
                    </a:lnTo>
                    <a:lnTo>
                      <a:pt x="1226" y="265"/>
                    </a:lnTo>
                    <a:lnTo>
                      <a:pt x="1226" y="241"/>
                    </a:lnTo>
                    <a:lnTo>
                      <a:pt x="1226" y="222"/>
                    </a:lnTo>
                    <a:lnTo>
                      <a:pt x="1226" y="220"/>
                    </a:lnTo>
                    <a:lnTo>
                      <a:pt x="1228" y="217"/>
                    </a:lnTo>
                    <a:lnTo>
                      <a:pt x="1231" y="215"/>
                    </a:lnTo>
                    <a:lnTo>
                      <a:pt x="1233" y="215"/>
                    </a:lnTo>
                    <a:lnTo>
                      <a:pt x="1233" y="215"/>
                    </a:lnTo>
                    <a:lnTo>
                      <a:pt x="1238" y="213"/>
                    </a:lnTo>
                    <a:lnTo>
                      <a:pt x="1238" y="210"/>
                    </a:lnTo>
                    <a:lnTo>
                      <a:pt x="1240" y="210"/>
                    </a:lnTo>
                    <a:lnTo>
                      <a:pt x="1240" y="208"/>
                    </a:lnTo>
                    <a:lnTo>
                      <a:pt x="1240" y="208"/>
                    </a:lnTo>
                    <a:lnTo>
                      <a:pt x="1243" y="203"/>
                    </a:lnTo>
                    <a:lnTo>
                      <a:pt x="1245" y="198"/>
                    </a:lnTo>
                    <a:lnTo>
                      <a:pt x="1247" y="194"/>
                    </a:lnTo>
                    <a:lnTo>
                      <a:pt x="1250" y="191"/>
                    </a:lnTo>
                    <a:lnTo>
                      <a:pt x="1252" y="184"/>
                    </a:lnTo>
                    <a:lnTo>
                      <a:pt x="1254" y="179"/>
                    </a:lnTo>
                    <a:lnTo>
                      <a:pt x="1261" y="172"/>
                    </a:lnTo>
                    <a:lnTo>
                      <a:pt x="1266" y="168"/>
                    </a:lnTo>
                    <a:lnTo>
                      <a:pt x="1278" y="161"/>
                    </a:lnTo>
                    <a:lnTo>
                      <a:pt x="1287" y="156"/>
                    </a:lnTo>
                    <a:lnTo>
                      <a:pt x="1287" y="154"/>
                    </a:lnTo>
                    <a:lnTo>
                      <a:pt x="1290" y="151"/>
                    </a:lnTo>
                    <a:lnTo>
                      <a:pt x="1292" y="151"/>
                    </a:lnTo>
                    <a:lnTo>
                      <a:pt x="1292" y="149"/>
                    </a:lnTo>
                    <a:lnTo>
                      <a:pt x="1292" y="149"/>
                    </a:lnTo>
                    <a:lnTo>
                      <a:pt x="1295" y="144"/>
                    </a:lnTo>
                    <a:lnTo>
                      <a:pt x="1295" y="142"/>
                    </a:lnTo>
                    <a:lnTo>
                      <a:pt x="1292" y="135"/>
                    </a:lnTo>
                    <a:lnTo>
                      <a:pt x="1290" y="132"/>
                    </a:lnTo>
                    <a:lnTo>
                      <a:pt x="1290" y="130"/>
                    </a:lnTo>
                    <a:lnTo>
                      <a:pt x="1285" y="125"/>
                    </a:lnTo>
                    <a:lnTo>
                      <a:pt x="1285" y="123"/>
                    </a:lnTo>
                    <a:lnTo>
                      <a:pt x="1283" y="118"/>
                    </a:lnTo>
                    <a:lnTo>
                      <a:pt x="1280" y="80"/>
                    </a:lnTo>
                    <a:lnTo>
                      <a:pt x="1278" y="68"/>
                    </a:lnTo>
                    <a:lnTo>
                      <a:pt x="1276" y="59"/>
                    </a:lnTo>
                    <a:lnTo>
                      <a:pt x="1273" y="50"/>
                    </a:lnTo>
                    <a:lnTo>
                      <a:pt x="1271" y="40"/>
                    </a:lnTo>
                    <a:lnTo>
                      <a:pt x="1266" y="33"/>
                    </a:lnTo>
                    <a:lnTo>
                      <a:pt x="1259" y="26"/>
                    </a:lnTo>
                    <a:lnTo>
                      <a:pt x="1254" y="19"/>
                    </a:lnTo>
                    <a:lnTo>
                      <a:pt x="1247" y="14"/>
                    </a:lnTo>
                    <a:lnTo>
                      <a:pt x="1245" y="12"/>
                    </a:lnTo>
                    <a:lnTo>
                      <a:pt x="1243" y="9"/>
                    </a:lnTo>
                    <a:lnTo>
                      <a:pt x="1240" y="7"/>
                    </a:lnTo>
                    <a:lnTo>
                      <a:pt x="1240" y="5"/>
                    </a:lnTo>
                    <a:lnTo>
                      <a:pt x="1238" y="5"/>
                    </a:lnTo>
                    <a:lnTo>
                      <a:pt x="1238" y="2"/>
                    </a:lnTo>
                    <a:lnTo>
                      <a:pt x="1235" y="0"/>
                    </a:lnTo>
                    <a:lnTo>
                      <a:pt x="1238" y="0"/>
                    </a:lnTo>
                    <a:lnTo>
                      <a:pt x="1219" y="5"/>
                    </a:lnTo>
                    <a:lnTo>
                      <a:pt x="1212" y="7"/>
                    </a:lnTo>
                    <a:lnTo>
                      <a:pt x="1205" y="14"/>
                    </a:lnTo>
                    <a:lnTo>
                      <a:pt x="1184" y="35"/>
                    </a:lnTo>
                    <a:lnTo>
                      <a:pt x="1167" y="59"/>
                    </a:lnTo>
                    <a:lnTo>
                      <a:pt x="1162" y="66"/>
                    </a:lnTo>
                    <a:lnTo>
                      <a:pt x="1160" y="68"/>
                    </a:lnTo>
                    <a:lnTo>
                      <a:pt x="1158" y="71"/>
                    </a:lnTo>
                    <a:lnTo>
                      <a:pt x="1143" y="80"/>
                    </a:lnTo>
                    <a:lnTo>
                      <a:pt x="1132" y="90"/>
                    </a:lnTo>
                    <a:lnTo>
                      <a:pt x="1117" y="97"/>
                    </a:lnTo>
                    <a:lnTo>
                      <a:pt x="1101" y="106"/>
                    </a:lnTo>
                    <a:lnTo>
                      <a:pt x="1084" y="116"/>
                    </a:lnTo>
                    <a:lnTo>
                      <a:pt x="1068" y="125"/>
                    </a:lnTo>
                    <a:lnTo>
                      <a:pt x="1056" y="135"/>
                    </a:lnTo>
                    <a:lnTo>
                      <a:pt x="1044" y="146"/>
                    </a:lnTo>
                    <a:lnTo>
                      <a:pt x="1039" y="151"/>
                    </a:lnTo>
                    <a:lnTo>
                      <a:pt x="1037" y="154"/>
                    </a:lnTo>
                    <a:lnTo>
                      <a:pt x="1035" y="154"/>
                    </a:lnTo>
                    <a:lnTo>
                      <a:pt x="1032" y="156"/>
                    </a:lnTo>
                    <a:lnTo>
                      <a:pt x="1032" y="156"/>
                    </a:lnTo>
                    <a:lnTo>
                      <a:pt x="1025" y="161"/>
                    </a:lnTo>
                    <a:lnTo>
                      <a:pt x="1021" y="161"/>
                    </a:lnTo>
                    <a:lnTo>
                      <a:pt x="1016" y="163"/>
                    </a:lnTo>
                    <a:lnTo>
                      <a:pt x="1011" y="163"/>
                    </a:lnTo>
                    <a:lnTo>
                      <a:pt x="1006" y="165"/>
                    </a:lnTo>
                    <a:lnTo>
                      <a:pt x="1004" y="165"/>
                    </a:lnTo>
                    <a:lnTo>
                      <a:pt x="995" y="168"/>
                    </a:lnTo>
                    <a:lnTo>
                      <a:pt x="983" y="170"/>
                    </a:lnTo>
                    <a:lnTo>
                      <a:pt x="978" y="170"/>
                    </a:lnTo>
                    <a:lnTo>
                      <a:pt x="973" y="170"/>
                    </a:lnTo>
                    <a:lnTo>
                      <a:pt x="933" y="177"/>
                    </a:lnTo>
                    <a:lnTo>
                      <a:pt x="895" y="184"/>
                    </a:lnTo>
                    <a:lnTo>
                      <a:pt x="891" y="187"/>
                    </a:lnTo>
                    <a:lnTo>
                      <a:pt x="886" y="187"/>
                    </a:lnTo>
                    <a:lnTo>
                      <a:pt x="876" y="191"/>
                    </a:lnTo>
                    <a:lnTo>
                      <a:pt x="872" y="191"/>
                    </a:lnTo>
                    <a:lnTo>
                      <a:pt x="867" y="191"/>
                    </a:lnTo>
                    <a:lnTo>
                      <a:pt x="858" y="194"/>
                    </a:lnTo>
                    <a:lnTo>
                      <a:pt x="853" y="196"/>
                    </a:lnTo>
                    <a:lnTo>
                      <a:pt x="848" y="198"/>
                    </a:lnTo>
                    <a:lnTo>
                      <a:pt x="841" y="203"/>
                    </a:lnTo>
                    <a:lnTo>
                      <a:pt x="834" y="213"/>
                    </a:lnTo>
                    <a:lnTo>
                      <a:pt x="832" y="215"/>
                    </a:lnTo>
                    <a:lnTo>
                      <a:pt x="829" y="220"/>
                    </a:lnTo>
                    <a:lnTo>
                      <a:pt x="822" y="224"/>
                    </a:lnTo>
                    <a:lnTo>
                      <a:pt x="817" y="229"/>
                    </a:lnTo>
                    <a:lnTo>
                      <a:pt x="810" y="234"/>
                    </a:lnTo>
                    <a:lnTo>
                      <a:pt x="803" y="241"/>
                    </a:lnTo>
                    <a:lnTo>
                      <a:pt x="801" y="241"/>
                    </a:lnTo>
                    <a:lnTo>
                      <a:pt x="799" y="243"/>
                    </a:lnTo>
                    <a:lnTo>
                      <a:pt x="799" y="243"/>
                    </a:lnTo>
                    <a:lnTo>
                      <a:pt x="796" y="243"/>
                    </a:lnTo>
                    <a:lnTo>
                      <a:pt x="794" y="246"/>
                    </a:lnTo>
                    <a:lnTo>
                      <a:pt x="791" y="248"/>
                    </a:lnTo>
                    <a:lnTo>
                      <a:pt x="791" y="248"/>
                    </a:lnTo>
                    <a:lnTo>
                      <a:pt x="789" y="248"/>
                    </a:lnTo>
                    <a:lnTo>
                      <a:pt x="787" y="250"/>
                    </a:lnTo>
                    <a:lnTo>
                      <a:pt x="782" y="250"/>
                    </a:lnTo>
                    <a:lnTo>
                      <a:pt x="777" y="253"/>
                    </a:lnTo>
                    <a:lnTo>
                      <a:pt x="775" y="253"/>
                    </a:lnTo>
                    <a:lnTo>
                      <a:pt x="765" y="255"/>
                    </a:lnTo>
                    <a:lnTo>
                      <a:pt x="761" y="255"/>
                    </a:lnTo>
                    <a:lnTo>
                      <a:pt x="758" y="255"/>
                    </a:lnTo>
                    <a:lnTo>
                      <a:pt x="756" y="255"/>
                    </a:lnTo>
                    <a:lnTo>
                      <a:pt x="749" y="255"/>
                    </a:lnTo>
                    <a:lnTo>
                      <a:pt x="742" y="255"/>
                    </a:lnTo>
                    <a:lnTo>
                      <a:pt x="732" y="255"/>
                    </a:lnTo>
                    <a:lnTo>
                      <a:pt x="728" y="255"/>
                    </a:lnTo>
                    <a:lnTo>
                      <a:pt x="723" y="255"/>
                    </a:lnTo>
                    <a:lnTo>
                      <a:pt x="721" y="253"/>
                    </a:lnTo>
                    <a:lnTo>
                      <a:pt x="718" y="250"/>
                    </a:lnTo>
                    <a:lnTo>
                      <a:pt x="713" y="248"/>
                    </a:lnTo>
                    <a:lnTo>
                      <a:pt x="711" y="243"/>
                    </a:lnTo>
                    <a:lnTo>
                      <a:pt x="711" y="236"/>
                    </a:lnTo>
                    <a:lnTo>
                      <a:pt x="709" y="234"/>
                    </a:lnTo>
                    <a:lnTo>
                      <a:pt x="711" y="229"/>
                    </a:lnTo>
                    <a:lnTo>
                      <a:pt x="709" y="227"/>
                    </a:lnTo>
                    <a:lnTo>
                      <a:pt x="709" y="224"/>
                    </a:lnTo>
                    <a:lnTo>
                      <a:pt x="706" y="222"/>
                    </a:lnTo>
                    <a:lnTo>
                      <a:pt x="704" y="220"/>
                    </a:lnTo>
                    <a:lnTo>
                      <a:pt x="699" y="215"/>
                    </a:lnTo>
                    <a:lnTo>
                      <a:pt x="692" y="215"/>
                    </a:lnTo>
                    <a:lnTo>
                      <a:pt x="690" y="213"/>
                    </a:lnTo>
                    <a:lnTo>
                      <a:pt x="685" y="213"/>
                    </a:lnTo>
                    <a:lnTo>
                      <a:pt x="673" y="210"/>
                    </a:lnTo>
                    <a:lnTo>
                      <a:pt x="664" y="210"/>
                    </a:lnTo>
                    <a:lnTo>
                      <a:pt x="654" y="213"/>
                    </a:lnTo>
                    <a:lnTo>
                      <a:pt x="645" y="215"/>
                    </a:lnTo>
                    <a:lnTo>
                      <a:pt x="633" y="217"/>
                    </a:lnTo>
                    <a:lnTo>
                      <a:pt x="624" y="222"/>
                    </a:lnTo>
                    <a:lnTo>
                      <a:pt x="614" y="224"/>
                    </a:lnTo>
                    <a:lnTo>
                      <a:pt x="602" y="229"/>
                    </a:lnTo>
                    <a:lnTo>
                      <a:pt x="602" y="205"/>
                    </a:lnTo>
                    <a:lnTo>
                      <a:pt x="605" y="182"/>
                    </a:lnTo>
                    <a:lnTo>
                      <a:pt x="605" y="172"/>
                    </a:lnTo>
                    <a:lnTo>
                      <a:pt x="607" y="151"/>
                    </a:lnTo>
                    <a:lnTo>
                      <a:pt x="607" y="130"/>
                    </a:lnTo>
                    <a:lnTo>
                      <a:pt x="607" y="120"/>
                    </a:lnTo>
                    <a:lnTo>
                      <a:pt x="605" y="109"/>
                    </a:lnTo>
                    <a:lnTo>
                      <a:pt x="602" y="99"/>
                    </a:lnTo>
                    <a:lnTo>
                      <a:pt x="600" y="90"/>
                    </a:lnTo>
                    <a:lnTo>
                      <a:pt x="600" y="85"/>
                    </a:lnTo>
                    <a:lnTo>
                      <a:pt x="598" y="83"/>
                    </a:lnTo>
                    <a:lnTo>
                      <a:pt x="591" y="78"/>
                    </a:lnTo>
                    <a:lnTo>
                      <a:pt x="588" y="76"/>
                    </a:lnTo>
                    <a:lnTo>
                      <a:pt x="584" y="73"/>
                    </a:lnTo>
                    <a:lnTo>
                      <a:pt x="579" y="73"/>
                    </a:lnTo>
                    <a:lnTo>
                      <a:pt x="574" y="73"/>
                    </a:lnTo>
                    <a:lnTo>
                      <a:pt x="569" y="73"/>
                    </a:lnTo>
                    <a:lnTo>
                      <a:pt x="567" y="71"/>
                    </a:lnTo>
                    <a:lnTo>
                      <a:pt x="567" y="71"/>
                    </a:lnTo>
                    <a:lnTo>
                      <a:pt x="562" y="71"/>
                    </a:lnTo>
                    <a:lnTo>
                      <a:pt x="560" y="71"/>
                    </a:lnTo>
                    <a:lnTo>
                      <a:pt x="560" y="71"/>
                    </a:lnTo>
                    <a:lnTo>
                      <a:pt x="536" y="64"/>
                    </a:lnTo>
                    <a:lnTo>
                      <a:pt x="513" y="57"/>
                    </a:lnTo>
                    <a:lnTo>
                      <a:pt x="508" y="54"/>
                    </a:lnTo>
                    <a:lnTo>
                      <a:pt x="503" y="52"/>
                    </a:lnTo>
                    <a:lnTo>
                      <a:pt x="501" y="50"/>
                    </a:lnTo>
                    <a:lnTo>
                      <a:pt x="491" y="40"/>
                    </a:lnTo>
                    <a:lnTo>
                      <a:pt x="482" y="33"/>
                    </a:lnTo>
                    <a:lnTo>
                      <a:pt x="475" y="26"/>
                    </a:lnTo>
                    <a:lnTo>
                      <a:pt x="470" y="21"/>
                    </a:lnTo>
                    <a:lnTo>
                      <a:pt x="463" y="14"/>
                    </a:lnTo>
                    <a:lnTo>
                      <a:pt x="456" y="9"/>
                    </a:lnTo>
                    <a:lnTo>
                      <a:pt x="449" y="7"/>
                    </a:lnTo>
                    <a:lnTo>
                      <a:pt x="439" y="5"/>
                    </a:lnTo>
                    <a:lnTo>
                      <a:pt x="432" y="2"/>
                    </a:lnTo>
                    <a:lnTo>
                      <a:pt x="423" y="0"/>
                    </a:lnTo>
                    <a:lnTo>
                      <a:pt x="414" y="0"/>
                    </a:lnTo>
                    <a:lnTo>
                      <a:pt x="359" y="0"/>
                    </a:lnTo>
                    <a:lnTo>
                      <a:pt x="333" y="2"/>
                    </a:lnTo>
                    <a:lnTo>
                      <a:pt x="307" y="5"/>
                    </a:lnTo>
                    <a:lnTo>
                      <a:pt x="300" y="7"/>
                    </a:lnTo>
                    <a:lnTo>
                      <a:pt x="293" y="9"/>
                    </a:lnTo>
                    <a:lnTo>
                      <a:pt x="293" y="9"/>
                    </a:lnTo>
                    <a:close/>
                  </a:path>
                </a:pathLst>
              </a:custGeom>
              <a:grpFill/>
              <a:ln w="3175">
                <a:solidFill>
                  <a:schemeClr val="bg1"/>
                </a:solidFill>
                <a:round/>
                <a:headEnd/>
                <a:tailEnd/>
              </a:ln>
            </p:spPr>
            <p:txBody>
              <a:bodyPr/>
              <a:lstStyle/>
              <a:p>
                <a:pPr>
                  <a:defRPr/>
                </a:pPr>
                <a:endParaRPr lang="nl-BE" sz="2000" dirty="0">
                  <a:solidFill>
                    <a:srgbClr val="FFCC00"/>
                  </a:solidFill>
                  <a:latin typeface="+mj-lt"/>
                </a:endParaRPr>
              </a:p>
            </p:txBody>
          </p:sp>
          <p:sp>
            <p:nvSpPr>
              <p:cNvPr id="70" name="Freeform 149"/>
              <p:cNvSpPr>
                <a:spLocks/>
              </p:cNvSpPr>
              <p:nvPr/>
            </p:nvSpPr>
            <p:spPr bwMode="auto">
              <a:xfrm>
                <a:off x="5631673" y="2962820"/>
                <a:ext cx="454417" cy="345652"/>
              </a:xfrm>
              <a:custGeom>
                <a:avLst/>
                <a:gdLst/>
                <a:ahLst/>
                <a:cxnLst>
                  <a:cxn ang="0">
                    <a:pos x="846" y="35"/>
                  </a:cxn>
                  <a:cxn ang="0">
                    <a:pos x="737" y="120"/>
                  </a:cxn>
                  <a:cxn ang="0">
                    <a:pos x="693" y="163"/>
                  </a:cxn>
                  <a:cxn ang="0">
                    <a:pos x="563" y="127"/>
                  </a:cxn>
                  <a:cxn ang="0">
                    <a:pos x="577" y="2"/>
                  </a:cxn>
                  <a:cxn ang="0">
                    <a:pos x="445" y="33"/>
                  </a:cxn>
                  <a:cxn ang="0">
                    <a:pos x="411" y="61"/>
                  </a:cxn>
                  <a:cxn ang="0">
                    <a:pos x="411" y="139"/>
                  </a:cxn>
                  <a:cxn ang="0">
                    <a:pos x="423" y="224"/>
                  </a:cxn>
                  <a:cxn ang="0">
                    <a:pos x="409" y="245"/>
                  </a:cxn>
                  <a:cxn ang="0">
                    <a:pos x="369" y="245"/>
                  </a:cxn>
                  <a:cxn ang="0">
                    <a:pos x="265" y="179"/>
                  </a:cxn>
                  <a:cxn ang="0">
                    <a:pos x="234" y="205"/>
                  </a:cxn>
                  <a:cxn ang="0">
                    <a:pos x="282" y="335"/>
                  </a:cxn>
                  <a:cxn ang="0">
                    <a:pos x="227" y="399"/>
                  </a:cxn>
                  <a:cxn ang="0">
                    <a:pos x="225" y="496"/>
                  </a:cxn>
                  <a:cxn ang="0">
                    <a:pos x="248" y="600"/>
                  </a:cxn>
                  <a:cxn ang="0">
                    <a:pos x="241" y="621"/>
                  </a:cxn>
                  <a:cxn ang="0">
                    <a:pos x="182" y="680"/>
                  </a:cxn>
                  <a:cxn ang="0">
                    <a:pos x="114" y="678"/>
                  </a:cxn>
                  <a:cxn ang="0">
                    <a:pos x="8" y="722"/>
                  </a:cxn>
                  <a:cxn ang="0">
                    <a:pos x="38" y="836"/>
                  </a:cxn>
                  <a:cxn ang="0">
                    <a:pos x="154" y="852"/>
                  </a:cxn>
                  <a:cxn ang="0">
                    <a:pos x="232" y="904"/>
                  </a:cxn>
                  <a:cxn ang="0">
                    <a:pos x="277" y="949"/>
                  </a:cxn>
                  <a:cxn ang="0">
                    <a:pos x="308" y="994"/>
                  </a:cxn>
                  <a:cxn ang="0">
                    <a:pos x="350" y="963"/>
                  </a:cxn>
                  <a:cxn ang="0">
                    <a:pos x="419" y="987"/>
                  </a:cxn>
                  <a:cxn ang="0">
                    <a:pos x="435" y="994"/>
                  </a:cxn>
                  <a:cxn ang="0">
                    <a:pos x="508" y="987"/>
                  </a:cxn>
                  <a:cxn ang="0">
                    <a:pos x="643" y="1004"/>
                  </a:cxn>
                  <a:cxn ang="0">
                    <a:pos x="704" y="982"/>
                  </a:cxn>
                  <a:cxn ang="0">
                    <a:pos x="749" y="999"/>
                  </a:cxn>
                  <a:cxn ang="0">
                    <a:pos x="744" y="1011"/>
                  </a:cxn>
                  <a:cxn ang="0">
                    <a:pos x="808" y="1041"/>
                  </a:cxn>
                  <a:cxn ang="0">
                    <a:pos x="948" y="985"/>
                  </a:cxn>
                  <a:cxn ang="0">
                    <a:pos x="997" y="1006"/>
                  </a:cxn>
                  <a:cxn ang="0">
                    <a:pos x="1070" y="937"/>
                  </a:cxn>
                  <a:cxn ang="0">
                    <a:pos x="1146" y="914"/>
                  </a:cxn>
                  <a:cxn ang="0">
                    <a:pos x="1224" y="886"/>
                  </a:cxn>
                  <a:cxn ang="0">
                    <a:pos x="1269" y="857"/>
                  </a:cxn>
                  <a:cxn ang="0">
                    <a:pos x="1314" y="857"/>
                  </a:cxn>
                  <a:cxn ang="0">
                    <a:pos x="1361" y="805"/>
                  </a:cxn>
                  <a:cxn ang="0">
                    <a:pos x="1321" y="715"/>
                  </a:cxn>
                  <a:cxn ang="0">
                    <a:pos x="1349" y="593"/>
                  </a:cxn>
                  <a:cxn ang="0">
                    <a:pos x="1363" y="522"/>
                  </a:cxn>
                  <a:cxn ang="0">
                    <a:pos x="1250" y="491"/>
                  </a:cxn>
                  <a:cxn ang="0">
                    <a:pos x="1274" y="404"/>
                  </a:cxn>
                  <a:cxn ang="0">
                    <a:pos x="1215" y="302"/>
                  </a:cxn>
                  <a:cxn ang="0">
                    <a:pos x="1266" y="245"/>
                  </a:cxn>
                  <a:cxn ang="0">
                    <a:pos x="1205" y="163"/>
                  </a:cxn>
                  <a:cxn ang="0">
                    <a:pos x="1181" y="120"/>
                  </a:cxn>
                  <a:cxn ang="0">
                    <a:pos x="1146" y="189"/>
                  </a:cxn>
                  <a:cxn ang="0">
                    <a:pos x="1113" y="219"/>
                  </a:cxn>
                  <a:cxn ang="0">
                    <a:pos x="1073" y="182"/>
                  </a:cxn>
                  <a:cxn ang="0">
                    <a:pos x="1035" y="215"/>
                  </a:cxn>
                  <a:cxn ang="0">
                    <a:pos x="1009" y="255"/>
                  </a:cxn>
                  <a:cxn ang="0">
                    <a:pos x="933" y="229"/>
                  </a:cxn>
                  <a:cxn ang="0">
                    <a:pos x="912" y="186"/>
                  </a:cxn>
                  <a:cxn ang="0">
                    <a:pos x="943" y="134"/>
                  </a:cxn>
                  <a:cxn ang="0">
                    <a:pos x="926" y="75"/>
                  </a:cxn>
                </a:cxnLst>
                <a:rect l="0" t="0" r="r" b="b"/>
                <a:pathLst>
                  <a:path w="1373" h="1044">
                    <a:moveTo>
                      <a:pt x="926" y="70"/>
                    </a:moveTo>
                    <a:lnTo>
                      <a:pt x="926" y="63"/>
                    </a:lnTo>
                    <a:lnTo>
                      <a:pt x="926" y="56"/>
                    </a:lnTo>
                    <a:lnTo>
                      <a:pt x="924" y="49"/>
                    </a:lnTo>
                    <a:lnTo>
                      <a:pt x="922" y="42"/>
                    </a:lnTo>
                    <a:lnTo>
                      <a:pt x="917" y="37"/>
                    </a:lnTo>
                    <a:lnTo>
                      <a:pt x="912" y="33"/>
                    </a:lnTo>
                    <a:lnTo>
                      <a:pt x="907" y="30"/>
                    </a:lnTo>
                    <a:lnTo>
                      <a:pt x="900" y="28"/>
                    </a:lnTo>
                    <a:lnTo>
                      <a:pt x="891" y="26"/>
                    </a:lnTo>
                    <a:lnTo>
                      <a:pt x="881" y="23"/>
                    </a:lnTo>
                    <a:lnTo>
                      <a:pt x="874" y="23"/>
                    </a:lnTo>
                    <a:lnTo>
                      <a:pt x="865" y="23"/>
                    </a:lnTo>
                    <a:lnTo>
                      <a:pt x="858" y="28"/>
                    </a:lnTo>
                    <a:lnTo>
                      <a:pt x="853" y="30"/>
                    </a:lnTo>
                    <a:lnTo>
                      <a:pt x="846" y="35"/>
                    </a:lnTo>
                    <a:lnTo>
                      <a:pt x="841" y="42"/>
                    </a:lnTo>
                    <a:lnTo>
                      <a:pt x="839" y="52"/>
                    </a:lnTo>
                    <a:lnTo>
                      <a:pt x="834" y="56"/>
                    </a:lnTo>
                    <a:lnTo>
                      <a:pt x="830" y="61"/>
                    </a:lnTo>
                    <a:lnTo>
                      <a:pt x="825" y="66"/>
                    </a:lnTo>
                    <a:lnTo>
                      <a:pt x="822" y="66"/>
                    </a:lnTo>
                    <a:lnTo>
                      <a:pt x="820" y="68"/>
                    </a:lnTo>
                    <a:lnTo>
                      <a:pt x="808" y="73"/>
                    </a:lnTo>
                    <a:lnTo>
                      <a:pt x="799" y="78"/>
                    </a:lnTo>
                    <a:lnTo>
                      <a:pt x="789" y="80"/>
                    </a:lnTo>
                    <a:lnTo>
                      <a:pt x="775" y="89"/>
                    </a:lnTo>
                    <a:lnTo>
                      <a:pt x="761" y="99"/>
                    </a:lnTo>
                    <a:lnTo>
                      <a:pt x="754" y="106"/>
                    </a:lnTo>
                    <a:lnTo>
                      <a:pt x="749" y="111"/>
                    </a:lnTo>
                    <a:lnTo>
                      <a:pt x="744" y="115"/>
                    </a:lnTo>
                    <a:lnTo>
                      <a:pt x="737" y="120"/>
                    </a:lnTo>
                    <a:lnTo>
                      <a:pt x="730" y="125"/>
                    </a:lnTo>
                    <a:lnTo>
                      <a:pt x="726" y="132"/>
                    </a:lnTo>
                    <a:lnTo>
                      <a:pt x="721" y="139"/>
                    </a:lnTo>
                    <a:lnTo>
                      <a:pt x="719" y="146"/>
                    </a:lnTo>
                    <a:lnTo>
                      <a:pt x="719" y="146"/>
                    </a:lnTo>
                    <a:lnTo>
                      <a:pt x="716" y="146"/>
                    </a:lnTo>
                    <a:lnTo>
                      <a:pt x="716" y="148"/>
                    </a:lnTo>
                    <a:lnTo>
                      <a:pt x="716" y="148"/>
                    </a:lnTo>
                    <a:lnTo>
                      <a:pt x="716" y="151"/>
                    </a:lnTo>
                    <a:lnTo>
                      <a:pt x="714" y="153"/>
                    </a:lnTo>
                    <a:lnTo>
                      <a:pt x="714" y="153"/>
                    </a:lnTo>
                    <a:lnTo>
                      <a:pt x="711" y="156"/>
                    </a:lnTo>
                    <a:lnTo>
                      <a:pt x="707" y="158"/>
                    </a:lnTo>
                    <a:lnTo>
                      <a:pt x="702" y="160"/>
                    </a:lnTo>
                    <a:lnTo>
                      <a:pt x="697" y="163"/>
                    </a:lnTo>
                    <a:lnTo>
                      <a:pt x="693" y="163"/>
                    </a:lnTo>
                    <a:lnTo>
                      <a:pt x="688" y="163"/>
                    </a:lnTo>
                    <a:lnTo>
                      <a:pt x="681" y="163"/>
                    </a:lnTo>
                    <a:lnTo>
                      <a:pt x="674" y="163"/>
                    </a:lnTo>
                    <a:lnTo>
                      <a:pt x="671" y="163"/>
                    </a:lnTo>
                    <a:lnTo>
                      <a:pt x="667" y="163"/>
                    </a:lnTo>
                    <a:lnTo>
                      <a:pt x="624" y="156"/>
                    </a:lnTo>
                    <a:lnTo>
                      <a:pt x="584" y="151"/>
                    </a:lnTo>
                    <a:lnTo>
                      <a:pt x="579" y="148"/>
                    </a:lnTo>
                    <a:lnTo>
                      <a:pt x="577" y="148"/>
                    </a:lnTo>
                    <a:lnTo>
                      <a:pt x="572" y="146"/>
                    </a:lnTo>
                    <a:lnTo>
                      <a:pt x="567" y="144"/>
                    </a:lnTo>
                    <a:lnTo>
                      <a:pt x="565" y="141"/>
                    </a:lnTo>
                    <a:lnTo>
                      <a:pt x="563" y="139"/>
                    </a:lnTo>
                    <a:lnTo>
                      <a:pt x="563" y="137"/>
                    </a:lnTo>
                    <a:lnTo>
                      <a:pt x="563" y="132"/>
                    </a:lnTo>
                    <a:lnTo>
                      <a:pt x="563" y="127"/>
                    </a:lnTo>
                    <a:lnTo>
                      <a:pt x="563" y="122"/>
                    </a:lnTo>
                    <a:lnTo>
                      <a:pt x="565" y="120"/>
                    </a:lnTo>
                    <a:lnTo>
                      <a:pt x="567" y="113"/>
                    </a:lnTo>
                    <a:lnTo>
                      <a:pt x="572" y="106"/>
                    </a:lnTo>
                    <a:lnTo>
                      <a:pt x="577" y="99"/>
                    </a:lnTo>
                    <a:lnTo>
                      <a:pt x="579" y="89"/>
                    </a:lnTo>
                    <a:lnTo>
                      <a:pt x="582" y="82"/>
                    </a:lnTo>
                    <a:lnTo>
                      <a:pt x="584" y="75"/>
                    </a:lnTo>
                    <a:lnTo>
                      <a:pt x="586" y="66"/>
                    </a:lnTo>
                    <a:lnTo>
                      <a:pt x="586" y="59"/>
                    </a:lnTo>
                    <a:lnTo>
                      <a:pt x="589" y="49"/>
                    </a:lnTo>
                    <a:lnTo>
                      <a:pt x="589" y="37"/>
                    </a:lnTo>
                    <a:lnTo>
                      <a:pt x="586" y="26"/>
                    </a:lnTo>
                    <a:lnTo>
                      <a:pt x="584" y="14"/>
                    </a:lnTo>
                    <a:lnTo>
                      <a:pt x="579" y="4"/>
                    </a:lnTo>
                    <a:lnTo>
                      <a:pt x="577" y="2"/>
                    </a:lnTo>
                    <a:lnTo>
                      <a:pt x="574" y="2"/>
                    </a:lnTo>
                    <a:lnTo>
                      <a:pt x="570" y="0"/>
                    </a:lnTo>
                    <a:lnTo>
                      <a:pt x="534" y="2"/>
                    </a:lnTo>
                    <a:lnTo>
                      <a:pt x="518" y="4"/>
                    </a:lnTo>
                    <a:lnTo>
                      <a:pt x="501" y="7"/>
                    </a:lnTo>
                    <a:lnTo>
                      <a:pt x="494" y="9"/>
                    </a:lnTo>
                    <a:lnTo>
                      <a:pt x="489" y="11"/>
                    </a:lnTo>
                    <a:lnTo>
                      <a:pt x="485" y="14"/>
                    </a:lnTo>
                    <a:lnTo>
                      <a:pt x="482" y="16"/>
                    </a:lnTo>
                    <a:lnTo>
                      <a:pt x="480" y="19"/>
                    </a:lnTo>
                    <a:lnTo>
                      <a:pt x="463" y="26"/>
                    </a:lnTo>
                    <a:lnTo>
                      <a:pt x="459" y="28"/>
                    </a:lnTo>
                    <a:lnTo>
                      <a:pt x="456" y="28"/>
                    </a:lnTo>
                    <a:lnTo>
                      <a:pt x="454" y="30"/>
                    </a:lnTo>
                    <a:lnTo>
                      <a:pt x="452" y="30"/>
                    </a:lnTo>
                    <a:lnTo>
                      <a:pt x="445" y="33"/>
                    </a:lnTo>
                    <a:lnTo>
                      <a:pt x="440" y="35"/>
                    </a:lnTo>
                    <a:lnTo>
                      <a:pt x="435" y="37"/>
                    </a:lnTo>
                    <a:lnTo>
                      <a:pt x="433" y="40"/>
                    </a:lnTo>
                    <a:lnTo>
                      <a:pt x="430" y="40"/>
                    </a:lnTo>
                    <a:lnTo>
                      <a:pt x="428" y="42"/>
                    </a:lnTo>
                    <a:lnTo>
                      <a:pt x="426" y="42"/>
                    </a:lnTo>
                    <a:lnTo>
                      <a:pt x="426" y="42"/>
                    </a:lnTo>
                    <a:lnTo>
                      <a:pt x="426" y="42"/>
                    </a:lnTo>
                    <a:lnTo>
                      <a:pt x="426" y="42"/>
                    </a:lnTo>
                    <a:lnTo>
                      <a:pt x="423" y="42"/>
                    </a:lnTo>
                    <a:lnTo>
                      <a:pt x="416" y="42"/>
                    </a:lnTo>
                    <a:lnTo>
                      <a:pt x="414" y="44"/>
                    </a:lnTo>
                    <a:lnTo>
                      <a:pt x="411" y="49"/>
                    </a:lnTo>
                    <a:lnTo>
                      <a:pt x="411" y="54"/>
                    </a:lnTo>
                    <a:lnTo>
                      <a:pt x="411" y="56"/>
                    </a:lnTo>
                    <a:lnTo>
                      <a:pt x="411" y="61"/>
                    </a:lnTo>
                    <a:lnTo>
                      <a:pt x="409" y="63"/>
                    </a:lnTo>
                    <a:lnTo>
                      <a:pt x="404" y="68"/>
                    </a:lnTo>
                    <a:lnTo>
                      <a:pt x="402" y="75"/>
                    </a:lnTo>
                    <a:lnTo>
                      <a:pt x="400" y="80"/>
                    </a:lnTo>
                    <a:lnTo>
                      <a:pt x="397" y="85"/>
                    </a:lnTo>
                    <a:lnTo>
                      <a:pt x="395" y="94"/>
                    </a:lnTo>
                    <a:lnTo>
                      <a:pt x="393" y="99"/>
                    </a:lnTo>
                    <a:lnTo>
                      <a:pt x="393" y="104"/>
                    </a:lnTo>
                    <a:lnTo>
                      <a:pt x="393" y="108"/>
                    </a:lnTo>
                    <a:lnTo>
                      <a:pt x="395" y="113"/>
                    </a:lnTo>
                    <a:lnTo>
                      <a:pt x="395" y="118"/>
                    </a:lnTo>
                    <a:lnTo>
                      <a:pt x="397" y="122"/>
                    </a:lnTo>
                    <a:lnTo>
                      <a:pt x="402" y="130"/>
                    </a:lnTo>
                    <a:lnTo>
                      <a:pt x="407" y="134"/>
                    </a:lnTo>
                    <a:lnTo>
                      <a:pt x="409" y="139"/>
                    </a:lnTo>
                    <a:lnTo>
                      <a:pt x="411" y="139"/>
                    </a:lnTo>
                    <a:lnTo>
                      <a:pt x="411" y="141"/>
                    </a:lnTo>
                    <a:lnTo>
                      <a:pt x="409" y="144"/>
                    </a:lnTo>
                    <a:lnTo>
                      <a:pt x="409" y="148"/>
                    </a:lnTo>
                    <a:lnTo>
                      <a:pt x="407" y="151"/>
                    </a:lnTo>
                    <a:lnTo>
                      <a:pt x="404" y="156"/>
                    </a:lnTo>
                    <a:lnTo>
                      <a:pt x="402" y="165"/>
                    </a:lnTo>
                    <a:lnTo>
                      <a:pt x="402" y="172"/>
                    </a:lnTo>
                    <a:lnTo>
                      <a:pt x="402" y="182"/>
                    </a:lnTo>
                    <a:lnTo>
                      <a:pt x="404" y="189"/>
                    </a:lnTo>
                    <a:lnTo>
                      <a:pt x="407" y="198"/>
                    </a:lnTo>
                    <a:lnTo>
                      <a:pt x="409" y="200"/>
                    </a:lnTo>
                    <a:lnTo>
                      <a:pt x="411" y="205"/>
                    </a:lnTo>
                    <a:lnTo>
                      <a:pt x="419" y="215"/>
                    </a:lnTo>
                    <a:lnTo>
                      <a:pt x="421" y="219"/>
                    </a:lnTo>
                    <a:lnTo>
                      <a:pt x="421" y="222"/>
                    </a:lnTo>
                    <a:lnTo>
                      <a:pt x="423" y="224"/>
                    </a:lnTo>
                    <a:lnTo>
                      <a:pt x="421" y="229"/>
                    </a:lnTo>
                    <a:lnTo>
                      <a:pt x="421" y="229"/>
                    </a:lnTo>
                    <a:lnTo>
                      <a:pt x="421" y="229"/>
                    </a:lnTo>
                    <a:lnTo>
                      <a:pt x="421" y="229"/>
                    </a:lnTo>
                    <a:lnTo>
                      <a:pt x="421" y="231"/>
                    </a:lnTo>
                    <a:lnTo>
                      <a:pt x="421" y="233"/>
                    </a:lnTo>
                    <a:lnTo>
                      <a:pt x="419" y="236"/>
                    </a:lnTo>
                    <a:lnTo>
                      <a:pt x="419" y="238"/>
                    </a:lnTo>
                    <a:lnTo>
                      <a:pt x="416" y="241"/>
                    </a:lnTo>
                    <a:lnTo>
                      <a:pt x="416" y="241"/>
                    </a:lnTo>
                    <a:lnTo>
                      <a:pt x="416" y="241"/>
                    </a:lnTo>
                    <a:lnTo>
                      <a:pt x="416" y="241"/>
                    </a:lnTo>
                    <a:lnTo>
                      <a:pt x="414" y="243"/>
                    </a:lnTo>
                    <a:lnTo>
                      <a:pt x="414" y="245"/>
                    </a:lnTo>
                    <a:lnTo>
                      <a:pt x="409" y="245"/>
                    </a:lnTo>
                    <a:lnTo>
                      <a:pt x="409" y="245"/>
                    </a:lnTo>
                    <a:lnTo>
                      <a:pt x="409" y="245"/>
                    </a:lnTo>
                    <a:lnTo>
                      <a:pt x="409" y="245"/>
                    </a:lnTo>
                    <a:lnTo>
                      <a:pt x="407" y="248"/>
                    </a:lnTo>
                    <a:lnTo>
                      <a:pt x="407" y="248"/>
                    </a:lnTo>
                    <a:lnTo>
                      <a:pt x="404" y="248"/>
                    </a:lnTo>
                    <a:lnTo>
                      <a:pt x="404" y="248"/>
                    </a:lnTo>
                    <a:lnTo>
                      <a:pt x="404" y="248"/>
                    </a:lnTo>
                    <a:lnTo>
                      <a:pt x="402" y="248"/>
                    </a:lnTo>
                    <a:lnTo>
                      <a:pt x="397" y="248"/>
                    </a:lnTo>
                    <a:lnTo>
                      <a:pt x="395" y="248"/>
                    </a:lnTo>
                    <a:lnTo>
                      <a:pt x="395" y="248"/>
                    </a:lnTo>
                    <a:lnTo>
                      <a:pt x="395" y="248"/>
                    </a:lnTo>
                    <a:lnTo>
                      <a:pt x="395" y="250"/>
                    </a:lnTo>
                    <a:lnTo>
                      <a:pt x="390" y="248"/>
                    </a:lnTo>
                    <a:lnTo>
                      <a:pt x="388" y="248"/>
                    </a:lnTo>
                    <a:lnTo>
                      <a:pt x="369" y="245"/>
                    </a:lnTo>
                    <a:lnTo>
                      <a:pt x="355" y="241"/>
                    </a:lnTo>
                    <a:lnTo>
                      <a:pt x="350" y="241"/>
                    </a:lnTo>
                    <a:lnTo>
                      <a:pt x="345" y="238"/>
                    </a:lnTo>
                    <a:lnTo>
                      <a:pt x="341" y="236"/>
                    </a:lnTo>
                    <a:lnTo>
                      <a:pt x="338" y="233"/>
                    </a:lnTo>
                    <a:lnTo>
                      <a:pt x="326" y="222"/>
                    </a:lnTo>
                    <a:lnTo>
                      <a:pt x="322" y="215"/>
                    </a:lnTo>
                    <a:lnTo>
                      <a:pt x="319" y="210"/>
                    </a:lnTo>
                    <a:lnTo>
                      <a:pt x="315" y="203"/>
                    </a:lnTo>
                    <a:lnTo>
                      <a:pt x="312" y="196"/>
                    </a:lnTo>
                    <a:lnTo>
                      <a:pt x="308" y="184"/>
                    </a:lnTo>
                    <a:lnTo>
                      <a:pt x="305" y="179"/>
                    </a:lnTo>
                    <a:lnTo>
                      <a:pt x="303" y="179"/>
                    </a:lnTo>
                    <a:lnTo>
                      <a:pt x="291" y="177"/>
                    </a:lnTo>
                    <a:lnTo>
                      <a:pt x="277" y="179"/>
                    </a:lnTo>
                    <a:lnTo>
                      <a:pt x="265" y="179"/>
                    </a:lnTo>
                    <a:lnTo>
                      <a:pt x="256" y="184"/>
                    </a:lnTo>
                    <a:lnTo>
                      <a:pt x="241" y="189"/>
                    </a:lnTo>
                    <a:lnTo>
                      <a:pt x="241" y="191"/>
                    </a:lnTo>
                    <a:lnTo>
                      <a:pt x="244" y="191"/>
                    </a:lnTo>
                    <a:lnTo>
                      <a:pt x="248" y="191"/>
                    </a:lnTo>
                    <a:lnTo>
                      <a:pt x="248" y="193"/>
                    </a:lnTo>
                    <a:lnTo>
                      <a:pt x="248" y="193"/>
                    </a:lnTo>
                    <a:lnTo>
                      <a:pt x="246" y="196"/>
                    </a:lnTo>
                    <a:lnTo>
                      <a:pt x="244" y="198"/>
                    </a:lnTo>
                    <a:lnTo>
                      <a:pt x="244" y="198"/>
                    </a:lnTo>
                    <a:lnTo>
                      <a:pt x="244" y="198"/>
                    </a:lnTo>
                    <a:lnTo>
                      <a:pt x="244" y="198"/>
                    </a:lnTo>
                    <a:lnTo>
                      <a:pt x="241" y="198"/>
                    </a:lnTo>
                    <a:lnTo>
                      <a:pt x="241" y="200"/>
                    </a:lnTo>
                    <a:lnTo>
                      <a:pt x="237" y="200"/>
                    </a:lnTo>
                    <a:lnTo>
                      <a:pt x="234" y="205"/>
                    </a:lnTo>
                    <a:lnTo>
                      <a:pt x="241" y="210"/>
                    </a:lnTo>
                    <a:lnTo>
                      <a:pt x="246" y="217"/>
                    </a:lnTo>
                    <a:lnTo>
                      <a:pt x="253" y="224"/>
                    </a:lnTo>
                    <a:lnTo>
                      <a:pt x="258" y="231"/>
                    </a:lnTo>
                    <a:lnTo>
                      <a:pt x="260" y="241"/>
                    </a:lnTo>
                    <a:lnTo>
                      <a:pt x="263" y="250"/>
                    </a:lnTo>
                    <a:lnTo>
                      <a:pt x="265" y="259"/>
                    </a:lnTo>
                    <a:lnTo>
                      <a:pt x="267" y="271"/>
                    </a:lnTo>
                    <a:lnTo>
                      <a:pt x="270" y="309"/>
                    </a:lnTo>
                    <a:lnTo>
                      <a:pt x="272" y="314"/>
                    </a:lnTo>
                    <a:lnTo>
                      <a:pt x="272" y="316"/>
                    </a:lnTo>
                    <a:lnTo>
                      <a:pt x="277" y="321"/>
                    </a:lnTo>
                    <a:lnTo>
                      <a:pt x="277" y="323"/>
                    </a:lnTo>
                    <a:lnTo>
                      <a:pt x="279" y="326"/>
                    </a:lnTo>
                    <a:lnTo>
                      <a:pt x="282" y="333"/>
                    </a:lnTo>
                    <a:lnTo>
                      <a:pt x="282" y="335"/>
                    </a:lnTo>
                    <a:lnTo>
                      <a:pt x="279" y="340"/>
                    </a:lnTo>
                    <a:lnTo>
                      <a:pt x="279" y="340"/>
                    </a:lnTo>
                    <a:lnTo>
                      <a:pt x="279" y="342"/>
                    </a:lnTo>
                    <a:lnTo>
                      <a:pt x="277" y="342"/>
                    </a:lnTo>
                    <a:lnTo>
                      <a:pt x="274" y="345"/>
                    </a:lnTo>
                    <a:lnTo>
                      <a:pt x="274" y="347"/>
                    </a:lnTo>
                    <a:lnTo>
                      <a:pt x="265" y="352"/>
                    </a:lnTo>
                    <a:lnTo>
                      <a:pt x="253" y="359"/>
                    </a:lnTo>
                    <a:lnTo>
                      <a:pt x="248" y="363"/>
                    </a:lnTo>
                    <a:lnTo>
                      <a:pt x="241" y="370"/>
                    </a:lnTo>
                    <a:lnTo>
                      <a:pt x="239" y="375"/>
                    </a:lnTo>
                    <a:lnTo>
                      <a:pt x="237" y="382"/>
                    </a:lnTo>
                    <a:lnTo>
                      <a:pt x="234" y="385"/>
                    </a:lnTo>
                    <a:lnTo>
                      <a:pt x="232" y="389"/>
                    </a:lnTo>
                    <a:lnTo>
                      <a:pt x="230" y="394"/>
                    </a:lnTo>
                    <a:lnTo>
                      <a:pt x="227" y="399"/>
                    </a:lnTo>
                    <a:lnTo>
                      <a:pt x="227" y="399"/>
                    </a:lnTo>
                    <a:lnTo>
                      <a:pt x="227" y="401"/>
                    </a:lnTo>
                    <a:lnTo>
                      <a:pt x="225" y="401"/>
                    </a:lnTo>
                    <a:lnTo>
                      <a:pt x="225" y="404"/>
                    </a:lnTo>
                    <a:lnTo>
                      <a:pt x="220" y="406"/>
                    </a:lnTo>
                    <a:lnTo>
                      <a:pt x="220" y="406"/>
                    </a:lnTo>
                    <a:lnTo>
                      <a:pt x="218" y="406"/>
                    </a:lnTo>
                    <a:lnTo>
                      <a:pt x="215" y="408"/>
                    </a:lnTo>
                    <a:lnTo>
                      <a:pt x="213" y="411"/>
                    </a:lnTo>
                    <a:lnTo>
                      <a:pt x="213" y="413"/>
                    </a:lnTo>
                    <a:lnTo>
                      <a:pt x="213" y="432"/>
                    </a:lnTo>
                    <a:lnTo>
                      <a:pt x="213" y="456"/>
                    </a:lnTo>
                    <a:lnTo>
                      <a:pt x="215" y="463"/>
                    </a:lnTo>
                    <a:lnTo>
                      <a:pt x="218" y="472"/>
                    </a:lnTo>
                    <a:lnTo>
                      <a:pt x="222" y="484"/>
                    </a:lnTo>
                    <a:lnTo>
                      <a:pt x="225" y="496"/>
                    </a:lnTo>
                    <a:lnTo>
                      <a:pt x="227" y="508"/>
                    </a:lnTo>
                    <a:lnTo>
                      <a:pt x="230" y="522"/>
                    </a:lnTo>
                    <a:lnTo>
                      <a:pt x="227" y="531"/>
                    </a:lnTo>
                    <a:lnTo>
                      <a:pt x="227" y="536"/>
                    </a:lnTo>
                    <a:lnTo>
                      <a:pt x="227" y="541"/>
                    </a:lnTo>
                    <a:lnTo>
                      <a:pt x="227" y="545"/>
                    </a:lnTo>
                    <a:lnTo>
                      <a:pt x="230" y="550"/>
                    </a:lnTo>
                    <a:lnTo>
                      <a:pt x="234" y="557"/>
                    </a:lnTo>
                    <a:lnTo>
                      <a:pt x="239" y="564"/>
                    </a:lnTo>
                    <a:lnTo>
                      <a:pt x="239" y="569"/>
                    </a:lnTo>
                    <a:lnTo>
                      <a:pt x="241" y="574"/>
                    </a:lnTo>
                    <a:lnTo>
                      <a:pt x="241" y="576"/>
                    </a:lnTo>
                    <a:lnTo>
                      <a:pt x="244" y="581"/>
                    </a:lnTo>
                    <a:lnTo>
                      <a:pt x="246" y="590"/>
                    </a:lnTo>
                    <a:lnTo>
                      <a:pt x="248" y="597"/>
                    </a:lnTo>
                    <a:lnTo>
                      <a:pt x="248" y="600"/>
                    </a:lnTo>
                    <a:lnTo>
                      <a:pt x="248" y="604"/>
                    </a:lnTo>
                    <a:lnTo>
                      <a:pt x="248" y="604"/>
                    </a:lnTo>
                    <a:lnTo>
                      <a:pt x="248" y="604"/>
                    </a:lnTo>
                    <a:lnTo>
                      <a:pt x="248" y="604"/>
                    </a:lnTo>
                    <a:lnTo>
                      <a:pt x="248" y="607"/>
                    </a:lnTo>
                    <a:lnTo>
                      <a:pt x="248" y="607"/>
                    </a:lnTo>
                    <a:lnTo>
                      <a:pt x="248" y="607"/>
                    </a:lnTo>
                    <a:lnTo>
                      <a:pt x="248" y="609"/>
                    </a:lnTo>
                    <a:lnTo>
                      <a:pt x="248" y="611"/>
                    </a:lnTo>
                    <a:lnTo>
                      <a:pt x="246" y="611"/>
                    </a:lnTo>
                    <a:lnTo>
                      <a:pt x="246" y="611"/>
                    </a:lnTo>
                    <a:lnTo>
                      <a:pt x="246" y="611"/>
                    </a:lnTo>
                    <a:lnTo>
                      <a:pt x="246" y="614"/>
                    </a:lnTo>
                    <a:lnTo>
                      <a:pt x="244" y="616"/>
                    </a:lnTo>
                    <a:lnTo>
                      <a:pt x="244" y="619"/>
                    </a:lnTo>
                    <a:lnTo>
                      <a:pt x="241" y="621"/>
                    </a:lnTo>
                    <a:lnTo>
                      <a:pt x="232" y="626"/>
                    </a:lnTo>
                    <a:lnTo>
                      <a:pt x="225" y="633"/>
                    </a:lnTo>
                    <a:lnTo>
                      <a:pt x="220" y="637"/>
                    </a:lnTo>
                    <a:lnTo>
                      <a:pt x="218" y="640"/>
                    </a:lnTo>
                    <a:lnTo>
                      <a:pt x="215" y="642"/>
                    </a:lnTo>
                    <a:lnTo>
                      <a:pt x="213" y="649"/>
                    </a:lnTo>
                    <a:lnTo>
                      <a:pt x="208" y="654"/>
                    </a:lnTo>
                    <a:lnTo>
                      <a:pt x="204" y="659"/>
                    </a:lnTo>
                    <a:lnTo>
                      <a:pt x="201" y="663"/>
                    </a:lnTo>
                    <a:lnTo>
                      <a:pt x="199" y="668"/>
                    </a:lnTo>
                    <a:lnTo>
                      <a:pt x="194" y="673"/>
                    </a:lnTo>
                    <a:lnTo>
                      <a:pt x="192" y="675"/>
                    </a:lnTo>
                    <a:lnTo>
                      <a:pt x="189" y="678"/>
                    </a:lnTo>
                    <a:lnTo>
                      <a:pt x="185" y="680"/>
                    </a:lnTo>
                    <a:lnTo>
                      <a:pt x="185" y="680"/>
                    </a:lnTo>
                    <a:lnTo>
                      <a:pt x="182" y="680"/>
                    </a:lnTo>
                    <a:lnTo>
                      <a:pt x="182" y="680"/>
                    </a:lnTo>
                    <a:lnTo>
                      <a:pt x="182" y="682"/>
                    </a:lnTo>
                    <a:lnTo>
                      <a:pt x="180" y="682"/>
                    </a:lnTo>
                    <a:lnTo>
                      <a:pt x="178" y="685"/>
                    </a:lnTo>
                    <a:lnTo>
                      <a:pt x="175" y="685"/>
                    </a:lnTo>
                    <a:lnTo>
                      <a:pt x="175" y="685"/>
                    </a:lnTo>
                    <a:lnTo>
                      <a:pt x="171" y="685"/>
                    </a:lnTo>
                    <a:lnTo>
                      <a:pt x="166" y="685"/>
                    </a:lnTo>
                    <a:lnTo>
                      <a:pt x="161" y="682"/>
                    </a:lnTo>
                    <a:lnTo>
                      <a:pt x="161" y="682"/>
                    </a:lnTo>
                    <a:lnTo>
                      <a:pt x="161" y="682"/>
                    </a:lnTo>
                    <a:lnTo>
                      <a:pt x="159" y="682"/>
                    </a:lnTo>
                    <a:lnTo>
                      <a:pt x="149" y="680"/>
                    </a:lnTo>
                    <a:lnTo>
                      <a:pt x="137" y="678"/>
                    </a:lnTo>
                    <a:lnTo>
                      <a:pt x="126" y="678"/>
                    </a:lnTo>
                    <a:lnTo>
                      <a:pt x="114" y="678"/>
                    </a:lnTo>
                    <a:lnTo>
                      <a:pt x="104" y="680"/>
                    </a:lnTo>
                    <a:lnTo>
                      <a:pt x="93" y="680"/>
                    </a:lnTo>
                    <a:lnTo>
                      <a:pt x="81" y="680"/>
                    </a:lnTo>
                    <a:lnTo>
                      <a:pt x="71" y="680"/>
                    </a:lnTo>
                    <a:lnTo>
                      <a:pt x="62" y="678"/>
                    </a:lnTo>
                    <a:lnTo>
                      <a:pt x="55" y="675"/>
                    </a:lnTo>
                    <a:lnTo>
                      <a:pt x="50" y="675"/>
                    </a:lnTo>
                    <a:lnTo>
                      <a:pt x="45" y="675"/>
                    </a:lnTo>
                    <a:lnTo>
                      <a:pt x="43" y="678"/>
                    </a:lnTo>
                    <a:lnTo>
                      <a:pt x="36" y="682"/>
                    </a:lnTo>
                    <a:lnTo>
                      <a:pt x="31" y="685"/>
                    </a:lnTo>
                    <a:lnTo>
                      <a:pt x="31" y="689"/>
                    </a:lnTo>
                    <a:lnTo>
                      <a:pt x="26" y="694"/>
                    </a:lnTo>
                    <a:lnTo>
                      <a:pt x="24" y="701"/>
                    </a:lnTo>
                    <a:lnTo>
                      <a:pt x="12" y="715"/>
                    </a:lnTo>
                    <a:lnTo>
                      <a:pt x="8" y="722"/>
                    </a:lnTo>
                    <a:lnTo>
                      <a:pt x="3" y="730"/>
                    </a:lnTo>
                    <a:lnTo>
                      <a:pt x="0" y="734"/>
                    </a:lnTo>
                    <a:lnTo>
                      <a:pt x="0" y="739"/>
                    </a:lnTo>
                    <a:lnTo>
                      <a:pt x="3" y="758"/>
                    </a:lnTo>
                    <a:lnTo>
                      <a:pt x="10" y="777"/>
                    </a:lnTo>
                    <a:lnTo>
                      <a:pt x="12" y="791"/>
                    </a:lnTo>
                    <a:lnTo>
                      <a:pt x="17" y="808"/>
                    </a:lnTo>
                    <a:lnTo>
                      <a:pt x="17" y="810"/>
                    </a:lnTo>
                    <a:lnTo>
                      <a:pt x="19" y="812"/>
                    </a:lnTo>
                    <a:lnTo>
                      <a:pt x="22" y="815"/>
                    </a:lnTo>
                    <a:lnTo>
                      <a:pt x="24" y="817"/>
                    </a:lnTo>
                    <a:lnTo>
                      <a:pt x="29" y="822"/>
                    </a:lnTo>
                    <a:lnTo>
                      <a:pt x="31" y="826"/>
                    </a:lnTo>
                    <a:lnTo>
                      <a:pt x="34" y="831"/>
                    </a:lnTo>
                    <a:lnTo>
                      <a:pt x="36" y="836"/>
                    </a:lnTo>
                    <a:lnTo>
                      <a:pt x="38" y="836"/>
                    </a:lnTo>
                    <a:lnTo>
                      <a:pt x="43" y="838"/>
                    </a:lnTo>
                    <a:lnTo>
                      <a:pt x="48" y="838"/>
                    </a:lnTo>
                    <a:lnTo>
                      <a:pt x="52" y="841"/>
                    </a:lnTo>
                    <a:lnTo>
                      <a:pt x="55" y="843"/>
                    </a:lnTo>
                    <a:lnTo>
                      <a:pt x="60" y="845"/>
                    </a:lnTo>
                    <a:lnTo>
                      <a:pt x="60" y="841"/>
                    </a:lnTo>
                    <a:lnTo>
                      <a:pt x="62" y="838"/>
                    </a:lnTo>
                    <a:lnTo>
                      <a:pt x="67" y="836"/>
                    </a:lnTo>
                    <a:lnTo>
                      <a:pt x="71" y="836"/>
                    </a:lnTo>
                    <a:lnTo>
                      <a:pt x="88" y="841"/>
                    </a:lnTo>
                    <a:lnTo>
                      <a:pt x="107" y="845"/>
                    </a:lnTo>
                    <a:lnTo>
                      <a:pt x="123" y="848"/>
                    </a:lnTo>
                    <a:lnTo>
                      <a:pt x="142" y="848"/>
                    </a:lnTo>
                    <a:lnTo>
                      <a:pt x="149" y="848"/>
                    </a:lnTo>
                    <a:lnTo>
                      <a:pt x="152" y="850"/>
                    </a:lnTo>
                    <a:lnTo>
                      <a:pt x="154" y="852"/>
                    </a:lnTo>
                    <a:lnTo>
                      <a:pt x="166" y="864"/>
                    </a:lnTo>
                    <a:lnTo>
                      <a:pt x="178" y="878"/>
                    </a:lnTo>
                    <a:lnTo>
                      <a:pt x="189" y="895"/>
                    </a:lnTo>
                    <a:lnTo>
                      <a:pt x="194" y="902"/>
                    </a:lnTo>
                    <a:lnTo>
                      <a:pt x="199" y="911"/>
                    </a:lnTo>
                    <a:lnTo>
                      <a:pt x="199" y="907"/>
                    </a:lnTo>
                    <a:lnTo>
                      <a:pt x="201" y="904"/>
                    </a:lnTo>
                    <a:lnTo>
                      <a:pt x="204" y="902"/>
                    </a:lnTo>
                    <a:lnTo>
                      <a:pt x="206" y="900"/>
                    </a:lnTo>
                    <a:lnTo>
                      <a:pt x="208" y="897"/>
                    </a:lnTo>
                    <a:lnTo>
                      <a:pt x="211" y="897"/>
                    </a:lnTo>
                    <a:lnTo>
                      <a:pt x="215" y="897"/>
                    </a:lnTo>
                    <a:lnTo>
                      <a:pt x="218" y="900"/>
                    </a:lnTo>
                    <a:lnTo>
                      <a:pt x="222" y="900"/>
                    </a:lnTo>
                    <a:lnTo>
                      <a:pt x="227" y="902"/>
                    </a:lnTo>
                    <a:lnTo>
                      <a:pt x="232" y="904"/>
                    </a:lnTo>
                    <a:lnTo>
                      <a:pt x="234" y="909"/>
                    </a:lnTo>
                    <a:lnTo>
                      <a:pt x="237" y="914"/>
                    </a:lnTo>
                    <a:lnTo>
                      <a:pt x="239" y="919"/>
                    </a:lnTo>
                    <a:lnTo>
                      <a:pt x="241" y="926"/>
                    </a:lnTo>
                    <a:lnTo>
                      <a:pt x="241" y="933"/>
                    </a:lnTo>
                    <a:lnTo>
                      <a:pt x="244" y="937"/>
                    </a:lnTo>
                    <a:lnTo>
                      <a:pt x="246" y="942"/>
                    </a:lnTo>
                    <a:lnTo>
                      <a:pt x="248" y="947"/>
                    </a:lnTo>
                    <a:lnTo>
                      <a:pt x="253" y="952"/>
                    </a:lnTo>
                    <a:lnTo>
                      <a:pt x="258" y="952"/>
                    </a:lnTo>
                    <a:lnTo>
                      <a:pt x="260" y="952"/>
                    </a:lnTo>
                    <a:lnTo>
                      <a:pt x="267" y="949"/>
                    </a:lnTo>
                    <a:lnTo>
                      <a:pt x="274" y="949"/>
                    </a:lnTo>
                    <a:lnTo>
                      <a:pt x="274" y="949"/>
                    </a:lnTo>
                    <a:lnTo>
                      <a:pt x="274" y="949"/>
                    </a:lnTo>
                    <a:lnTo>
                      <a:pt x="277" y="949"/>
                    </a:lnTo>
                    <a:lnTo>
                      <a:pt x="277" y="949"/>
                    </a:lnTo>
                    <a:lnTo>
                      <a:pt x="282" y="949"/>
                    </a:lnTo>
                    <a:lnTo>
                      <a:pt x="289" y="949"/>
                    </a:lnTo>
                    <a:lnTo>
                      <a:pt x="293" y="949"/>
                    </a:lnTo>
                    <a:lnTo>
                      <a:pt x="298" y="952"/>
                    </a:lnTo>
                    <a:lnTo>
                      <a:pt x="300" y="954"/>
                    </a:lnTo>
                    <a:lnTo>
                      <a:pt x="303" y="959"/>
                    </a:lnTo>
                    <a:lnTo>
                      <a:pt x="305" y="963"/>
                    </a:lnTo>
                    <a:lnTo>
                      <a:pt x="305" y="968"/>
                    </a:lnTo>
                    <a:lnTo>
                      <a:pt x="305" y="975"/>
                    </a:lnTo>
                    <a:lnTo>
                      <a:pt x="305" y="982"/>
                    </a:lnTo>
                    <a:lnTo>
                      <a:pt x="305" y="987"/>
                    </a:lnTo>
                    <a:lnTo>
                      <a:pt x="303" y="992"/>
                    </a:lnTo>
                    <a:lnTo>
                      <a:pt x="303" y="997"/>
                    </a:lnTo>
                    <a:lnTo>
                      <a:pt x="305" y="994"/>
                    </a:lnTo>
                    <a:lnTo>
                      <a:pt x="308" y="994"/>
                    </a:lnTo>
                    <a:lnTo>
                      <a:pt x="308" y="994"/>
                    </a:lnTo>
                    <a:lnTo>
                      <a:pt x="312" y="994"/>
                    </a:lnTo>
                    <a:lnTo>
                      <a:pt x="315" y="992"/>
                    </a:lnTo>
                    <a:lnTo>
                      <a:pt x="315" y="992"/>
                    </a:lnTo>
                    <a:lnTo>
                      <a:pt x="317" y="992"/>
                    </a:lnTo>
                    <a:lnTo>
                      <a:pt x="322" y="989"/>
                    </a:lnTo>
                    <a:lnTo>
                      <a:pt x="326" y="987"/>
                    </a:lnTo>
                    <a:lnTo>
                      <a:pt x="329" y="987"/>
                    </a:lnTo>
                    <a:lnTo>
                      <a:pt x="333" y="982"/>
                    </a:lnTo>
                    <a:lnTo>
                      <a:pt x="336" y="982"/>
                    </a:lnTo>
                    <a:lnTo>
                      <a:pt x="338" y="980"/>
                    </a:lnTo>
                    <a:lnTo>
                      <a:pt x="338" y="980"/>
                    </a:lnTo>
                    <a:lnTo>
                      <a:pt x="341" y="978"/>
                    </a:lnTo>
                    <a:lnTo>
                      <a:pt x="343" y="973"/>
                    </a:lnTo>
                    <a:lnTo>
                      <a:pt x="348" y="968"/>
                    </a:lnTo>
                    <a:lnTo>
                      <a:pt x="350" y="963"/>
                    </a:lnTo>
                    <a:lnTo>
                      <a:pt x="355" y="961"/>
                    </a:lnTo>
                    <a:lnTo>
                      <a:pt x="359" y="961"/>
                    </a:lnTo>
                    <a:lnTo>
                      <a:pt x="376" y="961"/>
                    </a:lnTo>
                    <a:lnTo>
                      <a:pt x="376" y="968"/>
                    </a:lnTo>
                    <a:lnTo>
                      <a:pt x="378" y="973"/>
                    </a:lnTo>
                    <a:lnTo>
                      <a:pt x="381" y="985"/>
                    </a:lnTo>
                    <a:lnTo>
                      <a:pt x="383" y="987"/>
                    </a:lnTo>
                    <a:lnTo>
                      <a:pt x="383" y="987"/>
                    </a:lnTo>
                    <a:lnTo>
                      <a:pt x="409" y="989"/>
                    </a:lnTo>
                    <a:lnTo>
                      <a:pt x="409" y="989"/>
                    </a:lnTo>
                    <a:lnTo>
                      <a:pt x="411" y="989"/>
                    </a:lnTo>
                    <a:lnTo>
                      <a:pt x="414" y="989"/>
                    </a:lnTo>
                    <a:lnTo>
                      <a:pt x="416" y="989"/>
                    </a:lnTo>
                    <a:lnTo>
                      <a:pt x="416" y="989"/>
                    </a:lnTo>
                    <a:lnTo>
                      <a:pt x="419" y="987"/>
                    </a:lnTo>
                    <a:lnTo>
                      <a:pt x="419" y="987"/>
                    </a:lnTo>
                    <a:lnTo>
                      <a:pt x="419" y="985"/>
                    </a:lnTo>
                    <a:lnTo>
                      <a:pt x="421" y="985"/>
                    </a:lnTo>
                    <a:lnTo>
                      <a:pt x="421" y="982"/>
                    </a:lnTo>
                    <a:lnTo>
                      <a:pt x="421" y="982"/>
                    </a:lnTo>
                    <a:lnTo>
                      <a:pt x="423" y="980"/>
                    </a:lnTo>
                    <a:lnTo>
                      <a:pt x="426" y="978"/>
                    </a:lnTo>
                    <a:lnTo>
                      <a:pt x="428" y="978"/>
                    </a:lnTo>
                    <a:lnTo>
                      <a:pt x="430" y="978"/>
                    </a:lnTo>
                    <a:lnTo>
                      <a:pt x="430" y="980"/>
                    </a:lnTo>
                    <a:lnTo>
                      <a:pt x="430" y="982"/>
                    </a:lnTo>
                    <a:lnTo>
                      <a:pt x="430" y="985"/>
                    </a:lnTo>
                    <a:lnTo>
                      <a:pt x="433" y="992"/>
                    </a:lnTo>
                    <a:lnTo>
                      <a:pt x="433" y="992"/>
                    </a:lnTo>
                    <a:lnTo>
                      <a:pt x="433" y="994"/>
                    </a:lnTo>
                    <a:lnTo>
                      <a:pt x="435" y="994"/>
                    </a:lnTo>
                    <a:lnTo>
                      <a:pt x="435" y="994"/>
                    </a:lnTo>
                    <a:lnTo>
                      <a:pt x="435" y="994"/>
                    </a:lnTo>
                    <a:lnTo>
                      <a:pt x="445" y="994"/>
                    </a:lnTo>
                    <a:lnTo>
                      <a:pt x="449" y="992"/>
                    </a:lnTo>
                    <a:lnTo>
                      <a:pt x="454" y="992"/>
                    </a:lnTo>
                    <a:lnTo>
                      <a:pt x="470" y="989"/>
                    </a:lnTo>
                    <a:lnTo>
                      <a:pt x="473" y="992"/>
                    </a:lnTo>
                    <a:lnTo>
                      <a:pt x="478" y="992"/>
                    </a:lnTo>
                    <a:lnTo>
                      <a:pt x="485" y="997"/>
                    </a:lnTo>
                    <a:lnTo>
                      <a:pt x="489" y="997"/>
                    </a:lnTo>
                    <a:lnTo>
                      <a:pt x="496" y="997"/>
                    </a:lnTo>
                    <a:lnTo>
                      <a:pt x="499" y="994"/>
                    </a:lnTo>
                    <a:lnTo>
                      <a:pt x="504" y="992"/>
                    </a:lnTo>
                    <a:lnTo>
                      <a:pt x="506" y="989"/>
                    </a:lnTo>
                    <a:lnTo>
                      <a:pt x="506" y="989"/>
                    </a:lnTo>
                    <a:lnTo>
                      <a:pt x="506" y="989"/>
                    </a:lnTo>
                    <a:lnTo>
                      <a:pt x="508" y="987"/>
                    </a:lnTo>
                    <a:lnTo>
                      <a:pt x="515" y="980"/>
                    </a:lnTo>
                    <a:lnTo>
                      <a:pt x="520" y="978"/>
                    </a:lnTo>
                    <a:lnTo>
                      <a:pt x="525" y="975"/>
                    </a:lnTo>
                    <a:lnTo>
                      <a:pt x="532" y="973"/>
                    </a:lnTo>
                    <a:lnTo>
                      <a:pt x="539" y="973"/>
                    </a:lnTo>
                    <a:lnTo>
                      <a:pt x="563" y="975"/>
                    </a:lnTo>
                    <a:lnTo>
                      <a:pt x="591" y="978"/>
                    </a:lnTo>
                    <a:lnTo>
                      <a:pt x="591" y="978"/>
                    </a:lnTo>
                    <a:lnTo>
                      <a:pt x="596" y="980"/>
                    </a:lnTo>
                    <a:lnTo>
                      <a:pt x="607" y="989"/>
                    </a:lnTo>
                    <a:lnTo>
                      <a:pt x="615" y="994"/>
                    </a:lnTo>
                    <a:lnTo>
                      <a:pt x="622" y="999"/>
                    </a:lnTo>
                    <a:lnTo>
                      <a:pt x="626" y="1001"/>
                    </a:lnTo>
                    <a:lnTo>
                      <a:pt x="631" y="1001"/>
                    </a:lnTo>
                    <a:lnTo>
                      <a:pt x="636" y="1001"/>
                    </a:lnTo>
                    <a:lnTo>
                      <a:pt x="643" y="1004"/>
                    </a:lnTo>
                    <a:lnTo>
                      <a:pt x="643" y="1001"/>
                    </a:lnTo>
                    <a:lnTo>
                      <a:pt x="645" y="1001"/>
                    </a:lnTo>
                    <a:lnTo>
                      <a:pt x="645" y="999"/>
                    </a:lnTo>
                    <a:lnTo>
                      <a:pt x="648" y="999"/>
                    </a:lnTo>
                    <a:lnTo>
                      <a:pt x="652" y="992"/>
                    </a:lnTo>
                    <a:lnTo>
                      <a:pt x="657" y="987"/>
                    </a:lnTo>
                    <a:lnTo>
                      <a:pt x="664" y="982"/>
                    </a:lnTo>
                    <a:lnTo>
                      <a:pt x="671" y="982"/>
                    </a:lnTo>
                    <a:lnTo>
                      <a:pt x="676" y="982"/>
                    </a:lnTo>
                    <a:lnTo>
                      <a:pt x="678" y="982"/>
                    </a:lnTo>
                    <a:lnTo>
                      <a:pt x="683" y="982"/>
                    </a:lnTo>
                    <a:lnTo>
                      <a:pt x="685" y="982"/>
                    </a:lnTo>
                    <a:lnTo>
                      <a:pt x="690" y="982"/>
                    </a:lnTo>
                    <a:lnTo>
                      <a:pt x="697" y="982"/>
                    </a:lnTo>
                    <a:lnTo>
                      <a:pt x="700" y="982"/>
                    </a:lnTo>
                    <a:lnTo>
                      <a:pt x="704" y="982"/>
                    </a:lnTo>
                    <a:lnTo>
                      <a:pt x="709" y="982"/>
                    </a:lnTo>
                    <a:lnTo>
                      <a:pt x="711" y="982"/>
                    </a:lnTo>
                    <a:lnTo>
                      <a:pt x="716" y="982"/>
                    </a:lnTo>
                    <a:lnTo>
                      <a:pt x="721" y="980"/>
                    </a:lnTo>
                    <a:lnTo>
                      <a:pt x="728" y="980"/>
                    </a:lnTo>
                    <a:lnTo>
                      <a:pt x="733" y="978"/>
                    </a:lnTo>
                    <a:lnTo>
                      <a:pt x="737" y="978"/>
                    </a:lnTo>
                    <a:lnTo>
                      <a:pt x="740" y="980"/>
                    </a:lnTo>
                    <a:lnTo>
                      <a:pt x="742" y="980"/>
                    </a:lnTo>
                    <a:lnTo>
                      <a:pt x="744" y="982"/>
                    </a:lnTo>
                    <a:lnTo>
                      <a:pt x="747" y="985"/>
                    </a:lnTo>
                    <a:lnTo>
                      <a:pt x="749" y="989"/>
                    </a:lnTo>
                    <a:lnTo>
                      <a:pt x="749" y="994"/>
                    </a:lnTo>
                    <a:lnTo>
                      <a:pt x="749" y="994"/>
                    </a:lnTo>
                    <a:lnTo>
                      <a:pt x="749" y="994"/>
                    </a:lnTo>
                    <a:lnTo>
                      <a:pt x="749" y="999"/>
                    </a:lnTo>
                    <a:lnTo>
                      <a:pt x="747" y="1001"/>
                    </a:lnTo>
                    <a:lnTo>
                      <a:pt x="747" y="1004"/>
                    </a:lnTo>
                    <a:lnTo>
                      <a:pt x="744" y="1011"/>
                    </a:lnTo>
                    <a:lnTo>
                      <a:pt x="749" y="1004"/>
                    </a:lnTo>
                    <a:lnTo>
                      <a:pt x="752" y="999"/>
                    </a:lnTo>
                    <a:lnTo>
                      <a:pt x="752" y="997"/>
                    </a:lnTo>
                    <a:lnTo>
                      <a:pt x="754" y="994"/>
                    </a:lnTo>
                    <a:lnTo>
                      <a:pt x="756" y="994"/>
                    </a:lnTo>
                    <a:lnTo>
                      <a:pt x="759" y="989"/>
                    </a:lnTo>
                    <a:lnTo>
                      <a:pt x="761" y="987"/>
                    </a:lnTo>
                    <a:lnTo>
                      <a:pt x="763" y="985"/>
                    </a:lnTo>
                    <a:lnTo>
                      <a:pt x="766" y="982"/>
                    </a:lnTo>
                    <a:lnTo>
                      <a:pt x="759" y="992"/>
                    </a:lnTo>
                    <a:lnTo>
                      <a:pt x="754" y="1001"/>
                    </a:lnTo>
                    <a:lnTo>
                      <a:pt x="749" y="1006"/>
                    </a:lnTo>
                    <a:lnTo>
                      <a:pt x="744" y="1011"/>
                    </a:lnTo>
                    <a:lnTo>
                      <a:pt x="744" y="1015"/>
                    </a:lnTo>
                    <a:lnTo>
                      <a:pt x="744" y="1020"/>
                    </a:lnTo>
                    <a:lnTo>
                      <a:pt x="744" y="1025"/>
                    </a:lnTo>
                    <a:lnTo>
                      <a:pt x="747" y="1030"/>
                    </a:lnTo>
                    <a:lnTo>
                      <a:pt x="747" y="1032"/>
                    </a:lnTo>
                    <a:lnTo>
                      <a:pt x="749" y="1034"/>
                    </a:lnTo>
                    <a:lnTo>
                      <a:pt x="749" y="1037"/>
                    </a:lnTo>
                    <a:lnTo>
                      <a:pt x="752" y="1037"/>
                    </a:lnTo>
                    <a:lnTo>
                      <a:pt x="761" y="1039"/>
                    </a:lnTo>
                    <a:lnTo>
                      <a:pt x="770" y="1041"/>
                    </a:lnTo>
                    <a:lnTo>
                      <a:pt x="778" y="1044"/>
                    </a:lnTo>
                    <a:lnTo>
                      <a:pt x="782" y="1044"/>
                    </a:lnTo>
                    <a:lnTo>
                      <a:pt x="787" y="1044"/>
                    </a:lnTo>
                    <a:lnTo>
                      <a:pt x="796" y="1044"/>
                    </a:lnTo>
                    <a:lnTo>
                      <a:pt x="804" y="1041"/>
                    </a:lnTo>
                    <a:lnTo>
                      <a:pt x="808" y="1041"/>
                    </a:lnTo>
                    <a:lnTo>
                      <a:pt x="813" y="1039"/>
                    </a:lnTo>
                    <a:lnTo>
                      <a:pt x="820" y="1037"/>
                    </a:lnTo>
                    <a:lnTo>
                      <a:pt x="825" y="1034"/>
                    </a:lnTo>
                    <a:lnTo>
                      <a:pt x="827" y="1032"/>
                    </a:lnTo>
                    <a:lnTo>
                      <a:pt x="830" y="1032"/>
                    </a:lnTo>
                    <a:lnTo>
                      <a:pt x="853" y="1018"/>
                    </a:lnTo>
                    <a:lnTo>
                      <a:pt x="877" y="1001"/>
                    </a:lnTo>
                    <a:lnTo>
                      <a:pt x="893" y="992"/>
                    </a:lnTo>
                    <a:lnTo>
                      <a:pt x="905" y="985"/>
                    </a:lnTo>
                    <a:lnTo>
                      <a:pt x="910" y="982"/>
                    </a:lnTo>
                    <a:lnTo>
                      <a:pt x="917" y="980"/>
                    </a:lnTo>
                    <a:lnTo>
                      <a:pt x="924" y="978"/>
                    </a:lnTo>
                    <a:lnTo>
                      <a:pt x="929" y="980"/>
                    </a:lnTo>
                    <a:lnTo>
                      <a:pt x="936" y="980"/>
                    </a:lnTo>
                    <a:lnTo>
                      <a:pt x="943" y="982"/>
                    </a:lnTo>
                    <a:lnTo>
                      <a:pt x="948" y="985"/>
                    </a:lnTo>
                    <a:lnTo>
                      <a:pt x="955" y="987"/>
                    </a:lnTo>
                    <a:lnTo>
                      <a:pt x="962" y="992"/>
                    </a:lnTo>
                    <a:lnTo>
                      <a:pt x="964" y="997"/>
                    </a:lnTo>
                    <a:lnTo>
                      <a:pt x="967" y="1001"/>
                    </a:lnTo>
                    <a:lnTo>
                      <a:pt x="969" y="1004"/>
                    </a:lnTo>
                    <a:lnTo>
                      <a:pt x="971" y="1006"/>
                    </a:lnTo>
                    <a:lnTo>
                      <a:pt x="974" y="1008"/>
                    </a:lnTo>
                    <a:lnTo>
                      <a:pt x="981" y="1013"/>
                    </a:lnTo>
                    <a:lnTo>
                      <a:pt x="985" y="1015"/>
                    </a:lnTo>
                    <a:lnTo>
                      <a:pt x="990" y="1015"/>
                    </a:lnTo>
                    <a:lnTo>
                      <a:pt x="992" y="1013"/>
                    </a:lnTo>
                    <a:lnTo>
                      <a:pt x="992" y="1013"/>
                    </a:lnTo>
                    <a:lnTo>
                      <a:pt x="995" y="1011"/>
                    </a:lnTo>
                    <a:lnTo>
                      <a:pt x="995" y="1008"/>
                    </a:lnTo>
                    <a:lnTo>
                      <a:pt x="997" y="1006"/>
                    </a:lnTo>
                    <a:lnTo>
                      <a:pt x="997" y="1006"/>
                    </a:lnTo>
                    <a:lnTo>
                      <a:pt x="997" y="1006"/>
                    </a:lnTo>
                    <a:lnTo>
                      <a:pt x="1000" y="1001"/>
                    </a:lnTo>
                    <a:lnTo>
                      <a:pt x="1002" y="994"/>
                    </a:lnTo>
                    <a:lnTo>
                      <a:pt x="1004" y="985"/>
                    </a:lnTo>
                    <a:lnTo>
                      <a:pt x="1007" y="978"/>
                    </a:lnTo>
                    <a:lnTo>
                      <a:pt x="1011" y="968"/>
                    </a:lnTo>
                    <a:lnTo>
                      <a:pt x="1016" y="959"/>
                    </a:lnTo>
                    <a:lnTo>
                      <a:pt x="1021" y="954"/>
                    </a:lnTo>
                    <a:lnTo>
                      <a:pt x="1026" y="949"/>
                    </a:lnTo>
                    <a:lnTo>
                      <a:pt x="1030" y="945"/>
                    </a:lnTo>
                    <a:lnTo>
                      <a:pt x="1035" y="942"/>
                    </a:lnTo>
                    <a:lnTo>
                      <a:pt x="1042" y="940"/>
                    </a:lnTo>
                    <a:lnTo>
                      <a:pt x="1049" y="937"/>
                    </a:lnTo>
                    <a:lnTo>
                      <a:pt x="1059" y="937"/>
                    </a:lnTo>
                    <a:lnTo>
                      <a:pt x="1066" y="937"/>
                    </a:lnTo>
                    <a:lnTo>
                      <a:pt x="1070" y="937"/>
                    </a:lnTo>
                    <a:lnTo>
                      <a:pt x="1078" y="937"/>
                    </a:lnTo>
                    <a:lnTo>
                      <a:pt x="1087" y="937"/>
                    </a:lnTo>
                    <a:lnTo>
                      <a:pt x="1122" y="928"/>
                    </a:lnTo>
                    <a:lnTo>
                      <a:pt x="1125" y="926"/>
                    </a:lnTo>
                    <a:lnTo>
                      <a:pt x="1129" y="926"/>
                    </a:lnTo>
                    <a:lnTo>
                      <a:pt x="1132" y="923"/>
                    </a:lnTo>
                    <a:lnTo>
                      <a:pt x="1134" y="923"/>
                    </a:lnTo>
                    <a:lnTo>
                      <a:pt x="1137" y="921"/>
                    </a:lnTo>
                    <a:lnTo>
                      <a:pt x="1139" y="919"/>
                    </a:lnTo>
                    <a:lnTo>
                      <a:pt x="1139" y="919"/>
                    </a:lnTo>
                    <a:lnTo>
                      <a:pt x="1139" y="919"/>
                    </a:lnTo>
                    <a:lnTo>
                      <a:pt x="1139" y="919"/>
                    </a:lnTo>
                    <a:lnTo>
                      <a:pt x="1144" y="916"/>
                    </a:lnTo>
                    <a:lnTo>
                      <a:pt x="1146" y="914"/>
                    </a:lnTo>
                    <a:lnTo>
                      <a:pt x="1146" y="914"/>
                    </a:lnTo>
                    <a:lnTo>
                      <a:pt x="1146" y="914"/>
                    </a:lnTo>
                    <a:lnTo>
                      <a:pt x="1148" y="914"/>
                    </a:lnTo>
                    <a:lnTo>
                      <a:pt x="1148" y="914"/>
                    </a:lnTo>
                    <a:lnTo>
                      <a:pt x="1153" y="909"/>
                    </a:lnTo>
                    <a:lnTo>
                      <a:pt x="1163" y="902"/>
                    </a:lnTo>
                    <a:lnTo>
                      <a:pt x="1170" y="895"/>
                    </a:lnTo>
                    <a:lnTo>
                      <a:pt x="1174" y="890"/>
                    </a:lnTo>
                    <a:lnTo>
                      <a:pt x="1179" y="888"/>
                    </a:lnTo>
                    <a:lnTo>
                      <a:pt x="1181" y="888"/>
                    </a:lnTo>
                    <a:lnTo>
                      <a:pt x="1191" y="886"/>
                    </a:lnTo>
                    <a:lnTo>
                      <a:pt x="1200" y="886"/>
                    </a:lnTo>
                    <a:lnTo>
                      <a:pt x="1215" y="888"/>
                    </a:lnTo>
                    <a:lnTo>
                      <a:pt x="1219" y="886"/>
                    </a:lnTo>
                    <a:lnTo>
                      <a:pt x="1219" y="886"/>
                    </a:lnTo>
                    <a:lnTo>
                      <a:pt x="1222" y="886"/>
                    </a:lnTo>
                    <a:lnTo>
                      <a:pt x="1222" y="886"/>
                    </a:lnTo>
                    <a:lnTo>
                      <a:pt x="1224" y="886"/>
                    </a:lnTo>
                    <a:lnTo>
                      <a:pt x="1226" y="886"/>
                    </a:lnTo>
                    <a:lnTo>
                      <a:pt x="1241" y="883"/>
                    </a:lnTo>
                    <a:lnTo>
                      <a:pt x="1243" y="883"/>
                    </a:lnTo>
                    <a:lnTo>
                      <a:pt x="1245" y="883"/>
                    </a:lnTo>
                    <a:lnTo>
                      <a:pt x="1248" y="881"/>
                    </a:lnTo>
                    <a:lnTo>
                      <a:pt x="1255" y="878"/>
                    </a:lnTo>
                    <a:lnTo>
                      <a:pt x="1257" y="876"/>
                    </a:lnTo>
                    <a:lnTo>
                      <a:pt x="1259" y="876"/>
                    </a:lnTo>
                    <a:lnTo>
                      <a:pt x="1264" y="871"/>
                    </a:lnTo>
                    <a:lnTo>
                      <a:pt x="1264" y="869"/>
                    </a:lnTo>
                    <a:lnTo>
                      <a:pt x="1264" y="869"/>
                    </a:lnTo>
                    <a:lnTo>
                      <a:pt x="1264" y="867"/>
                    </a:lnTo>
                    <a:lnTo>
                      <a:pt x="1266" y="867"/>
                    </a:lnTo>
                    <a:lnTo>
                      <a:pt x="1266" y="867"/>
                    </a:lnTo>
                    <a:lnTo>
                      <a:pt x="1269" y="862"/>
                    </a:lnTo>
                    <a:lnTo>
                      <a:pt x="1269" y="857"/>
                    </a:lnTo>
                    <a:lnTo>
                      <a:pt x="1269" y="855"/>
                    </a:lnTo>
                    <a:lnTo>
                      <a:pt x="1269" y="848"/>
                    </a:lnTo>
                    <a:lnTo>
                      <a:pt x="1274" y="852"/>
                    </a:lnTo>
                    <a:lnTo>
                      <a:pt x="1278" y="855"/>
                    </a:lnTo>
                    <a:lnTo>
                      <a:pt x="1283" y="857"/>
                    </a:lnTo>
                    <a:lnTo>
                      <a:pt x="1290" y="857"/>
                    </a:lnTo>
                    <a:lnTo>
                      <a:pt x="1292" y="855"/>
                    </a:lnTo>
                    <a:lnTo>
                      <a:pt x="1297" y="857"/>
                    </a:lnTo>
                    <a:lnTo>
                      <a:pt x="1300" y="857"/>
                    </a:lnTo>
                    <a:lnTo>
                      <a:pt x="1302" y="860"/>
                    </a:lnTo>
                    <a:lnTo>
                      <a:pt x="1304" y="860"/>
                    </a:lnTo>
                    <a:lnTo>
                      <a:pt x="1307" y="862"/>
                    </a:lnTo>
                    <a:lnTo>
                      <a:pt x="1311" y="860"/>
                    </a:lnTo>
                    <a:lnTo>
                      <a:pt x="1314" y="860"/>
                    </a:lnTo>
                    <a:lnTo>
                      <a:pt x="1314" y="857"/>
                    </a:lnTo>
                    <a:lnTo>
                      <a:pt x="1314" y="857"/>
                    </a:lnTo>
                    <a:lnTo>
                      <a:pt x="1316" y="855"/>
                    </a:lnTo>
                    <a:lnTo>
                      <a:pt x="1318" y="852"/>
                    </a:lnTo>
                    <a:lnTo>
                      <a:pt x="1318" y="850"/>
                    </a:lnTo>
                    <a:lnTo>
                      <a:pt x="1318" y="848"/>
                    </a:lnTo>
                    <a:lnTo>
                      <a:pt x="1318" y="848"/>
                    </a:lnTo>
                    <a:lnTo>
                      <a:pt x="1321" y="848"/>
                    </a:lnTo>
                    <a:lnTo>
                      <a:pt x="1321" y="848"/>
                    </a:lnTo>
                    <a:lnTo>
                      <a:pt x="1323" y="841"/>
                    </a:lnTo>
                    <a:lnTo>
                      <a:pt x="1326" y="836"/>
                    </a:lnTo>
                    <a:lnTo>
                      <a:pt x="1328" y="831"/>
                    </a:lnTo>
                    <a:lnTo>
                      <a:pt x="1333" y="826"/>
                    </a:lnTo>
                    <a:lnTo>
                      <a:pt x="1340" y="822"/>
                    </a:lnTo>
                    <a:lnTo>
                      <a:pt x="1344" y="817"/>
                    </a:lnTo>
                    <a:lnTo>
                      <a:pt x="1354" y="812"/>
                    </a:lnTo>
                    <a:lnTo>
                      <a:pt x="1356" y="810"/>
                    </a:lnTo>
                    <a:lnTo>
                      <a:pt x="1361" y="805"/>
                    </a:lnTo>
                    <a:lnTo>
                      <a:pt x="1366" y="798"/>
                    </a:lnTo>
                    <a:lnTo>
                      <a:pt x="1370" y="791"/>
                    </a:lnTo>
                    <a:lnTo>
                      <a:pt x="1373" y="784"/>
                    </a:lnTo>
                    <a:lnTo>
                      <a:pt x="1373" y="779"/>
                    </a:lnTo>
                    <a:lnTo>
                      <a:pt x="1373" y="774"/>
                    </a:lnTo>
                    <a:lnTo>
                      <a:pt x="1368" y="767"/>
                    </a:lnTo>
                    <a:lnTo>
                      <a:pt x="1366" y="763"/>
                    </a:lnTo>
                    <a:lnTo>
                      <a:pt x="1359" y="760"/>
                    </a:lnTo>
                    <a:lnTo>
                      <a:pt x="1347" y="751"/>
                    </a:lnTo>
                    <a:lnTo>
                      <a:pt x="1342" y="748"/>
                    </a:lnTo>
                    <a:lnTo>
                      <a:pt x="1337" y="746"/>
                    </a:lnTo>
                    <a:lnTo>
                      <a:pt x="1333" y="741"/>
                    </a:lnTo>
                    <a:lnTo>
                      <a:pt x="1328" y="737"/>
                    </a:lnTo>
                    <a:lnTo>
                      <a:pt x="1326" y="734"/>
                    </a:lnTo>
                    <a:lnTo>
                      <a:pt x="1326" y="730"/>
                    </a:lnTo>
                    <a:lnTo>
                      <a:pt x="1321" y="715"/>
                    </a:lnTo>
                    <a:lnTo>
                      <a:pt x="1321" y="701"/>
                    </a:lnTo>
                    <a:lnTo>
                      <a:pt x="1321" y="687"/>
                    </a:lnTo>
                    <a:lnTo>
                      <a:pt x="1326" y="673"/>
                    </a:lnTo>
                    <a:lnTo>
                      <a:pt x="1333" y="661"/>
                    </a:lnTo>
                    <a:lnTo>
                      <a:pt x="1340" y="649"/>
                    </a:lnTo>
                    <a:lnTo>
                      <a:pt x="1352" y="637"/>
                    </a:lnTo>
                    <a:lnTo>
                      <a:pt x="1366" y="626"/>
                    </a:lnTo>
                    <a:lnTo>
                      <a:pt x="1363" y="626"/>
                    </a:lnTo>
                    <a:lnTo>
                      <a:pt x="1356" y="626"/>
                    </a:lnTo>
                    <a:lnTo>
                      <a:pt x="1354" y="623"/>
                    </a:lnTo>
                    <a:lnTo>
                      <a:pt x="1354" y="623"/>
                    </a:lnTo>
                    <a:lnTo>
                      <a:pt x="1352" y="621"/>
                    </a:lnTo>
                    <a:lnTo>
                      <a:pt x="1352" y="619"/>
                    </a:lnTo>
                    <a:lnTo>
                      <a:pt x="1349" y="609"/>
                    </a:lnTo>
                    <a:lnTo>
                      <a:pt x="1349" y="600"/>
                    </a:lnTo>
                    <a:lnTo>
                      <a:pt x="1349" y="593"/>
                    </a:lnTo>
                    <a:lnTo>
                      <a:pt x="1352" y="585"/>
                    </a:lnTo>
                    <a:lnTo>
                      <a:pt x="1352" y="578"/>
                    </a:lnTo>
                    <a:lnTo>
                      <a:pt x="1356" y="574"/>
                    </a:lnTo>
                    <a:lnTo>
                      <a:pt x="1359" y="569"/>
                    </a:lnTo>
                    <a:lnTo>
                      <a:pt x="1366" y="564"/>
                    </a:lnTo>
                    <a:lnTo>
                      <a:pt x="1366" y="562"/>
                    </a:lnTo>
                    <a:lnTo>
                      <a:pt x="1366" y="562"/>
                    </a:lnTo>
                    <a:lnTo>
                      <a:pt x="1366" y="562"/>
                    </a:lnTo>
                    <a:lnTo>
                      <a:pt x="1366" y="562"/>
                    </a:lnTo>
                    <a:lnTo>
                      <a:pt x="1368" y="559"/>
                    </a:lnTo>
                    <a:lnTo>
                      <a:pt x="1368" y="557"/>
                    </a:lnTo>
                    <a:lnTo>
                      <a:pt x="1368" y="555"/>
                    </a:lnTo>
                    <a:lnTo>
                      <a:pt x="1368" y="548"/>
                    </a:lnTo>
                    <a:lnTo>
                      <a:pt x="1368" y="543"/>
                    </a:lnTo>
                    <a:lnTo>
                      <a:pt x="1368" y="531"/>
                    </a:lnTo>
                    <a:lnTo>
                      <a:pt x="1363" y="522"/>
                    </a:lnTo>
                    <a:lnTo>
                      <a:pt x="1361" y="517"/>
                    </a:lnTo>
                    <a:lnTo>
                      <a:pt x="1361" y="512"/>
                    </a:lnTo>
                    <a:lnTo>
                      <a:pt x="1354" y="505"/>
                    </a:lnTo>
                    <a:lnTo>
                      <a:pt x="1349" y="500"/>
                    </a:lnTo>
                    <a:lnTo>
                      <a:pt x="1347" y="498"/>
                    </a:lnTo>
                    <a:lnTo>
                      <a:pt x="1342" y="496"/>
                    </a:lnTo>
                    <a:lnTo>
                      <a:pt x="1337" y="493"/>
                    </a:lnTo>
                    <a:lnTo>
                      <a:pt x="1328" y="489"/>
                    </a:lnTo>
                    <a:lnTo>
                      <a:pt x="1316" y="484"/>
                    </a:lnTo>
                    <a:lnTo>
                      <a:pt x="1307" y="482"/>
                    </a:lnTo>
                    <a:lnTo>
                      <a:pt x="1297" y="482"/>
                    </a:lnTo>
                    <a:lnTo>
                      <a:pt x="1288" y="482"/>
                    </a:lnTo>
                    <a:lnTo>
                      <a:pt x="1278" y="482"/>
                    </a:lnTo>
                    <a:lnTo>
                      <a:pt x="1269" y="484"/>
                    </a:lnTo>
                    <a:lnTo>
                      <a:pt x="1259" y="486"/>
                    </a:lnTo>
                    <a:lnTo>
                      <a:pt x="1250" y="491"/>
                    </a:lnTo>
                    <a:lnTo>
                      <a:pt x="1255" y="484"/>
                    </a:lnTo>
                    <a:lnTo>
                      <a:pt x="1257" y="479"/>
                    </a:lnTo>
                    <a:lnTo>
                      <a:pt x="1259" y="477"/>
                    </a:lnTo>
                    <a:lnTo>
                      <a:pt x="1264" y="470"/>
                    </a:lnTo>
                    <a:lnTo>
                      <a:pt x="1266" y="465"/>
                    </a:lnTo>
                    <a:lnTo>
                      <a:pt x="1266" y="463"/>
                    </a:lnTo>
                    <a:lnTo>
                      <a:pt x="1269" y="463"/>
                    </a:lnTo>
                    <a:lnTo>
                      <a:pt x="1269" y="463"/>
                    </a:lnTo>
                    <a:lnTo>
                      <a:pt x="1271" y="453"/>
                    </a:lnTo>
                    <a:lnTo>
                      <a:pt x="1276" y="446"/>
                    </a:lnTo>
                    <a:lnTo>
                      <a:pt x="1276" y="437"/>
                    </a:lnTo>
                    <a:lnTo>
                      <a:pt x="1278" y="427"/>
                    </a:lnTo>
                    <a:lnTo>
                      <a:pt x="1278" y="420"/>
                    </a:lnTo>
                    <a:lnTo>
                      <a:pt x="1278" y="415"/>
                    </a:lnTo>
                    <a:lnTo>
                      <a:pt x="1276" y="408"/>
                    </a:lnTo>
                    <a:lnTo>
                      <a:pt x="1274" y="404"/>
                    </a:lnTo>
                    <a:lnTo>
                      <a:pt x="1269" y="399"/>
                    </a:lnTo>
                    <a:lnTo>
                      <a:pt x="1266" y="394"/>
                    </a:lnTo>
                    <a:lnTo>
                      <a:pt x="1264" y="387"/>
                    </a:lnTo>
                    <a:lnTo>
                      <a:pt x="1259" y="382"/>
                    </a:lnTo>
                    <a:lnTo>
                      <a:pt x="1257" y="378"/>
                    </a:lnTo>
                    <a:lnTo>
                      <a:pt x="1252" y="375"/>
                    </a:lnTo>
                    <a:lnTo>
                      <a:pt x="1245" y="370"/>
                    </a:lnTo>
                    <a:lnTo>
                      <a:pt x="1241" y="368"/>
                    </a:lnTo>
                    <a:lnTo>
                      <a:pt x="1233" y="361"/>
                    </a:lnTo>
                    <a:lnTo>
                      <a:pt x="1229" y="354"/>
                    </a:lnTo>
                    <a:lnTo>
                      <a:pt x="1222" y="347"/>
                    </a:lnTo>
                    <a:lnTo>
                      <a:pt x="1219" y="337"/>
                    </a:lnTo>
                    <a:lnTo>
                      <a:pt x="1217" y="330"/>
                    </a:lnTo>
                    <a:lnTo>
                      <a:pt x="1215" y="321"/>
                    </a:lnTo>
                    <a:lnTo>
                      <a:pt x="1212" y="311"/>
                    </a:lnTo>
                    <a:lnTo>
                      <a:pt x="1215" y="302"/>
                    </a:lnTo>
                    <a:lnTo>
                      <a:pt x="1215" y="300"/>
                    </a:lnTo>
                    <a:lnTo>
                      <a:pt x="1215" y="295"/>
                    </a:lnTo>
                    <a:lnTo>
                      <a:pt x="1217" y="293"/>
                    </a:lnTo>
                    <a:lnTo>
                      <a:pt x="1222" y="290"/>
                    </a:lnTo>
                    <a:lnTo>
                      <a:pt x="1224" y="288"/>
                    </a:lnTo>
                    <a:lnTo>
                      <a:pt x="1226" y="288"/>
                    </a:lnTo>
                    <a:lnTo>
                      <a:pt x="1233" y="285"/>
                    </a:lnTo>
                    <a:lnTo>
                      <a:pt x="1233" y="283"/>
                    </a:lnTo>
                    <a:lnTo>
                      <a:pt x="1236" y="283"/>
                    </a:lnTo>
                    <a:lnTo>
                      <a:pt x="1238" y="281"/>
                    </a:lnTo>
                    <a:lnTo>
                      <a:pt x="1243" y="276"/>
                    </a:lnTo>
                    <a:lnTo>
                      <a:pt x="1250" y="269"/>
                    </a:lnTo>
                    <a:lnTo>
                      <a:pt x="1255" y="264"/>
                    </a:lnTo>
                    <a:lnTo>
                      <a:pt x="1259" y="257"/>
                    </a:lnTo>
                    <a:lnTo>
                      <a:pt x="1262" y="252"/>
                    </a:lnTo>
                    <a:lnTo>
                      <a:pt x="1266" y="245"/>
                    </a:lnTo>
                    <a:lnTo>
                      <a:pt x="1269" y="238"/>
                    </a:lnTo>
                    <a:lnTo>
                      <a:pt x="1269" y="231"/>
                    </a:lnTo>
                    <a:lnTo>
                      <a:pt x="1271" y="224"/>
                    </a:lnTo>
                    <a:lnTo>
                      <a:pt x="1269" y="217"/>
                    </a:lnTo>
                    <a:lnTo>
                      <a:pt x="1269" y="210"/>
                    </a:lnTo>
                    <a:lnTo>
                      <a:pt x="1266" y="203"/>
                    </a:lnTo>
                    <a:lnTo>
                      <a:pt x="1264" y="196"/>
                    </a:lnTo>
                    <a:lnTo>
                      <a:pt x="1262" y="191"/>
                    </a:lnTo>
                    <a:lnTo>
                      <a:pt x="1259" y="184"/>
                    </a:lnTo>
                    <a:lnTo>
                      <a:pt x="1255" y="179"/>
                    </a:lnTo>
                    <a:lnTo>
                      <a:pt x="1250" y="177"/>
                    </a:lnTo>
                    <a:lnTo>
                      <a:pt x="1238" y="172"/>
                    </a:lnTo>
                    <a:lnTo>
                      <a:pt x="1229" y="170"/>
                    </a:lnTo>
                    <a:lnTo>
                      <a:pt x="1219" y="165"/>
                    </a:lnTo>
                    <a:lnTo>
                      <a:pt x="1207" y="163"/>
                    </a:lnTo>
                    <a:lnTo>
                      <a:pt x="1205" y="163"/>
                    </a:lnTo>
                    <a:lnTo>
                      <a:pt x="1205" y="160"/>
                    </a:lnTo>
                    <a:lnTo>
                      <a:pt x="1203" y="160"/>
                    </a:lnTo>
                    <a:lnTo>
                      <a:pt x="1200" y="158"/>
                    </a:lnTo>
                    <a:lnTo>
                      <a:pt x="1198" y="158"/>
                    </a:lnTo>
                    <a:lnTo>
                      <a:pt x="1193" y="151"/>
                    </a:lnTo>
                    <a:lnTo>
                      <a:pt x="1189" y="146"/>
                    </a:lnTo>
                    <a:lnTo>
                      <a:pt x="1189" y="144"/>
                    </a:lnTo>
                    <a:lnTo>
                      <a:pt x="1189" y="139"/>
                    </a:lnTo>
                    <a:lnTo>
                      <a:pt x="1189" y="134"/>
                    </a:lnTo>
                    <a:lnTo>
                      <a:pt x="1189" y="130"/>
                    </a:lnTo>
                    <a:lnTo>
                      <a:pt x="1189" y="127"/>
                    </a:lnTo>
                    <a:lnTo>
                      <a:pt x="1186" y="125"/>
                    </a:lnTo>
                    <a:lnTo>
                      <a:pt x="1186" y="122"/>
                    </a:lnTo>
                    <a:lnTo>
                      <a:pt x="1184" y="120"/>
                    </a:lnTo>
                    <a:lnTo>
                      <a:pt x="1184" y="120"/>
                    </a:lnTo>
                    <a:lnTo>
                      <a:pt x="1181" y="120"/>
                    </a:lnTo>
                    <a:lnTo>
                      <a:pt x="1179" y="120"/>
                    </a:lnTo>
                    <a:lnTo>
                      <a:pt x="1172" y="120"/>
                    </a:lnTo>
                    <a:lnTo>
                      <a:pt x="1167" y="125"/>
                    </a:lnTo>
                    <a:lnTo>
                      <a:pt x="1163" y="127"/>
                    </a:lnTo>
                    <a:lnTo>
                      <a:pt x="1158" y="132"/>
                    </a:lnTo>
                    <a:lnTo>
                      <a:pt x="1155" y="139"/>
                    </a:lnTo>
                    <a:lnTo>
                      <a:pt x="1153" y="146"/>
                    </a:lnTo>
                    <a:lnTo>
                      <a:pt x="1153" y="153"/>
                    </a:lnTo>
                    <a:lnTo>
                      <a:pt x="1153" y="163"/>
                    </a:lnTo>
                    <a:lnTo>
                      <a:pt x="1153" y="170"/>
                    </a:lnTo>
                    <a:lnTo>
                      <a:pt x="1151" y="172"/>
                    </a:lnTo>
                    <a:lnTo>
                      <a:pt x="1151" y="177"/>
                    </a:lnTo>
                    <a:lnTo>
                      <a:pt x="1148" y="184"/>
                    </a:lnTo>
                    <a:lnTo>
                      <a:pt x="1148" y="186"/>
                    </a:lnTo>
                    <a:lnTo>
                      <a:pt x="1146" y="186"/>
                    </a:lnTo>
                    <a:lnTo>
                      <a:pt x="1146" y="189"/>
                    </a:lnTo>
                    <a:lnTo>
                      <a:pt x="1144" y="191"/>
                    </a:lnTo>
                    <a:lnTo>
                      <a:pt x="1144" y="191"/>
                    </a:lnTo>
                    <a:lnTo>
                      <a:pt x="1141" y="193"/>
                    </a:lnTo>
                    <a:lnTo>
                      <a:pt x="1139" y="196"/>
                    </a:lnTo>
                    <a:lnTo>
                      <a:pt x="1137" y="198"/>
                    </a:lnTo>
                    <a:lnTo>
                      <a:pt x="1137" y="198"/>
                    </a:lnTo>
                    <a:lnTo>
                      <a:pt x="1129" y="203"/>
                    </a:lnTo>
                    <a:lnTo>
                      <a:pt x="1129" y="203"/>
                    </a:lnTo>
                    <a:lnTo>
                      <a:pt x="1127" y="203"/>
                    </a:lnTo>
                    <a:lnTo>
                      <a:pt x="1125" y="205"/>
                    </a:lnTo>
                    <a:lnTo>
                      <a:pt x="1120" y="207"/>
                    </a:lnTo>
                    <a:lnTo>
                      <a:pt x="1118" y="212"/>
                    </a:lnTo>
                    <a:lnTo>
                      <a:pt x="1115" y="215"/>
                    </a:lnTo>
                    <a:lnTo>
                      <a:pt x="1115" y="217"/>
                    </a:lnTo>
                    <a:lnTo>
                      <a:pt x="1115" y="219"/>
                    </a:lnTo>
                    <a:lnTo>
                      <a:pt x="1113" y="219"/>
                    </a:lnTo>
                    <a:lnTo>
                      <a:pt x="1113" y="219"/>
                    </a:lnTo>
                    <a:lnTo>
                      <a:pt x="1111" y="222"/>
                    </a:lnTo>
                    <a:lnTo>
                      <a:pt x="1108" y="222"/>
                    </a:lnTo>
                    <a:lnTo>
                      <a:pt x="1106" y="219"/>
                    </a:lnTo>
                    <a:lnTo>
                      <a:pt x="1101" y="217"/>
                    </a:lnTo>
                    <a:lnTo>
                      <a:pt x="1099" y="217"/>
                    </a:lnTo>
                    <a:lnTo>
                      <a:pt x="1099" y="215"/>
                    </a:lnTo>
                    <a:lnTo>
                      <a:pt x="1099" y="215"/>
                    </a:lnTo>
                    <a:lnTo>
                      <a:pt x="1094" y="210"/>
                    </a:lnTo>
                    <a:lnTo>
                      <a:pt x="1092" y="205"/>
                    </a:lnTo>
                    <a:lnTo>
                      <a:pt x="1089" y="198"/>
                    </a:lnTo>
                    <a:lnTo>
                      <a:pt x="1087" y="196"/>
                    </a:lnTo>
                    <a:lnTo>
                      <a:pt x="1087" y="193"/>
                    </a:lnTo>
                    <a:lnTo>
                      <a:pt x="1080" y="191"/>
                    </a:lnTo>
                    <a:lnTo>
                      <a:pt x="1075" y="189"/>
                    </a:lnTo>
                    <a:lnTo>
                      <a:pt x="1073" y="182"/>
                    </a:lnTo>
                    <a:lnTo>
                      <a:pt x="1070" y="179"/>
                    </a:lnTo>
                    <a:lnTo>
                      <a:pt x="1068" y="174"/>
                    </a:lnTo>
                    <a:lnTo>
                      <a:pt x="1066" y="172"/>
                    </a:lnTo>
                    <a:lnTo>
                      <a:pt x="1061" y="170"/>
                    </a:lnTo>
                    <a:lnTo>
                      <a:pt x="1059" y="170"/>
                    </a:lnTo>
                    <a:lnTo>
                      <a:pt x="1056" y="167"/>
                    </a:lnTo>
                    <a:lnTo>
                      <a:pt x="1052" y="170"/>
                    </a:lnTo>
                    <a:lnTo>
                      <a:pt x="1044" y="177"/>
                    </a:lnTo>
                    <a:lnTo>
                      <a:pt x="1042" y="179"/>
                    </a:lnTo>
                    <a:lnTo>
                      <a:pt x="1040" y="184"/>
                    </a:lnTo>
                    <a:lnTo>
                      <a:pt x="1035" y="193"/>
                    </a:lnTo>
                    <a:lnTo>
                      <a:pt x="1033" y="200"/>
                    </a:lnTo>
                    <a:lnTo>
                      <a:pt x="1033" y="205"/>
                    </a:lnTo>
                    <a:lnTo>
                      <a:pt x="1033" y="207"/>
                    </a:lnTo>
                    <a:lnTo>
                      <a:pt x="1033" y="210"/>
                    </a:lnTo>
                    <a:lnTo>
                      <a:pt x="1035" y="215"/>
                    </a:lnTo>
                    <a:lnTo>
                      <a:pt x="1040" y="217"/>
                    </a:lnTo>
                    <a:lnTo>
                      <a:pt x="1047" y="222"/>
                    </a:lnTo>
                    <a:lnTo>
                      <a:pt x="1052" y="229"/>
                    </a:lnTo>
                    <a:lnTo>
                      <a:pt x="1056" y="236"/>
                    </a:lnTo>
                    <a:lnTo>
                      <a:pt x="1059" y="243"/>
                    </a:lnTo>
                    <a:lnTo>
                      <a:pt x="1061" y="250"/>
                    </a:lnTo>
                    <a:lnTo>
                      <a:pt x="1061" y="259"/>
                    </a:lnTo>
                    <a:lnTo>
                      <a:pt x="1061" y="269"/>
                    </a:lnTo>
                    <a:lnTo>
                      <a:pt x="1059" y="281"/>
                    </a:lnTo>
                    <a:lnTo>
                      <a:pt x="1049" y="281"/>
                    </a:lnTo>
                    <a:lnTo>
                      <a:pt x="1042" y="278"/>
                    </a:lnTo>
                    <a:lnTo>
                      <a:pt x="1033" y="276"/>
                    </a:lnTo>
                    <a:lnTo>
                      <a:pt x="1026" y="271"/>
                    </a:lnTo>
                    <a:lnTo>
                      <a:pt x="1021" y="267"/>
                    </a:lnTo>
                    <a:lnTo>
                      <a:pt x="1014" y="262"/>
                    </a:lnTo>
                    <a:lnTo>
                      <a:pt x="1009" y="255"/>
                    </a:lnTo>
                    <a:lnTo>
                      <a:pt x="1007" y="248"/>
                    </a:lnTo>
                    <a:lnTo>
                      <a:pt x="1002" y="238"/>
                    </a:lnTo>
                    <a:lnTo>
                      <a:pt x="997" y="231"/>
                    </a:lnTo>
                    <a:lnTo>
                      <a:pt x="995" y="229"/>
                    </a:lnTo>
                    <a:lnTo>
                      <a:pt x="990" y="226"/>
                    </a:lnTo>
                    <a:lnTo>
                      <a:pt x="985" y="222"/>
                    </a:lnTo>
                    <a:lnTo>
                      <a:pt x="978" y="219"/>
                    </a:lnTo>
                    <a:lnTo>
                      <a:pt x="971" y="217"/>
                    </a:lnTo>
                    <a:lnTo>
                      <a:pt x="964" y="217"/>
                    </a:lnTo>
                    <a:lnTo>
                      <a:pt x="957" y="219"/>
                    </a:lnTo>
                    <a:lnTo>
                      <a:pt x="952" y="219"/>
                    </a:lnTo>
                    <a:lnTo>
                      <a:pt x="948" y="222"/>
                    </a:lnTo>
                    <a:lnTo>
                      <a:pt x="941" y="226"/>
                    </a:lnTo>
                    <a:lnTo>
                      <a:pt x="938" y="226"/>
                    </a:lnTo>
                    <a:lnTo>
                      <a:pt x="936" y="229"/>
                    </a:lnTo>
                    <a:lnTo>
                      <a:pt x="933" y="229"/>
                    </a:lnTo>
                    <a:lnTo>
                      <a:pt x="912" y="229"/>
                    </a:lnTo>
                    <a:lnTo>
                      <a:pt x="891" y="231"/>
                    </a:lnTo>
                    <a:lnTo>
                      <a:pt x="848" y="231"/>
                    </a:lnTo>
                    <a:lnTo>
                      <a:pt x="853" y="222"/>
                    </a:lnTo>
                    <a:lnTo>
                      <a:pt x="855" y="212"/>
                    </a:lnTo>
                    <a:lnTo>
                      <a:pt x="860" y="205"/>
                    </a:lnTo>
                    <a:lnTo>
                      <a:pt x="867" y="200"/>
                    </a:lnTo>
                    <a:lnTo>
                      <a:pt x="874" y="196"/>
                    </a:lnTo>
                    <a:lnTo>
                      <a:pt x="881" y="191"/>
                    </a:lnTo>
                    <a:lnTo>
                      <a:pt x="889" y="189"/>
                    </a:lnTo>
                    <a:lnTo>
                      <a:pt x="898" y="189"/>
                    </a:lnTo>
                    <a:lnTo>
                      <a:pt x="903" y="189"/>
                    </a:lnTo>
                    <a:lnTo>
                      <a:pt x="905" y="189"/>
                    </a:lnTo>
                    <a:lnTo>
                      <a:pt x="905" y="189"/>
                    </a:lnTo>
                    <a:lnTo>
                      <a:pt x="907" y="189"/>
                    </a:lnTo>
                    <a:lnTo>
                      <a:pt x="912" y="186"/>
                    </a:lnTo>
                    <a:lnTo>
                      <a:pt x="917" y="186"/>
                    </a:lnTo>
                    <a:lnTo>
                      <a:pt x="919" y="184"/>
                    </a:lnTo>
                    <a:lnTo>
                      <a:pt x="922" y="182"/>
                    </a:lnTo>
                    <a:lnTo>
                      <a:pt x="924" y="179"/>
                    </a:lnTo>
                    <a:lnTo>
                      <a:pt x="924" y="177"/>
                    </a:lnTo>
                    <a:lnTo>
                      <a:pt x="924" y="174"/>
                    </a:lnTo>
                    <a:lnTo>
                      <a:pt x="926" y="165"/>
                    </a:lnTo>
                    <a:lnTo>
                      <a:pt x="926" y="160"/>
                    </a:lnTo>
                    <a:lnTo>
                      <a:pt x="926" y="156"/>
                    </a:lnTo>
                    <a:lnTo>
                      <a:pt x="926" y="151"/>
                    </a:lnTo>
                    <a:lnTo>
                      <a:pt x="926" y="148"/>
                    </a:lnTo>
                    <a:lnTo>
                      <a:pt x="929" y="141"/>
                    </a:lnTo>
                    <a:lnTo>
                      <a:pt x="933" y="139"/>
                    </a:lnTo>
                    <a:lnTo>
                      <a:pt x="938" y="137"/>
                    </a:lnTo>
                    <a:lnTo>
                      <a:pt x="943" y="134"/>
                    </a:lnTo>
                    <a:lnTo>
                      <a:pt x="943" y="134"/>
                    </a:lnTo>
                    <a:lnTo>
                      <a:pt x="945" y="132"/>
                    </a:lnTo>
                    <a:lnTo>
                      <a:pt x="945" y="132"/>
                    </a:lnTo>
                    <a:lnTo>
                      <a:pt x="950" y="130"/>
                    </a:lnTo>
                    <a:lnTo>
                      <a:pt x="952" y="125"/>
                    </a:lnTo>
                    <a:lnTo>
                      <a:pt x="952" y="122"/>
                    </a:lnTo>
                    <a:lnTo>
                      <a:pt x="955" y="120"/>
                    </a:lnTo>
                    <a:lnTo>
                      <a:pt x="955" y="115"/>
                    </a:lnTo>
                    <a:lnTo>
                      <a:pt x="955" y="113"/>
                    </a:lnTo>
                    <a:lnTo>
                      <a:pt x="952" y="108"/>
                    </a:lnTo>
                    <a:lnTo>
                      <a:pt x="952" y="104"/>
                    </a:lnTo>
                    <a:lnTo>
                      <a:pt x="948" y="94"/>
                    </a:lnTo>
                    <a:lnTo>
                      <a:pt x="941" y="87"/>
                    </a:lnTo>
                    <a:lnTo>
                      <a:pt x="936" y="82"/>
                    </a:lnTo>
                    <a:lnTo>
                      <a:pt x="929" y="80"/>
                    </a:lnTo>
                    <a:lnTo>
                      <a:pt x="929" y="78"/>
                    </a:lnTo>
                    <a:lnTo>
                      <a:pt x="926" y="75"/>
                    </a:lnTo>
                    <a:lnTo>
                      <a:pt x="926" y="73"/>
                    </a:lnTo>
                    <a:lnTo>
                      <a:pt x="926" y="70"/>
                    </a:lnTo>
                    <a:lnTo>
                      <a:pt x="926" y="70"/>
                    </a:lnTo>
                    <a:close/>
                  </a:path>
                </a:pathLst>
              </a:custGeom>
              <a:grpFill/>
              <a:ln w="3175">
                <a:solidFill>
                  <a:schemeClr val="bg1"/>
                </a:solidFill>
                <a:round/>
                <a:headEnd/>
                <a:tailEnd/>
              </a:ln>
            </p:spPr>
            <p:txBody>
              <a:bodyPr/>
              <a:lstStyle/>
              <a:p>
                <a:pPr>
                  <a:defRPr/>
                </a:pPr>
                <a:endParaRPr lang="nl-BE" sz="2000" dirty="0">
                  <a:solidFill>
                    <a:srgbClr val="FFCC00"/>
                  </a:solidFill>
                  <a:latin typeface="+mj-lt"/>
                </a:endParaRPr>
              </a:p>
            </p:txBody>
          </p:sp>
          <p:sp>
            <p:nvSpPr>
              <p:cNvPr id="71" name="Freeform 151"/>
              <p:cNvSpPr>
                <a:spLocks/>
              </p:cNvSpPr>
              <p:nvPr/>
            </p:nvSpPr>
            <p:spPr bwMode="auto">
              <a:xfrm>
                <a:off x="5961655" y="3162837"/>
                <a:ext cx="359939" cy="380217"/>
              </a:xfrm>
              <a:custGeom>
                <a:avLst/>
                <a:gdLst/>
                <a:ahLst/>
                <a:cxnLst>
                  <a:cxn ang="0">
                    <a:pos x="749" y="156"/>
                  </a:cxn>
                  <a:cxn ang="0">
                    <a:pos x="751" y="59"/>
                  </a:cxn>
                  <a:cxn ang="0">
                    <a:pos x="685" y="7"/>
                  </a:cxn>
                  <a:cxn ang="0">
                    <a:pos x="562" y="43"/>
                  </a:cxn>
                  <a:cxn ang="0">
                    <a:pos x="482" y="33"/>
                  </a:cxn>
                  <a:cxn ang="0">
                    <a:pos x="432" y="29"/>
                  </a:cxn>
                  <a:cxn ang="0">
                    <a:pos x="331" y="133"/>
                  </a:cxn>
                  <a:cxn ang="0">
                    <a:pos x="357" y="208"/>
                  </a:cxn>
                  <a:cxn ang="0">
                    <a:pos x="317" y="253"/>
                  </a:cxn>
                  <a:cxn ang="0">
                    <a:pos x="272" y="253"/>
                  </a:cxn>
                  <a:cxn ang="0">
                    <a:pos x="229" y="282"/>
                  </a:cxn>
                  <a:cxn ang="0">
                    <a:pos x="151" y="310"/>
                  </a:cxn>
                  <a:cxn ang="0">
                    <a:pos x="125" y="324"/>
                  </a:cxn>
                  <a:cxn ang="0">
                    <a:pos x="7" y="381"/>
                  </a:cxn>
                  <a:cxn ang="0">
                    <a:pos x="33" y="447"/>
                  </a:cxn>
                  <a:cxn ang="0">
                    <a:pos x="104" y="456"/>
                  </a:cxn>
                  <a:cxn ang="0">
                    <a:pos x="158" y="414"/>
                  </a:cxn>
                  <a:cxn ang="0">
                    <a:pos x="199" y="473"/>
                  </a:cxn>
                  <a:cxn ang="0">
                    <a:pos x="135" y="492"/>
                  </a:cxn>
                  <a:cxn ang="0">
                    <a:pos x="132" y="522"/>
                  </a:cxn>
                  <a:cxn ang="0">
                    <a:pos x="109" y="534"/>
                  </a:cxn>
                  <a:cxn ang="0">
                    <a:pos x="55" y="591"/>
                  </a:cxn>
                  <a:cxn ang="0">
                    <a:pos x="31" y="641"/>
                  </a:cxn>
                  <a:cxn ang="0">
                    <a:pos x="128" y="669"/>
                  </a:cxn>
                  <a:cxn ang="0">
                    <a:pos x="182" y="726"/>
                  </a:cxn>
                  <a:cxn ang="0">
                    <a:pos x="149" y="766"/>
                  </a:cxn>
                  <a:cxn ang="0">
                    <a:pos x="88" y="830"/>
                  </a:cxn>
                  <a:cxn ang="0">
                    <a:pos x="95" y="882"/>
                  </a:cxn>
                  <a:cxn ang="0">
                    <a:pos x="95" y="926"/>
                  </a:cxn>
                  <a:cxn ang="0">
                    <a:pos x="71" y="948"/>
                  </a:cxn>
                  <a:cxn ang="0">
                    <a:pos x="40" y="1011"/>
                  </a:cxn>
                  <a:cxn ang="0">
                    <a:pos x="43" y="1068"/>
                  </a:cxn>
                  <a:cxn ang="0">
                    <a:pos x="17" y="1104"/>
                  </a:cxn>
                  <a:cxn ang="0">
                    <a:pos x="97" y="1137"/>
                  </a:cxn>
                  <a:cxn ang="0">
                    <a:pos x="114" y="1082"/>
                  </a:cxn>
                  <a:cxn ang="0">
                    <a:pos x="149" y="1101"/>
                  </a:cxn>
                  <a:cxn ang="0">
                    <a:pos x="229" y="1080"/>
                  </a:cxn>
                  <a:cxn ang="0">
                    <a:pos x="281" y="1111"/>
                  </a:cxn>
                  <a:cxn ang="0">
                    <a:pos x="383" y="1078"/>
                  </a:cxn>
                  <a:cxn ang="0">
                    <a:pos x="404" y="1141"/>
                  </a:cxn>
                  <a:cxn ang="0">
                    <a:pos x="463" y="1144"/>
                  </a:cxn>
                  <a:cxn ang="0">
                    <a:pos x="484" y="1134"/>
                  </a:cxn>
                  <a:cxn ang="0">
                    <a:pos x="546" y="1132"/>
                  </a:cxn>
                  <a:cxn ang="0">
                    <a:pos x="572" y="1087"/>
                  </a:cxn>
                  <a:cxn ang="0">
                    <a:pos x="690" y="1061"/>
                  </a:cxn>
                  <a:cxn ang="0">
                    <a:pos x="763" y="993"/>
                  </a:cxn>
                  <a:cxn ang="0">
                    <a:pos x="721" y="919"/>
                  </a:cxn>
                  <a:cxn ang="0">
                    <a:pos x="799" y="853"/>
                  </a:cxn>
                  <a:cxn ang="0">
                    <a:pos x="846" y="830"/>
                  </a:cxn>
                  <a:cxn ang="0">
                    <a:pos x="862" y="801"/>
                  </a:cxn>
                  <a:cxn ang="0">
                    <a:pos x="881" y="737"/>
                  </a:cxn>
                  <a:cxn ang="0">
                    <a:pos x="855" y="711"/>
                  </a:cxn>
                  <a:cxn ang="0">
                    <a:pos x="924" y="655"/>
                  </a:cxn>
                  <a:cxn ang="0">
                    <a:pos x="928" y="579"/>
                  </a:cxn>
                  <a:cxn ang="0">
                    <a:pos x="988" y="539"/>
                  </a:cxn>
                  <a:cxn ang="0">
                    <a:pos x="999" y="470"/>
                  </a:cxn>
                  <a:cxn ang="0">
                    <a:pos x="1047" y="416"/>
                  </a:cxn>
                  <a:cxn ang="0">
                    <a:pos x="1068" y="378"/>
                  </a:cxn>
                  <a:cxn ang="0">
                    <a:pos x="1056" y="331"/>
                  </a:cxn>
                  <a:cxn ang="0">
                    <a:pos x="990" y="286"/>
                  </a:cxn>
                  <a:cxn ang="0">
                    <a:pos x="872" y="265"/>
                  </a:cxn>
                  <a:cxn ang="0">
                    <a:pos x="853" y="220"/>
                  </a:cxn>
                </a:cxnLst>
                <a:rect l="0" t="0" r="r" b="b"/>
                <a:pathLst>
                  <a:path w="1087" h="1149">
                    <a:moveTo>
                      <a:pt x="827" y="213"/>
                    </a:moveTo>
                    <a:lnTo>
                      <a:pt x="822" y="213"/>
                    </a:lnTo>
                    <a:lnTo>
                      <a:pt x="820" y="213"/>
                    </a:lnTo>
                    <a:lnTo>
                      <a:pt x="815" y="211"/>
                    </a:lnTo>
                    <a:lnTo>
                      <a:pt x="813" y="211"/>
                    </a:lnTo>
                    <a:lnTo>
                      <a:pt x="813" y="211"/>
                    </a:lnTo>
                    <a:lnTo>
                      <a:pt x="791" y="204"/>
                    </a:lnTo>
                    <a:lnTo>
                      <a:pt x="780" y="199"/>
                    </a:lnTo>
                    <a:lnTo>
                      <a:pt x="770" y="194"/>
                    </a:lnTo>
                    <a:lnTo>
                      <a:pt x="768" y="192"/>
                    </a:lnTo>
                    <a:lnTo>
                      <a:pt x="763" y="187"/>
                    </a:lnTo>
                    <a:lnTo>
                      <a:pt x="758" y="180"/>
                    </a:lnTo>
                    <a:lnTo>
                      <a:pt x="754" y="170"/>
                    </a:lnTo>
                    <a:lnTo>
                      <a:pt x="751" y="161"/>
                    </a:lnTo>
                    <a:lnTo>
                      <a:pt x="749" y="156"/>
                    </a:lnTo>
                    <a:lnTo>
                      <a:pt x="749" y="152"/>
                    </a:lnTo>
                    <a:lnTo>
                      <a:pt x="749" y="142"/>
                    </a:lnTo>
                    <a:lnTo>
                      <a:pt x="747" y="137"/>
                    </a:lnTo>
                    <a:lnTo>
                      <a:pt x="749" y="133"/>
                    </a:lnTo>
                    <a:lnTo>
                      <a:pt x="749" y="123"/>
                    </a:lnTo>
                    <a:lnTo>
                      <a:pt x="751" y="111"/>
                    </a:lnTo>
                    <a:lnTo>
                      <a:pt x="751" y="107"/>
                    </a:lnTo>
                    <a:lnTo>
                      <a:pt x="751" y="102"/>
                    </a:lnTo>
                    <a:lnTo>
                      <a:pt x="754" y="90"/>
                    </a:lnTo>
                    <a:lnTo>
                      <a:pt x="754" y="85"/>
                    </a:lnTo>
                    <a:lnTo>
                      <a:pt x="754" y="83"/>
                    </a:lnTo>
                    <a:lnTo>
                      <a:pt x="754" y="81"/>
                    </a:lnTo>
                    <a:lnTo>
                      <a:pt x="754" y="81"/>
                    </a:lnTo>
                    <a:lnTo>
                      <a:pt x="754" y="69"/>
                    </a:lnTo>
                    <a:lnTo>
                      <a:pt x="751" y="59"/>
                    </a:lnTo>
                    <a:lnTo>
                      <a:pt x="751" y="52"/>
                    </a:lnTo>
                    <a:lnTo>
                      <a:pt x="749" y="43"/>
                    </a:lnTo>
                    <a:lnTo>
                      <a:pt x="744" y="36"/>
                    </a:lnTo>
                    <a:lnTo>
                      <a:pt x="742" y="33"/>
                    </a:lnTo>
                    <a:lnTo>
                      <a:pt x="742" y="31"/>
                    </a:lnTo>
                    <a:lnTo>
                      <a:pt x="737" y="29"/>
                    </a:lnTo>
                    <a:lnTo>
                      <a:pt x="735" y="29"/>
                    </a:lnTo>
                    <a:lnTo>
                      <a:pt x="730" y="26"/>
                    </a:lnTo>
                    <a:lnTo>
                      <a:pt x="725" y="24"/>
                    </a:lnTo>
                    <a:lnTo>
                      <a:pt x="721" y="22"/>
                    </a:lnTo>
                    <a:lnTo>
                      <a:pt x="718" y="17"/>
                    </a:lnTo>
                    <a:lnTo>
                      <a:pt x="714" y="15"/>
                    </a:lnTo>
                    <a:lnTo>
                      <a:pt x="711" y="12"/>
                    </a:lnTo>
                    <a:lnTo>
                      <a:pt x="706" y="12"/>
                    </a:lnTo>
                    <a:lnTo>
                      <a:pt x="685" y="7"/>
                    </a:lnTo>
                    <a:lnTo>
                      <a:pt x="671" y="3"/>
                    </a:lnTo>
                    <a:lnTo>
                      <a:pt x="659" y="0"/>
                    </a:lnTo>
                    <a:lnTo>
                      <a:pt x="647" y="0"/>
                    </a:lnTo>
                    <a:lnTo>
                      <a:pt x="636" y="3"/>
                    </a:lnTo>
                    <a:lnTo>
                      <a:pt x="629" y="5"/>
                    </a:lnTo>
                    <a:lnTo>
                      <a:pt x="624" y="7"/>
                    </a:lnTo>
                    <a:lnTo>
                      <a:pt x="621" y="12"/>
                    </a:lnTo>
                    <a:lnTo>
                      <a:pt x="619" y="15"/>
                    </a:lnTo>
                    <a:lnTo>
                      <a:pt x="614" y="17"/>
                    </a:lnTo>
                    <a:lnTo>
                      <a:pt x="612" y="17"/>
                    </a:lnTo>
                    <a:lnTo>
                      <a:pt x="610" y="19"/>
                    </a:lnTo>
                    <a:lnTo>
                      <a:pt x="595" y="26"/>
                    </a:lnTo>
                    <a:lnTo>
                      <a:pt x="584" y="31"/>
                    </a:lnTo>
                    <a:lnTo>
                      <a:pt x="572" y="36"/>
                    </a:lnTo>
                    <a:lnTo>
                      <a:pt x="562" y="43"/>
                    </a:lnTo>
                    <a:lnTo>
                      <a:pt x="562" y="43"/>
                    </a:lnTo>
                    <a:lnTo>
                      <a:pt x="560" y="43"/>
                    </a:lnTo>
                    <a:lnTo>
                      <a:pt x="558" y="41"/>
                    </a:lnTo>
                    <a:lnTo>
                      <a:pt x="555" y="38"/>
                    </a:lnTo>
                    <a:lnTo>
                      <a:pt x="553" y="36"/>
                    </a:lnTo>
                    <a:lnTo>
                      <a:pt x="548" y="33"/>
                    </a:lnTo>
                    <a:lnTo>
                      <a:pt x="543" y="31"/>
                    </a:lnTo>
                    <a:lnTo>
                      <a:pt x="539" y="29"/>
                    </a:lnTo>
                    <a:lnTo>
                      <a:pt x="525" y="24"/>
                    </a:lnTo>
                    <a:lnTo>
                      <a:pt x="517" y="22"/>
                    </a:lnTo>
                    <a:lnTo>
                      <a:pt x="510" y="22"/>
                    </a:lnTo>
                    <a:lnTo>
                      <a:pt x="503" y="22"/>
                    </a:lnTo>
                    <a:lnTo>
                      <a:pt x="496" y="24"/>
                    </a:lnTo>
                    <a:lnTo>
                      <a:pt x="489" y="26"/>
                    </a:lnTo>
                    <a:lnTo>
                      <a:pt x="482" y="33"/>
                    </a:lnTo>
                    <a:lnTo>
                      <a:pt x="477" y="36"/>
                    </a:lnTo>
                    <a:lnTo>
                      <a:pt x="475" y="36"/>
                    </a:lnTo>
                    <a:lnTo>
                      <a:pt x="475" y="36"/>
                    </a:lnTo>
                    <a:lnTo>
                      <a:pt x="475" y="38"/>
                    </a:lnTo>
                    <a:lnTo>
                      <a:pt x="470" y="38"/>
                    </a:lnTo>
                    <a:lnTo>
                      <a:pt x="468" y="41"/>
                    </a:lnTo>
                    <a:lnTo>
                      <a:pt x="463" y="41"/>
                    </a:lnTo>
                    <a:lnTo>
                      <a:pt x="458" y="41"/>
                    </a:lnTo>
                    <a:lnTo>
                      <a:pt x="449" y="36"/>
                    </a:lnTo>
                    <a:lnTo>
                      <a:pt x="444" y="33"/>
                    </a:lnTo>
                    <a:lnTo>
                      <a:pt x="442" y="31"/>
                    </a:lnTo>
                    <a:lnTo>
                      <a:pt x="440" y="31"/>
                    </a:lnTo>
                    <a:lnTo>
                      <a:pt x="440" y="31"/>
                    </a:lnTo>
                    <a:lnTo>
                      <a:pt x="435" y="29"/>
                    </a:lnTo>
                    <a:lnTo>
                      <a:pt x="432" y="29"/>
                    </a:lnTo>
                    <a:lnTo>
                      <a:pt x="428" y="26"/>
                    </a:lnTo>
                    <a:lnTo>
                      <a:pt x="411" y="26"/>
                    </a:lnTo>
                    <a:lnTo>
                      <a:pt x="397" y="26"/>
                    </a:lnTo>
                    <a:lnTo>
                      <a:pt x="383" y="24"/>
                    </a:lnTo>
                    <a:lnTo>
                      <a:pt x="369" y="22"/>
                    </a:lnTo>
                    <a:lnTo>
                      <a:pt x="355" y="33"/>
                    </a:lnTo>
                    <a:lnTo>
                      <a:pt x="343" y="45"/>
                    </a:lnTo>
                    <a:lnTo>
                      <a:pt x="336" y="57"/>
                    </a:lnTo>
                    <a:lnTo>
                      <a:pt x="329" y="69"/>
                    </a:lnTo>
                    <a:lnTo>
                      <a:pt x="324" y="83"/>
                    </a:lnTo>
                    <a:lnTo>
                      <a:pt x="324" y="97"/>
                    </a:lnTo>
                    <a:lnTo>
                      <a:pt x="324" y="111"/>
                    </a:lnTo>
                    <a:lnTo>
                      <a:pt x="329" y="126"/>
                    </a:lnTo>
                    <a:lnTo>
                      <a:pt x="329" y="130"/>
                    </a:lnTo>
                    <a:lnTo>
                      <a:pt x="331" y="133"/>
                    </a:lnTo>
                    <a:lnTo>
                      <a:pt x="336" y="137"/>
                    </a:lnTo>
                    <a:lnTo>
                      <a:pt x="340" y="142"/>
                    </a:lnTo>
                    <a:lnTo>
                      <a:pt x="345" y="144"/>
                    </a:lnTo>
                    <a:lnTo>
                      <a:pt x="350" y="147"/>
                    </a:lnTo>
                    <a:lnTo>
                      <a:pt x="362" y="156"/>
                    </a:lnTo>
                    <a:lnTo>
                      <a:pt x="369" y="159"/>
                    </a:lnTo>
                    <a:lnTo>
                      <a:pt x="371" y="163"/>
                    </a:lnTo>
                    <a:lnTo>
                      <a:pt x="376" y="170"/>
                    </a:lnTo>
                    <a:lnTo>
                      <a:pt x="376" y="175"/>
                    </a:lnTo>
                    <a:lnTo>
                      <a:pt x="376" y="180"/>
                    </a:lnTo>
                    <a:lnTo>
                      <a:pt x="373" y="187"/>
                    </a:lnTo>
                    <a:lnTo>
                      <a:pt x="369" y="194"/>
                    </a:lnTo>
                    <a:lnTo>
                      <a:pt x="364" y="201"/>
                    </a:lnTo>
                    <a:lnTo>
                      <a:pt x="359" y="206"/>
                    </a:lnTo>
                    <a:lnTo>
                      <a:pt x="357" y="208"/>
                    </a:lnTo>
                    <a:lnTo>
                      <a:pt x="347" y="213"/>
                    </a:lnTo>
                    <a:lnTo>
                      <a:pt x="343" y="218"/>
                    </a:lnTo>
                    <a:lnTo>
                      <a:pt x="336" y="222"/>
                    </a:lnTo>
                    <a:lnTo>
                      <a:pt x="331" y="227"/>
                    </a:lnTo>
                    <a:lnTo>
                      <a:pt x="329" y="232"/>
                    </a:lnTo>
                    <a:lnTo>
                      <a:pt x="326" y="237"/>
                    </a:lnTo>
                    <a:lnTo>
                      <a:pt x="324" y="244"/>
                    </a:lnTo>
                    <a:lnTo>
                      <a:pt x="324" y="244"/>
                    </a:lnTo>
                    <a:lnTo>
                      <a:pt x="321" y="244"/>
                    </a:lnTo>
                    <a:lnTo>
                      <a:pt x="321" y="244"/>
                    </a:lnTo>
                    <a:lnTo>
                      <a:pt x="321" y="246"/>
                    </a:lnTo>
                    <a:lnTo>
                      <a:pt x="321" y="248"/>
                    </a:lnTo>
                    <a:lnTo>
                      <a:pt x="319" y="251"/>
                    </a:lnTo>
                    <a:lnTo>
                      <a:pt x="317" y="253"/>
                    </a:lnTo>
                    <a:lnTo>
                      <a:pt x="317" y="253"/>
                    </a:lnTo>
                    <a:lnTo>
                      <a:pt x="317" y="256"/>
                    </a:lnTo>
                    <a:lnTo>
                      <a:pt x="314" y="256"/>
                    </a:lnTo>
                    <a:lnTo>
                      <a:pt x="310" y="258"/>
                    </a:lnTo>
                    <a:lnTo>
                      <a:pt x="307" y="256"/>
                    </a:lnTo>
                    <a:lnTo>
                      <a:pt x="305" y="256"/>
                    </a:lnTo>
                    <a:lnTo>
                      <a:pt x="303" y="253"/>
                    </a:lnTo>
                    <a:lnTo>
                      <a:pt x="300" y="253"/>
                    </a:lnTo>
                    <a:lnTo>
                      <a:pt x="295" y="251"/>
                    </a:lnTo>
                    <a:lnTo>
                      <a:pt x="293" y="253"/>
                    </a:lnTo>
                    <a:lnTo>
                      <a:pt x="286" y="253"/>
                    </a:lnTo>
                    <a:lnTo>
                      <a:pt x="281" y="251"/>
                    </a:lnTo>
                    <a:lnTo>
                      <a:pt x="277" y="248"/>
                    </a:lnTo>
                    <a:lnTo>
                      <a:pt x="272" y="244"/>
                    </a:lnTo>
                    <a:lnTo>
                      <a:pt x="272" y="251"/>
                    </a:lnTo>
                    <a:lnTo>
                      <a:pt x="272" y="253"/>
                    </a:lnTo>
                    <a:lnTo>
                      <a:pt x="272" y="258"/>
                    </a:lnTo>
                    <a:lnTo>
                      <a:pt x="269" y="263"/>
                    </a:lnTo>
                    <a:lnTo>
                      <a:pt x="269" y="263"/>
                    </a:lnTo>
                    <a:lnTo>
                      <a:pt x="267" y="263"/>
                    </a:lnTo>
                    <a:lnTo>
                      <a:pt x="267" y="265"/>
                    </a:lnTo>
                    <a:lnTo>
                      <a:pt x="267" y="265"/>
                    </a:lnTo>
                    <a:lnTo>
                      <a:pt x="267" y="267"/>
                    </a:lnTo>
                    <a:lnTo>
                      <a:pt x="262" y="272"/>
                    </a:lnTo>
                    <a:lnTo>
                      <a:pt x="260" y="272"/>
                    </a:lnTo>
                    <a:lnTo>
                      <a:pt x="258" y="274"/>
                    </a:lnTo>
                    <a:lnTo>
                      <a:pt x="251" y="277"/>
                    </a:lnTo>
                    <a:lnTo>
                      <a:pt x="248" y="279"/>
                    </a:lnTo>
                    <a:lnTo>
                      <a:pt x="246" y="279"/>
                    </a:lnTo>
                    <a:lnTo>
                      <a:pt x="244" y="279"/>
                    </a:lnTo>
                    <a:lnTo>
                      <a:pt x="229" y="282"/>
                    </a:lnTo>
                    <a:lnTo>
                      <a:pt x="227" y="282"/>
                    </a:lnTo>
                    <a:lnTo>
                      <a:pt x="225" y="282"/>
                    </a:lnTo>
                    <a:lnTo>
                      <a:pt x="225" y="282"/>
                    </a:lnTo>
                    <a:lnTo>
                      <a:pt x="222" y="282"/>
                    </a:lnTo>
                    <a:lnTo>
                      <a:pt x="222" y="282"/>
                    </a:lnTo>
                    <a:lnTo>
                      <a:pt x="218" y="284"/>
                    </a:lnTo>
                    <a:lnTo>
                      <a:pt x="203" y="282"/>
                    </a:lnTo>
                    <a:lnTo>
                      <a:pt x="194" y="282"/>
                    </a:lnTo>
                    <a:lnTo>
                      <a:pt x="184" y="284"/>
                    </a:lnTo>
                    <a:lnTo>
                      <a:pt x="182" y="284"/>
                    </a:lnTo>
                    <a:lnTo>
                      <a:pt x="177" y="286"/>
                    </a:lnTo>
                    <a:lnTo>
                      <a:pt x="173" y="291"/>
                    </a:lnTo>
                    <a:lnTo>
                      <a:pt x="166" y="298"/>
                    </a:lnTo>
                    <a:lnTo>
                      <a:pt x="156" y="305"/>
                    </a:lnTo>
                    <a:lnTo>
                      <a:pt x="151" y="310"/>
                    </a:lnTo>
                    <a:lnTo>
                      <a:pt x="151" y="310"/>
                    </a:lnTo>
                    <a:lnTo>
                      <a:pt x="149" y="310"/>
                    </a:lnTo>
                    <a:lnTo>
                      <a:pt x="149" y="310"/>
                    </a:lnTo>
                    <a:lnTo>
                      <a:pt x="149" y="310"/>
                    </a:lnTo>
                    <a:lnTo>
                      <a:pt x="147" y="312"/>
                    </a:lnTo>
                    <a:lnTo>
                      <a:pt x="142" y="315"/>
                    </a:lnTo>
                    <a:lnTo>
                      <a:pt x="142" y="315"/>
                    </a:lnTo>
                    <a:lnTo>
                      <a:pt x="142" y="315"/>
                    </a:lnTo>
                    <a:lnTo>
                      <a:pt x="142" y="315"/>
                    </a:lnTo>
                    <a:lnTo>
                      <a:pt x="140" y="317"/>
                    </a:lnTo>
                    <a:lnTo>
                      <a:pt x="137" y="319"/>
                    </a:lnTo>
                    <a:lnTo>
                      <a:pt x="135" y="319"/>
                    </a:lnTo>
                    <a:lnTo>
                      <a:pt x="132" y="322"/>
                    </a:lnTo>
                    <a:lnTo>
                      <a:pt x="128" y="322"/>
                    </a:lnTo>
                    <a:lnTo>
                      <a:pt x="125" y="324"/>
                    </a:lnTo>
                    <a:lnTo>
                      <a:pt x="90" y="333"/>
                    </a:lnTo>
                    <a:lnTo>
                      <a:pt x="81" y="333"/>
                    </a:lnTo>
                    <a:lnTo>
                      <a:pt x="73" y="333"/>
                    </a:lnTo>
                    <a:lnTo>
                      <a:pt x="69" y="333"/>
                    </a:lnTo>
                    <a:lnTo>
                      <a:pt x="62" y="333"/>
                    </a:lnTo>
                    <a:lnTo>
                      <a:pt x="52" y="333"/>
                    </a:lnTo>
                    <a:lnTo>
                      <a:pt x="45" y="336"/>
                    </a:lnTo>
                    <a:lnTo>
                      <a:pt x="38" y="338"/>
                    </a:lnTo>
                    <a:lnTo>
                      <a:pt x="33" y="341"/>
                    </a:lnTo>
                    <a:lnTo>
                      <a:pt x="29" y="345"/>
                    </a:lnTo>
                    <a:lnTo>
                      <a:pt x="24" y="350"/>
                    </a:lnTo>
                    <a:lnTo>
                      <a:pt x="19" y="355"/>
                    </a:lnTo>
                    <a:lnTo>
                      <a:pt x="14" y="364"/>
                    </a:lnTo>
                    <a:lnTo>
                      <a:pt x="10" y="374"/>
                    </a:lnTo>
                    <a:lnTo>
                      <a:pt x="7" y="381"/>
                    </a:lnTo>
                    <a:lnTo>
                      <a:pt x="5" y="390"/>
                    </a:lnTo>
                    <a:lnTo>
                      <a:pt x="3" y="397"/>
                    </a:lnTo>
                    <a:lnTo>
                      <a:pt x="0" y="402"/>
                    </a:lnTo>
                    <a:lnTo>
                      <a:pt x="5" y="407"/>
                    </a:lnTo>
                    <a:lnTo>
                      <a:pt x="7" y="411"/>
                    </a:lnTo>
                    <a:lnTo>
                      <a:pt x="12" y="414"/>
                    </a:lnTo>
                    <a:lnTo>
                      <a:pt x="17" y="416"/>
                    </a:lnTo>
                    <a:lnTo>
                      <a:pt x="17" y="419"/>
                    </a:lnTo>
                    <a:lnTo>
                      <a:pt x="19" y="421"/>
                    </a:lnTo>
                    <a:lnTo>
                      <a:pt x="21" y="428"/>
                    </a:lnTo>
                    <a:lnTo>
                      <a:pt x="21" y="433"/>
                    </a:lnTo>
                    <a:lnTo>
                      <a:pt x="24" y="437"/>
                    </a:lnTo>
                    <a:lnTo>
                      <a:pt x="26" y="440"/>
                    </a:lnTo>
                    <a:lnTo>
                      <a:pt x="29" y="445"/>
                    </a:lnTo>
                    <a:lnTo>
                      <a:pt x="33" y="447"/>
                    </a:lnTo>
                    <a:lnTo>
                      <a:pt x="38" y="449"/>
                    </a:lnTo>
                    <a:lnTo>
                      <a:pt x="40" y="452"/>
                    </a:lnTo>
                    <a:lnTo>
                      <a:pt x="47" y="452"/>
                    </a:lnTo>
                    <a:lnTo>
                      <a:pt x="62" y="454"/>
                    </a:lnTo>
                    <a:lnTo>
                      <a:pt x="66" y="456"/>
                    </a:lnTo>
                    <a:lnTo>
                      <a:pt x="73" y="456"/>
                    </a:lnTo>
                    <a:lnTo>
                      <a:pt x="78" y="459"/>
                    </a:lnTo>
                    <a:lnTo>
                      <a:pt x="85" y="463"/>
                    </a:lnTo>
                    <a:lnTo>
                      <a:pt x="90" y="463"/>
                    </a:lnTo>
                    <a:lnTo>
                      <a:pt x="95" y="466"/>
                    </a:lnTo>
                    <a:lnTo>
                      <a:pt x="97" y="463"/>
                    </a:lnTo>
                    <a:lnTo>
                      <a:pt x="99" y="463"/>
                    </a:lnTo>
                    <a:lnTo>
                      <a:pt x="102" y="461"/>
                    </a:lnTo>
                    <a:lnTo>
                      <a:pt x="104" y="459"/>
                    </a:lnTo>
                    <a:lnTo>
                      <a:pt x="104" y="456"/>
                    </a:lnTo>
                    <a:lnTo>
                      <a:pt x="107" y="454"/>
                    </a:lnTo>
                    <a:lnTo>
                      <a:pt x="107" y="449"/>
                    </a:lnTo>
                    <a:lnTo>
                      <a:pt x="107" y="445"/>
                    </a:lnTo>
                    <a:lnTo>
                      <a:pt x="104" y="437"/>
                    </a:lnTo>
                    <a:lnTo>
                      <a:pt x="104" y="428"/>
                    </a:lnTo>
                    <a:lnTo>
                      <a:pt x="104" y="414"/>
                    </a:lnTo>
                    <a:lnTo>
                      <a:pt x="104" y="407"/>
                    </a:lnTo>
                    <a:lnTo>
                      <a:pt x="107" y="402"/>
                    </a:lnTo>
                    <a:lnTo>
                      <a:pt x="107" y="400"/>
                    </a:lnTo>
                    <a:lnTo>
                      <a:pt x="109" y="400"/>
                    </a:lnTo>
                    <a:lnTo>
                      <a:pt x="114" y="400"/>
                    </a:lnTo>
                    <a:lnTo>
                      <a:pt x="128" y="402"/>
                    </a:lnTo>
                    <a:lnTo>
                      <a:pt x="142" y="407"/>
                    </a:lnTo>
                    <a:lnTo>
                      <a:pt x="154" y="411"/>
                    </a:lnTo>
                    <a:lnTo>
                      <a:pt x="158" y="414"/>
                    </a:lnTo>
                    <a:lnTo>
                      <a:pt x="161" y="416"/>
                    </a:lnTo>
                    <a:lnTo>
                      <a:pt x="168" y="423"/>
                    </a:lnTo>
                    <a:lnTo>
                      <a:pt x="173" y="430"/>
                    </a:lnTo>
                    <a:lnTo>
                      <a:pt x="180" y="440"/>
                    </a:lnTo>
                    <a:lnTo>
                      <a:pt x="184" y="442"/>
                    </a:lnTo>
                    <a:lnTo>
                      <a:pt x="187" y="447"/>
                    </a:lnTo>
                    <a:lnTo>
                      <a:pt x="194" y="454"/>
                    </a:lnTo>
                    <a:lnTo>
                      <a:pt x="196" y="456"/>
                    </a:lnTo>
                    <a:lnTo>
                      <a:pt x="196" y="456"/>
                    </a:lnTo>
                    <a:lnTo>
                      <a:pt x="199" y="456"/>
                    </a:lnTo>
                    <a:lnTo>
                      <a:pt x="199" y="459"/>
                    </a:lnTo>
                    <a:lnTo>
                      <a:pt x="201" y="463"/>
                    </a:lnTo>
                    <a:lnTo>
                      <a:pt x="203" y="466"/>
                    </a:lnTo>
                    <a:lnTo>
                      <a:pt x="201" y="470"/>
                    </a:lnTo>
                    <a:lnTo>
                      <a:pt x="199" y="473"/>
                    </a:lnTo>
                    <a:lnTo>
                      <a:pt x="196" y="475"/>
                    </a:lnTo>
                    <a:lnTo>
                      <a:pt x="192" y="478"/>
                    </a:lnTo>
                    <a:lnTo>
                      <a:pt x="187" y="480"/>
                    </a:lnTo>
                    <a:lnTo>
                      <a:pt x="184" y="480"/>
                    </a:lnTo>
                    <a:lnTo>
                      <a:pt x="184" y="480"/>
                    </a:lnTo>
                    <a:lnTo>
                      <a:pt x="175" y="485"/>
                    </a:lnTo>
                    <a:lnTo>
                      <a:pt x="166" y="487"/>
                    </a:lnTo>
                    <a:lnTo>
                      <a:pt x="163" y="487"/>
                    </a:lnTo>
                    <a:lnTo>
                      <a:pt x="158" y="489"/>
                    </a:lnTo>
                    <a:lnTo>
                      <a:pt x="149" y="489"/>
                    </a:lnTo>
                    <a:lnTo>
                      <a:pt x="144" y="489"/>
                    </a:lnTo>
                    <a:lnTo>
                      <a:pt x="142" y="489"/>
                    </a:lnTo>
                    <a:lnTo>
                      <a:pt x="137" y="489"/>
                    </a:lnTo>
                    <a:lnTo>
                      <a:pt x="135" y="489"/>
                    </a:lnTo>
                    <a:lnTo>
                      <a:pt x="135" y="492"/>
                    </a:lnTo>
                    <a:lnTo>
                      <a:pt x="135" y="494"/>
                    </a:lnTo>
                    <a:lnTo>
                      <a:pt x="135" y="499"/>
                    </a:lnTo>
                    <a:lnTo>
                      <a:pt x="135" y="501"/>
                    </a:lnTo>
                    <a:lnTo>
                      <a:pt x="135" y="504"/>
                    </a:lnTo>
                    <a:lnTo>
                      <a:pt x="135" y="504"/>
                    </a:lnTo>
                    <a:lnTo>
                      <a:pt x="135" y="506"/>
                    </a:lnTo>
                    <a:lnTo>
                      <a:pt x="135" y="506"/>
                    </a:lnTo>
                    <a:lnTo>
                      <a:pt x="135" y="508"/>
                    </a:lnTo>
                    <a:lnTo>
                      <a:pt x="135" y="513"/>
                    </a:lnTo>
                    <a:lnTo>
                      <a:pt x="135" y="515"/>
                    </a:lnTo>
                    <a:lnTo>
                      <a:pt x="135" y="520"/>
                    </a:lnTo>
                    <a:lnTo>
                      <a:pt x="132" y="520"/>
                    </a:lnTo>
                    <a:lnTo>
                      <a:pt x="132" y="520"/>
                    </a:lnTo>
                    <a:lnTo>
                      <a:pt x="132" y="520"/>
                    </a:lnTo>
                    <a:lnTo>
                      <a:pt x="132" y="522"/>
                    </a:lnTo>
                    <a:lnTo>
                      <a:pt x="132" y="525"/>
                    </a:lnTo>
                    <a:lnTo>
                      <a:pt x="130" y="525"/>
                    </a:lnTo>
                    <a:lnTo>
                      <a:pt x="130" y="525"/>
                    </a:lnTo>
                    <a:lnTo>
                      <a:pt x="130" y="525"/>
                    </a:lnTo>
                    <a:lnTo>
                      <a:pt x="130" y="525"/>
                    </a:lnTo>
                    <a:lnTo>
                      <a:pt x="128" y="527"/>
                    </a:lnTo>
                    <a:lnTo>
                      <a:pt x="125" y="530"/>
                    </a:lnTo>
                    <a:lnTo>
                      <a:pt x="123" y="532"/>
                    </a:lnTo>
                    <a:lnTo>
                      <a:pt x="121" y="532"/>
                    </a:lnTo>
                    <a:lnTo>
                      <a:pt x="118" y="532"/>
                    </a:lnTo>
                    <a:lnTo>
                      <a:pt x="118" y="532"/>
                    </a:lnTo>
                    <a:lnTo>
                      <a:pt x="118" y="532"/>
                    </a:lnTo>
                    <a:lnTo>
                      <a:pt x="116" y="532"/>
                    </a:lnTo>
                    <a:lnTo>
                      <a:pt x="111" y="532"/>
                    </a:lnTo>
                    <a:lnTo>
                      <a:pt x="109" y="534"/>
                    </a:lnTo>
                    <a:lnTo>
                      <a:pt x="102" y="534"/>
                    </a:lnTo>
                    <a:lnTo>
                      <a:pt x="99" y="537"/>
                    </a:lnTo>
                    <a:lnTo>
                      <a:pt x="95" y="539"/>
                    </a:lnTo>
                    <a:lnTo>
                      <a:pt x="92" y="546"/>
                    </a:lnTo>
                    <a:lnTo>
                      <a:pt x="90" y="556"/>
                    </a:lnTo>
                    <a:lnTo>
                      <a:pt x="88" y="558"/>
                    </a:lnTo>
                    <a:lnTo>
                      <a:pt x="85" y="563"/>
                    </a:lnTo>
                    <a:lnTo>
                      <a:pt x="83" y="567"/>
                    </a:lnTo>
                    <a:lnTo>
                      <a:pt x="78" y="574"/>
                    </a:lnTo>
                    <a:lnTo>
                      <a:pt x="73" y="579"/>
                    </a:lnTo>
                    <a:lnTo>
                      <a:pt x="71" y="582"/>
                    </a:lnTo>
                    <a:lnTo>
                      <a:pt x="66" y="584"/>
                    </a:lnTo>
                    <a:lnTo>
                      <a:pt x="62" y="586"/>
                    </a:lnTo>
                    <a:lnTo>
                      <a:pt x="57" y="589"/>
                    </a:lnTo>
                    <a:lnTo>
                      <a:pt x="55" y="591"/>
                    </a:lnTo>
                    <a:lnTo>
                      <a:pt x="47" y="593"/>
                    </a:lnTo>
                    <a:lnTo>
                      <a:pt x="40" y="593"/>
                    </a:lnTo>
                    <a:lnTo>
                      <a:pt x="36" y="598"/>
                    </a:lnTo>
                    <a:lnTo>
                      <a:pt x="29" y="603"/>
                    </a:lnTo>
                    <a:lnTo>
                      <a:pt x="24" y="608"/>
                    </a:lnTo>
                    <a:lnTo>
                      <a:pt x="21" y="612"/>
                    </a:lnTo>
                    <a:lnTo>
                      <a:pt x="19" y="617"/>
                    </a:lnTo>
                    <a:lnTo>
                      <a:pt x="17" y="619"/>
                    </a:lnTo>
                    <a:lnTo>
                      <a:pt x="17" y="622"/>
                    </a:lnTo>
                    <a:lnTo>
                      <a:pt x="14" y="622"/>
                    </a:lnTo>
                    <a:lnTo>
                      <a:pt x="12" y="624"/>
                    </a:lnTo>
                    <a:lnTo>
                      <a:pt x="10" y="624"/>
                    </a:lnTo>
                    <a:lnTo>
                      <a:pt x="10" y="626"/>
                    </a:lnTo>
                    <a:lnTo>
                      <a:pt x="19" y="631"/>
                    </a:lnTo>
                    <a:lnTo>
                      <a:pt x="31" y="641"/>
                    </a:lnTo>
                    <a:lnTo>
                      <a:pt x="40" y="648"/>
                    </a:lnTo>
                    <a:lnTo>
                      <a:pt x="50" y="657"/>
                    </a:lnTo>
                    <a:lnTo>
                      <a:pt x="57" y="664"/>
                    </a:lnTo>
                    <a:lnTo>
                      <a:pt x="64" y="676"/>
                    </a:lnTo>
                    <a:lnTo>
                      <a:pt x="69" y="685"/>
                    </a:lnTo>
                    <a:lnTo>
                      <a:pt x="76" y="697"/>
                    </a:lnTo>
                    <a:lnTo>
                      <a:pt x="83" y="693"/>
                    </a:lnTo>
                    <a:lnTo>
                      <a:pt x="88" y="688"/>
                    </a:lnTo>
                    <a:lnTo>
                      <a:pt x="90" y="685"/>
                    </a:lnTo>
                    <a:lnTo>
                      <a:pt x="97" y="681"/>
                    </a:lnTo>
                    <a:lnTo>
                      <a:pt x="102" y="676"/>
                    </a:lnTo>
                    <a:lnTo>
                      <a:pt x="104" y="674"/>
                    </a:lnTo>
                    <a:lnTo>
                      <a:pt x="109" y="671"/>
                    </a:lnTo>
                    <a:lnTo>
                      <a:pt x="123" y="669"/>
                    </a:lnTo>
                    <a:lnTo>
                      <a:pt x="128" y="669"/>
                    </a:lnTo>
                    <a:lnTo>
                      <a:pt x="132" y="671"/>
                    </a:lnTo>
                    <a:lnTo>
                      <a:pt x="135" y="671"/>
                    </a:lnTo>
                    <a:lnTo>
                      <a:pt x="137" y="674"/>
                    </a:lnTo>
                    <a:lnTo>
                      <a:pt x="140" y="678"/>
                    </a:lnTo>
                    <a:lnTo>
                      <a:pt x="147" y="683"/>
                    </a:lnTo>
                    <a:lnTo>
                      <a:pt x="149" y="685"/>
                    </a:lnTo>
                    <a:lnTo>
                      <a:pt x="154" y="685"/>
                    </a:lnTo>
                    <a:lnTo>
                      <a:pt x="158" y="688"/>
                    </a:lnTo>
                    <a:lnTo>
                      <a:pt x="161" y="690"/>
                    </a:lnTo>
                    <a:lnTo>
                      <a:pt x="177" y="702"/>
                    </a:lnTo>
                    <a:lnTo>
                      <a:pt x="182" y="704"/>
                    </a:lnTo>
                    <a:lnTo>
                      <a:pt x="184" y="709"/>
                    </a:lnTo>
                    <a:lnTo>
                      <a:pt x="184" y="714"/>
                    </a:lnTo>
                    <a:lnTo>
                      <a:pt x="184" y="721"/>
                    </a:lnTo>
                    <a:lnTo>
                      <a:pt x="182" y="726"/>
                    </a:lnTo>
                    <a:lnTo>
                      <a:pt x="182" y="730"/>
                    </a:lnTo>
                    <a:lnTo>
                      <a:pt x="180" y="730"/>
                    </a:lnTo>
                    <a:lnTo>
                      <a:pt x="180" y="733"/>
                    </a:lnTo>
                    <a:lnTo>
                      <a:pt x="175" y="737"/>
                    </a:lnTo>
                    <a:lnTo>
                      <a:pt x="173" y="740"/>
                    </a:lnTo>
                    <a:lnTo>
                      <a:pt x="173" y="740"/>
                    </a:lnTo>
                    <a:lnTo>
                      <a:pt x="173" y="740"/>
                    </a:lnTo>
                    <a:lnTo>
                      <a:pt x="170" y="745"/>
                    </a:lnTo>
                    <a:lnTo>
                      <a:pt x="166" y="745"/>
                    </a:lnTo>
                    <a:lnTo>
                      <a:pt x="163" y="749"/>
                    </a:lnTo>
                    <a:lnTo>
                      <a:pt x="161" y="752"/>
                    </a:lnTo>
                    <a:lnTo>
                      <a:pt x="158" y="756"/>
                    </a:lnTo>
                    <a:lnTo>
                      <a:pt x="154" y="763"/>
                    </a:lnTo>
                    <a:lnTo>
                      <a:pt x="151" y="766"/>
                    </a:lnTo>
                    <a:lnTo>
                      <a:pt x="149" y="766"/>
                    </a:lnTo>
                    <a:lnTo>
                      <a:pt x="149" y="768"/>
                    </a:lnTo>
                    <a:lnTo>
                      <a:pt x="142" y="768"/>
                    </a:lnTo>
                    <a:lnTo>
                      <a:pt x="140" y="768"/>
                    </a:lnTo>
                    <a:lnTo>
                      <a:pt x="140" y="768"/>
                    </a:lnTo>
                    <a:lnTo>
                      <a:pt x="140" y="768"/>
                    </a:lnTo>
                    <a:lnTo>
                      <a:pt x="140" y="771"/>
                    </a:lnTo>
                    <a:lnTo>
                      <a:pt x="137" y="771"/>
                    </a:lnTo>
                    <a:lnTo>
                      <a:pt x="130" y="768"/>
                    </a:lnTo>
                    <a:lnTo>
                      <a:pt x="125" y="768"/>
                    </a:lnTo>
                    <a:lnTo>
                      <a:pt x="121" y="768"/>
                    </a:lnTo>
                    <a:lnTo>
                      <a:pt x="118" y="768"/>
                    </a:lnTo>
                    <a:lnTo>
                      <a:pt x="111" y="780"/>
                    </a:lnTo>
                    <a:lnTo>
                      <a:pt x="107" y="792"/>
                    </a:lnTo>
                    <a:lnTo>
                      <a:pt x="95" y="815"/>
                    </a:lnTo>
                    <a:lnTo>
                      <a:pt x="88" y="830"/>
                    </a:lnTo>
                    <a:lnTo>
                      <a:pt x="81" y="844"/>
                    </a:lnTo>
                    <a:lnTo>
                      <a:pt x="78" y="848"/>
                    </a:lnTo>
                    <a:lnTo>
                      <a:pt x="78" y="848"/>
                    </a:lnTo>
                    <a:lnTo>
                      <a:pt x="78" y="851"/>
                    </a:lnTo>
                    <a:lnTo>
                      <a:pt x="78" y="851"/>
                    </a:lnTo>
                    <a:lnTo>
                      <a:pt x="81" y="853"/>
                    </a:lnTo>
                    <a:lnTo>
                      <a:pt x="81" y="853"/>
                    </a:lnTo>
                    <a:lnTo>
                      <a:pt x="83" y="856"/>
                    </a:lnTo>
                    <a:lnTo>
                      <a:pt x="85" y="856"/>
                    </a:lnTo>
                    <a:lnTo>
                      <a:pt x="85" y="858"/>
                    </a:lnTo>
                    <a:lnTo>
                      <a:pt x="88" y="860"/>
                    </a:lnTo>
                    <a:lnTo>
                      <a:pt x="88" y="863"/>
                    </a:lnTo>
                    <a:lnTo>
                      <a:pt x="90" y="867"/>
                    </a:lnTo>
                    <a:lnTo>
                      <a:pt x="90" y="872"/>
                    </a:lnTo>
                    <a:lnTo>
                      <a:pt x="95" y="882"/>
                    </a:lnTo>
                    <a:lnTo>
                      <a:pt x="99" y="889"/>
                    </a:lnTo>
                    <a:lnTo>
                      <a:pt x="107" y="896"/>
                    </a:lnTo>
                    <a:lnTo>
                      <a:pt x="107" y="898"/>
                    </a:lnTo>
                    <a:lnTo>
                      <a:pt x="109" y="898"/>
                    </a:lnTo>
                    <a:lnTo>
                      <a:pt x="109" y="898"/>
                    </a:lnTo>
                    <a:lnTo>
                      <a:pt x="111" y="900"/>
                    </a:lnTo>
                    <a:lnTo>
                      <a:pt x="111" y="903"/>
                    </a:lnTo>
                    <a:lnTo>
                      <a:pt x="111" y="908"/>
                    </a:lnTo>
                    <a:lnTo>
                      <a:pt x="111" y="908"/>
                    </a:lnTo>
                    <a:lnTo>
                      <a:pt x="109" y="912"/>
                    </a:lnTo>
                    <a:lnTo>
                      <a:pt x="107" y="912"/>
                    </a:lnTo>
                    <a:lnTo>
                      <a:pt x="104" y="917"/>
                    </a:lnTo>
                    <a:lnTo>
                      <a:pt x="102" y="919"/>
                    </a:lnTo>
                    <a:lnTo>
                      <a:pt x="97" y="922"/>
                    </a:lnTo>
                    <a:lnTo>
                      <a:pt x="95" y="926"/>
                    </a:lnTo>
                    <a:lnTo>
                      <a:pt x="92" y="929"/>
                    </a:lnTo>
                    <a:lnTo>
                      <a:pt x="88" y="931"/>
                    </a:lnTo>
                    <a:lnTo>
                      <a:pt x="88" y="931"/>
                    </a:lnTo>
                    <a:lnTo>
                      <a:pt x="85" y="931"/>
                    </a:lnTo>
                    <a:lnTo>
                      <a:pt x="85" y="931"/>
                    </a:lnTo>
                    <a:lnTo>
                      <a:pt x="83" y="934"/>
                    </a:lnTo>
                    <a:lnTo>
                      <a:pt x="83" y="936"/>
                    </a:lnTo>
                    <a:lnTo>
                      <a:pt x="81" y="938"/>
                    </a:lnTo>
                    <a:lnTo>
                      <a:pt x="81" y="938"/>
                    </a:lnTo>
                    <a:lnTo>
                      <a:pt x="78" y="938"/>
                    </a:lnTo>
                    <a:lnTo>
                      <a:pt x="78" y="941"/>
                    </a:lnTo>
                    <a:lnTo>
                      <a:pt x="78" y="941"/>
                    </a:lnTo>
                    <a:lnTo>
                      <a:pt x="76" y="945"/>
                    </a:lnTo>
                    <a:lnTo>
                      <a:pt x="73" y="945"/>
                    </a:lnTo>
                    <a:lnTo>
                      <a:pt x="71" y="948"/>
                    </a:lnTo>
                    <a:lnTo>
                      <a:pt x="69" y="948"/>
                    </a:lnTo>
                    <a:lnTo>
                      <a:pt x="66" y="948"/>
                    </a:lnTo>
                    <a:lnTo>
                      <a:pt x="64" y="950"/>
                    </a:lnTo>
                    <a:lnTo>
                      <a:pt x="62" y="952"/>
                    </a:lnTo>
                    <a:lnTo>
                      <a:pt x="52" y="957"/>
                    </a:lnTo>
                    <a:lnTo>
                      <a:pt x="47" y="967"/>
                    </a:lnTo>
                    <a:lnTo>
                      <a:pt x="36" y="981"/>
                    </a:lnTo>
                    <a:lnTo>
                      <a:pt x="33" y="985"/>
                    </a:lnTo>
                    <a:lnTo>
                      <a:pt x="33" y="988"/>
                    </a:lnTo>
                    <a:lnTo>
                      <a:pt x="36" y="995"/>
                    </a:lnTo>
                    <a:lnTo>
                      <a:pt x="38" y="1000"/>
                    </a:lnTo>
                    <a:lnTo>
                      <a:pt x="38" y="1004"/>
                    </a:lnTo>
                    <a:lnTo>
                      <a:pt x="40" y="1009"/>
                    </a:lnTo>
                    <a:lnTo>
                      <a:pt x="40" y="1011"/>
                    </a:lnTo>
                    <a:lnTo>
                      <a:pt x="40" y="1011"/>
                    </a:lnTo>
                    <a:lnTo>
                      <a:pt x="40" y="1011"/>
                    </a:lnTo>
                    <a:lnTo>
                      <a:pt x="40" y="1014"/>
                    </a:lnTo>
                    <a:lnTo>
                      <a:pt x="40" y="1019"/>
                    </a:lnTo>
                    <a:lnTo>
                      <a:pt x="38" y="1021"/>
                    </a:lnTo>
                    <a:lnTo>
                      <a:pt x="36" y="1026"/>
                    </a:lnTo>
                    <a:lnTo>
                      <a:pt x="33" y="1028"/>
                    </a:lnTo>
                    <a:lnTo>
                      <a:pt x="33" y="1028"/>
                    </a:lnTo>
                    <a:lnTo>
                      <a:pt x="33" y="1030"/>
                    </a:lnTo>
                    <a:lnTo>
                      <a:pt x="40" y="1052"/>
                    </a:lnTo>
                    <a:lnTo>
                      <a:pt x="40" y="1059"/>
                    </a:lnTo>
                    <a:lnTo>
                      <a:pt x="43" y="1066"/>
                    </a:lnTo>
                    <a:lnTo>
                      <a:pt x="43" y="1066"/>
                    </a:lnTo>
                    <a:lnTo>
                      <a:pt x="43" y="1066"/>
                    </a:lnTo>
                    <a:lnTo>
                      <a:pt x="43" y="1066"/>
                    </a:lnTo>
                    <a:lnTo>
                      <a:pt x="43" y="1068"/>
                    </a:lnTo>
                    <a:lnTo>
                      <a:pt x="40" y="1073"/>
                    </a:lnTo>
                    <a:lnTo>
                      <a:pt x="40" y="1075"/>
                    </a:lnTo>
                    <a:lnTo>
                      <a:pt x="40" y="1078"/>
                    </a:lnTo>
                    <a:lnTo>
                      <a:pt x="38" y="1080"/>
                    </a:lnTo>
                    <a:lnTo>
                      <a:pt x="36" y="1082"/>
                    </a:lnTo>
                    <a:lnTo>
                      <a:pt x="36" y="1082"/>
                    </a:lnTo>
                    <a:lnTo>
                      <a:pt x="33" y="1085"/>
                    </a:lnTo>
                    <a:lnTo>
                      <a:pt x="29" y="1087"/>
                    </a:lnTo>
                    <a:lnTo>
                      <a:pt x="26" y="1089"/>
                    </a:lnTo>
                    <a:lnTo>
                      <a:pt x="26" y="1092"/>
                    </a:lnTo>
                    <a:lnTo>
                      <a:pt x="24" y="1094"/>
                    </a:lnTo>
                    <a:lnTo>
                      <a:pt x="21" y="1097"/>
                    </a:lnTo>
                    <a:lnTo>
                      <a:pt x="19" y="1099"/>
                    </a:lnTo>
                    <a:lnTo>
                      <a:pt x="19" y="1104"/>
                    </a:lnTo>
                    <a:lnTo>
                      <a:pt x="17" y="1104"/>
                    </a:lnTo>
                    <a:lnTo>
                      <a:pt x="19" y="1104"/>
                    </a:lnTo>
                    <a:lnTo>
                      <a:pt x="24" y="1106"/>
                    </a:lnTo>
                    <a:lnTo>
                      <a:pt x="31" y="1111"/>
                    </a:lnTo>
                    <a:lnTo>
                      <a:pt x="36" y="1113"/>
                    </a:lnTo>
                    <a:lnTo>
                      <a:pt x="40" y="1115"/>
                    </a:lnTo>
                    <a:lnTo>
                      <a:pt x="50" y="1118"/>
                    </a:lnTo>
                    <a:lnTo>
                      <a:pt x="59" y="1123"/>
                    </a:lnTo>
                    <a:lnTo>
                      <a:pt x="69" y="1125"/>
                    </a:lnTo>
                    <a:lnTo>
                      <a:pt x="76" y="1130"/>
                    </a:lnTo>
                    <a:lnTo>
                      <a:pt x="83" y="1132"/>
                    </a:lnTo>
                    <a:lnTo>
                      <a:pt x="92" y="1137"/>
                    </a:lnTo>
                    <a:lnTo>
                      <a:pt x="92" y="1137"/>
                    </a:lnTo>
                    <a:lnTo>
                      <a:pt x="92" y="1137"/>
                    </a:lnTo>
                    <a:lnTo>
                      <a:pt x="95" y="1137"/>
                    </a:lnTo>
                    <a:lnTo>
                      <a:pt x="97" y="1137"/>
                    </a:lnTo>
                    <a:lnTo>
                      <a:pt x="99" y="1134"/>
                    </a:lnTo>
                    <a:lnTo>
                      <a:pt x="102" y="1132"/>
                    </a:lnTo>
                    <a:lnTo>
                      <a:pt x="107" y="1127"/>
                    </a:lnTo>
                    <a:lnTo>
                      <a:pt x="107" y="1127"/>
                    </a:lnTo>
                    <a:lnTo>
                      <a:pt x="107" y="1125"/>
                    </a:lnTo>
                    <a:lnTo>
                      <a:pt x="107" y="1125"/>
                    </a:lnTo>
                    <a:lnTo>
                      <a:pt x="109" y="1125"/>
                    </a:lnTo>
                    <a:lnTo>
                      <a:pt x="109" y="1123"/>
                    </a:lnTo>
                    <a:lnTo>
                      <a:pt x="114" y="1118"/>
                    </a:lnTo>
                    <a:lnTo>
                      <a:pt x="116" y="1113"/>
                    </a:lnTo>
                    <a:lnTo>
                      <a:pt x="116" y="1108"/>
                    </a:lnTo>
                    <a:lnTo>
                      <a:pt x="118" y="1101"/>
                    </a:lnTo>
                    <a:lnTo>
                      <a:pt x="118" y="1092"/>
                    </a:lnTo>
                    <a:lnTo>
                      <a:pt x="118" y="1087"/>
                    </a:lnTo>
                    <a:lnTo>
                      <a:pt x="114" y="1082"/>
                    </a:lnTo>
                    <a:lnTo>
                      <a:pt x="109" y="1080"/>
                    </a:lnTo>
                    <a:lnTo>
                      <a:pt x="107" y="1078"/>
                    </a:lnTo>
                    <a:lnTo>
                      <a:pt x="107" y="1078"/>
                    </a:lnTo>
                    <a:lnTo>
                      <a:pt x="104" y="1075"/>
                    </a:lnTo>
                    <a:lnTo>
                      <a:pt x="107" y="1073"/>
                    </a:lnTo>
                    <a:lnTo>
                      <a:pt x="109" y="1073"/>
                    </a:lnTo>
                    <a:lnTo>
                      <a:pt x="111" y="1071"/>
                    </a:lnTo>
                    <a:lnTo>
                      <a:pt x="114" y="1075"/>
                    </a:lnTo>
                    <a:lnTo>
                      <a:pt x="116" y="1078"/>
                    </a:lnTo>
                    <a:lnTo>
                      <a:pt x="118" y="1087"/>
                    </a:lnTo>
                    <a:lnTo>
                      <a:pt x="118" y="1087"/>
                    </a:lnTo>
                    <a:lnTo>
                      <a:pt x="125" y="1092"/>
                    </a:lnTo>
                    <a:lnTo>
                      <a:pt x="132" y="1094"/>
                    </a:lnTo>
                    <a:lnTo>
                      <a:pt x="140" y="1099"/>
                    </a:lnTo>
                    <a:lnTo>
                      <a:pt x="149" y="1101"/>
                    </a:lnTo>
                    <a:lnTo>
                      <a:pt x="156" y="1104"/>
                    </a:lnTo>
                    <a:lnTo>
                      <a:pt x="163" y="1104"/>
                    </a:lnTo>
                    <a:lnTo>
                      <a:pt x="170" y="1104"/>
                    </a:lnTo>
                    <a:lnTo>
                      <a:pt x="180" y="1101"/>
                    </a:lnTo>
                    <a:lnTo>
                      <a:pt x="187" y="1101"/>
                    </a:lnTo>
                    <a:lnTo>
                      <a:pt x="192" y="1099"/>
                    </a:lnTo>
                    <a:lnTo>
                      <a:pt x="199" y="1094"/>
                    </a:lnTo>
                    <a:lnTo>
                      <a:pt x="206" y="1087"/>
                    </a:lnTo>
                    <a:lnTo>
                      <a:pt x="208" y="1085"/>
                    </a:lnTo>
                    <a:lnTo>
                      <a:pt x="213" y="1082"/>
                    </a:lnTo>
                    <a:lnTo>
                      <a:pt x="220" y="1080"/>
                    </a:lnTo>
                    <a:lnTo>
                      <a:pt x="222" y="1080"/>
                    </a:lnTo>
                    <a:lnTo>
                      <a:pt x="225" y="1080"/>
                    </a:lnTo>
                    <a:lnTo>
                      <a:pt x="227" y="1080"/>
                    </a:lnTo>
                    <a:lnTo>
                      <a:pt x="229" y="1080"/>
                    </a:lnTo>
                    <a:lnTo>
                      <a:pt x="234" y="1085"/>
                    </a:lnTo>
                    <a:lnTo>
                      <a:pt x="239" y="1089"/>
                    </a:lnTo>
                    <a:lnTo>
                      <a:pt x="244" y="1097"/>
                    </a:lnTo>
                    <a:lnTo>
                      <a:pt x="244" y="1099"/>
                    </a:lnTo>
                    <a:lnTo>
                      <a:pt x="246" y="1101"/>
                    </a:lnTo>
                    <a:lnTo>
                      <a:pt x="248" y="1104"/>
                    </a:lnTo>
                    <a:lnTo>
                      <a:pt x="253" y="1104"/>
                    </a:lnTo>
                    <a:lnTo>
                      <a:pt x="260" y="1108"/>
                    </a:lnTo>
                    <a:lnTo>
                      <a:pt x="265" y="1111"/>
                    </a:lnTo>
                    <a:lnTo>
                      <a:pt x="269" y="1113"/>
                    </a:lnTo>
                    <a:lnTo>
                      <a:pt x="274" y="1120"/>
                    </a:lnTo>
                    <a:lnTo>
                      <a:pt x="277" y="1125"/>
                    </a:lnTo>
                    <a:lnTo>
                      <a:pt x="279" y="1130"/>
                    </a:lnTo>
                    <a:lnTo>
                      <a:pt x="281" y="1115"/>
                    </a:lnTo>
                    <a:lnTo>
                      <a:pt x="281" y="1111"/>
                    </a:lnTo>
                    <a:lnTo>
                      <a:pt x="284" y="1106"/>
                    </a:lnTo>
                    <a:lnTo>
                      <a:pt x="286" y="1101"/>
                    </a:lnTo>
                    <a:lnTo>
                      <a:pt x="288" y="1099"/>
                    </a:lnTo>
                    <a:lnTo>
                      <a:pt x="291" y="1097"/>
                    </a:lnTo>
                    <a:lnTo>
                      <a:pt x="295" y="1094"/>
                    </a:lnTo>
                    <a:lnTo>
                      <a:pt x="307" y="1089"/>
                    </a:lnTo>
                    <a:lnTo>
                      <a:pt x="321" y="1087"/>
                    </a:lnTo>
                    <a:lnTo>
                      <a:pt x="331" y="1087"/>
                    </a:lnTo>
                    <a:lnTo>
                      <a:pt x="338" y="1085"/>
                    </a:lnTo>
                    <a:lnTo>
                      <a:pt x="345" y="1085"/>
                    </a:lnTo>
                    <a:lnTo>
                      <a:pt x="352" y="1082"/>
                    </a:lnTo>
                    <a:lnTo>
                      <a:pt x="362" y="1078"/>
                    </a:lnTo>
                    <a:lnTo>
                      <a:pt x="371" y="1078"/>
                    </a:lnTo>
                    <a:lnTo>
                      <a:pt x="378" y="1078"/>
                    </a:lnTo>
                    <a:lnTo>
                      <a:pt x="383" y="1078"/>
                    </a:lnTo>
                    <a:lnTo>
                      <a:pt x="385" y="1078"/>
                    </a:lnTo>
                    <a:lnTo>
                      <a:pt x="392" y="1080"/>
                    </a:lnTo>
                    <a:lnTo>
                      <a:pt x="397" y="1085"/>
                    </a:lnTo>
                    <a:lnTo>
                      <a:pt x="399" y="1089"/>
                    </a:lnTo>
                    <a:lnTo>
                      <a:pt x="399" y="1092"/>
                    </a:lnTo>
                    <a:lnTo>
                      <a:pt x="402" y="1097"/>
                    </a:lnTo>
                    <a:lnTo>
                      <a:pt x="402" y="1104"/>
                    </a:lnTo>
                    <a:lnTo>
                      <a:pt x="402" y="1108"/>
                    </a:lnTo>
                    <a:lnTo>
                      <a:pt x="402" y="1113"/>
                    </a:lnTo>
                    <a:lnTo>
                      <a:pt x="399" y="1123"/>
                    </a:lnTo>
                    <a:lnTo>
                      <a:pt x="399" y="1127"/>
                    </a:lnTo>
                    <a:lnTo>
                      <a:pt x="399" y="1132"/>
                    </a:lnTo>
                    <a:lnTo>
                      <a:pt x="402" y="1134"/>
                    </a:lnTo>
                    <a:lnTo>
                      <a:pt x="402" y="1139"/>
                    </a:lnTo>
                    <a:lnTo>
                      <a:pt x="404" y="1141"/>
                    </a:lnTo>
                    <a:lnTo>
                      <a:pt x="406" y="1144"/>
                    </a:lnTo>
                    <a:lnTo>
                      <a:pt x="409" y="1144"/>
                    </a:lnTo>
                    <a:lnTo>
                      <a:pt x="414" y="1146"/>
                    </a:lnTo>
                    <a:lnTo>
                      <a:pt x="416" y="1149"/>
                    </a:lnTo>
                    <a:lnTo>
                      <a:pt x="421" y="1149"/>
                    </a:lnTo>
                    <a:lnTo>
                      <a:pt x="425" y="1149"/>
                    </a:lnTo>
                    <a:lnTo>
                      <a:pt x="430" y="1149"/>
                    </a:lnTo>
                    <a:lnTo>
                      <a:pt x="435" y="1149"/>
                    </a:lnTo>
                    <a:lnTo>
                      <a:pt x="442" y="1149"/>
                    </a:lnTo>
                    <a:lnTo>
                      <a:pt x="454" y="1149"/>
                    </a:lnTo>
                    <a:lnTo>
                      <a:pt x="458" y="1146"/>
                    </a:lnTo>
                    <a:lnTo>
                      <a:pt x="461" y="1146"/>
                    </a:lnTo>
                    <a:lnTo>
                      <a:pt x="461" y="1146"/>
                    </a:lnTo>
                    <a:lnTo>
                      <a:pt x="463" y="1146"/>
                    </a:lnTo>
                    <a:lnTo>
                      <a:pt x="463" y="1144"/>
                    </a:lnTo>
                    <a:lnTo>
                      <a:pt x="466" y="1144"/>
                    </a:lnTo>
                    <a:lnTo>
                      <a:pt x="466" y="1144"/>
                    </a:lnTo>
                    <a:lnTo>
                      <a:pt x="470" y="1139"/>
                    </a:lnTo>
                    <a:lnTo>
                      <a:pt x="470" y="1137"/>
                    </a:lnTo>
                    <a:lnTo>
                      <a:pt x="473" y="1137"/>
                    </a:lnTo>
                    <a:lnTo>
                      <a:pt x="475" y="1132"/>
                    </a:lnTo>
                    <a:lnTo>
                      <a:pt x="475" y="1127"/>
                    </a:lnTo>
                    <a:lnTo>
                      <a:pt x="475" y="1120"/>
                    </a:lnTo>
                    <a:lnTo>
                      <a:pt x="475" y="1108"/>
                    </a:lnTo>
                    <a:lnTo>
                      <a:pt x="477" y="1118"/>
                    </a:lnTo>
                    <a:lnTo>
                      <a:pt x="477" y="1123"/>
                    </a:lnTo>
                    <a:lnTo>
                      <a:pt x="480" y="1125"/>
                    </a:lnTo>
                    <a:lnTo>
                      <a:pt x="480" y="1130"/>
                    </a:lnTo>
                    <a:lnTo>
                      <a:pt x="482" y="1132"/>
                    </a:lnTo>
                    <a:lnTo>
                      <a:pt x="484" y="1134"/>
                    </a:lnTo>
                    <a:lnTo>
                      <a:pt x="489" y="1137"/>
                    </a:lnTo>
                    <a:lnTo>
                      <a:pt x="492" y="1139"/>
                    </a:lnTo>
                    <a:lnTo>
                      <a:pt x="496" y="1141"/>
                    </a:lnTo>
                    <a:lnTo>
                      <a:pt x="499" y="1141"/>
                    </a:lnTo>
                    <a:lnTo>
                      <a:pt x="503" y="1144"/>
                    </a:lnTo>
                    <a:lnTo>
                      <a:pt x="508" y="1144"/>
                    </a:lnTo>
                    <a:lnTo>
                      <a:pt x="513" y="1144"/>
                    </a:lnTo>
                    <a:lnTo>
                      <a:pt x="525" y="1141"/>
                    </a:lnTo>
                    <a:lnTo>
                      <a:pt x="532" y="1141"/>
                    </a:lnTo>
                    <a:lnTo>
                      <a:pt x="539" y="1139"/>
                    </a:lnTo>
                    <a:lnTo>
                      <a:pt x="541" y="1137"/>
                    </a:lnTo>
                    <a:lnTo>
                      <a:pt x="541" y="1137"/>
                    </a:lnTo>
                    <a:lnTo>
                      <a:pt x="543" y="1134"/>
                    </a:lnTo>
                    <a:lnTo>
                      <a:pt x="546" y="1134"/>
                    </a:lnTo>
                    <a:lnTo>
                      <a:pt x="546" y="1132"/>
                    </a:lnTo>
                    <a:lnTo>
                      <a:pt x="548" y="1132"/>
                    </a:lnTo>
                    <a:lnTo>
                      <a:pt x="551" y="1127"/>
                    </a:lnTo>
                    <a:lnTo>
                      <a:pt x="553" y="1125"/>
                    </a:lnTo>
                    <a:lnTo>
                      <a:pt x="553" y="1123"/>
                    </a:lnTo>
                    <a:lnTo>
                      <a:pt x="553" y="1123"/>
                    </a:lnTo>
                    <a:lnTo>
                      <a:pt x="553" y="1123"/>
                    </a:lnTo>
                    <a:lnTo>
                      <a:pt x="553" y="1123"/>
                    </a:lnTo>
                    <a:lnTo>
                      <a:pt x="555" y="1120"/>
                    </a:lnTo>
                    <a:lnTo>
                      <a:pt x="558" y="1099"/>
                    </a:lnTo>
                    <a:lnTo>
                      <a:pt x="560" y="1087"/>
                    </a:lnTo>
                    <a:lnTo>
                      <a:pt x="560" y="1082"/>
                    </a:lnTo>
                    <a:lnTo>
                      <a:pt x="560" y="1078"/>
                    </a:lnTo>
                    <a:lnTo>
                      <a:pt x="562" y="1082"/>
                    </a:lnTo>
                    <a:lnTo>
                      <a:pt x="567" y="1085"/>
                    </a:lnTo>
                    <a:lnTo>
                      <a:pt x="572" y="1087"/>
                    </a:lnTo>
                    <a:lnTo>
                      <a:pt x="579" y="1089"/>
                    </a:lnTo>
                    <a:lnTo>
                      <a:pt x="586" y="1089"/>
                    </a:lnTo>
                    <a:lnTo>
                      <a:pt x="593" y="1092"/>
                    </a:lnTo>
                    <a:lnTo>
                      <a:pt x="600" y="1089"/>
                    </a:lnTo>
                    <a:lnTo>
                      <a:pt x="607" y="1089"/>
                    </a:lnTo>
                    <a:lnTo>
                      <a:pt x="614" y="1089"/>
                    </a:lnTo>
                    <a:lnTo>
                      <a:pt x="624" y="1087"/>
                    </a:lnTo>
                    <a:lnTo>
                      <a:pt x="636" y="1087"/>
                    </a:lnTo>
                    <a:lnTo>
                      <a:pt x="643" y="1085"/>
                    </a:lnTo>
                    <a:lnTo>
                      <a:pt x="650" y="1082"/>
                    </a:lnTo>
                    <a:lnTo>
                      <a:pt x="662" y="1078"/>
                    </a:lnTo>
                    <a:lnTo>
                      <a:pt x="666" y="1075"/>
                    </a:lnTo>
                    <a:lnTo>
                      <a:pt x="673" y="1073"/>
                    </a:lnTo>
                    <a:lnTo>
                      <a:pt x="680" y="1066"/>
                    </a:lnTo>
                    <a:lnTo>
                      <a:pt x="690" y="1061"/>
                    </a:lnTo>
                    <a:lnTo>
                      <a:pt x="697" y="1056"/>
                    </a:lnTo>
                    <a:lnTo>
                      <a:pt x="702" y="1054"/>
                    </a:lnTo>
                    <a:lnTo>
                      <a:pt x="711" y="1047"/>
                    </a:lnTo>
                    <a:lnTo>
                      <a:pt x="714" y="1042"/>
                    </a:lnTo>
                    <a:lnTo>
                      <a:pt x="718" y="1037"/>
                    </a:lnTo>
                    <a:lnTo>
                      <a:pt x="725" y="1028"/>
                    </a:lnTo>
                    <a:lnTo>
                      <a:pt x="732" y="1021"/>
                    </a:lnTo>
                    <a:lnTo>
                      <a:pt x="737" y="1016"/>
                    </a:lnTo>
                    <a:lnTo>
                      <a:pt x="742" y="1009"/>
                    </a:lnTo>
                    <a:lnTo>
                      <a:pt x="747" y="1004"/>
                    </a:lnTo>
                    <a:lnTo>
                      <a:pt x="749" y="1002"/>
                    </a:lnTo>
                    <a:lnTo>
                      <a:pt x="756" y="1000"/>
                    </a:lnTo>
                    <a:lnTo>
                      <a:pt x="758" y="997"/>
                    </a:lnTo>
                    <a:lnTo>
                      <a:pt x="761" y="995"/>
                    </a:lnTo>
                    <a:lnTo>
                      <a:pt x="763" y="993"/>
                    </a:lnTo>
                    <a:lnTo>
                      <a:pt x="768" y="990"/>
                    </a:lnTo>
                    <a:lnTo>
                      <a:pt x="763" y="983"/>
                    </a:lnTo>
                    <a:lnTo>
                      <a:pt x="756" y="978"/>
                    </a:lnTo>
                    <a:lnTo>
                      <a:pt x="749" y="971"/>
                    </a:lnTo>
                    <a:lnTo>
                      <a:pt x="742" y="969"/>
                    </a:lnTo>
                    <a:lnTo>
                      <a:pt x="730" y="964"/>
                    </a:lnTo>
                    <a:lnTo>
                      <a:pt x="728" y="962"/>
                    </a:lnTo>
                    <a:lnTo>
                      <a:pt x="725" y="960"/>
                    </a:lnTo>
                    <a:lnTo>
                      <a:pt x="723" y="952"/>
                    </a:lnTo>
                    <a:lnTo>
                      <a:pt x="721" y="950"/>
                    </a:lnTo>
                    <a:lnTo>
                      <a:pt x="721" y="945"/>
                    </a:lnTo>
                    <a:lnTo>
                      <a:pt x="721" y="943"/>
                    </a:lnTo>
                    <a:lnTo>
                      <a:pt x="721" y="938"/>
                    </a:lnTo>
                    <a:lnTo>
                      <a:pt x="721" y="929"/>
                    </a:lnTo>
                    <a:lnTo>
                      <a:pt x="721" y="919"/>
                    </a:lnTo>
                    <a:lnTo>
                      <a:pt x="723" y="912"/>
                    </a:lnTo>
                    <a:lnTo>
                      <a:pt x="725" y="908"/>
                    </a:lnTo>
                    <a:lnTo>
                      <a:pt x="728" y="900"/>
                    </a:lnTo>
                    <a:lnTo>
                      <a:pt x="732" y="896"/>
                    </a:lnTo>
                    <a:lnTo>
                      <a:pt x="735" y="891"/>
                    </a:lnTo>
                    <a:lnTo>
                      <a:pt x="740" y="886"/>
                    </a:lnTo>
                    <a:lnTo>
                      <a:pt x="747" y="882"/>
                    </a:lnTo>
                    <a:lnTo>
                      <a:pt x="751" y="877"/>
                    </a:lnTo>
                    <a:lnTo>
                      <a:pt x="756" y="874"/>
                    </a:lnTo>
                    <a:lnTo>
                      <a:pt x="758" y="872"/>
                    </a:lnTo>
                    <a:lnTo>
                      <a:pt x="763" y="867"/>
                    </a:lnTo>
                    <a:lnTo>
                      <a:pt x="768" y="865"/>
                    </a:lnTo>
                    <a:lnTo>
                      <a:pt x="784" y="856"/>
                    </a:lnTo>
                    <a:lnTo>
                      <a:pt x="791" y="853"/>
                    </a:lnTo>
                    <a:lnTo>
                      <a:pt x="799" y="853"/>
                    </a:lnTo>
                    <a:lnTo>
                      <a:pt x="803" y="851"/>
                    </a:lnTo>
                    <a:lnTo>
                      <a:pt x="808" y="851"/>
                    </a:lnTo>
                    <a:lnTo>
                      <a:pt x="808" y="848"/>
                    </a:lnTo>
                    <a:lnTo>
                      <a:pt x="808" y="848"/>
                    </a:lnTo>
                    <a:lnTo>
                      <a:pt x="810" y="848"/>
                    </a:lnTo>
                    <a:lnTo>
                      <a:pt x="815" y="848"/>
                    </a:lnTo>
                    <a:lnTo>
                      <a:pt x="822" y="846"/>
                    </a:lnTo>
                    <a:lnTo>
                      <a:pt x="827" y="844"/>
                    </a:lnTo>
                    <a:lnTo>
                      <a:pt x="827" y="841"/>
                    </a:lnTo>
                    <a:lnTo>
                      <a:pt x="827" y="841"/>
                    </a:lnTo>
                    <a:lnTo>
                      <a:pt x="829" y="841"/>
                    </a:lnTo>
                    <a:lnTo>
                      <a:pt x="832" y="841"/>
                    </a:lnTo>
                    <a:lnTo>
                      <a:pt x="836" y="837"/>
                    </a:lnTo>
                    <a:lnTo>
                      <a:pt x="841" y="834"/>
                    </a:lnTo>
                    <a:lnTo>
                      <a:pt x="846" y="830"/>
                    </a:lnTo>
                    <a:lnTo>
                      <a:pt x="848" y="827"/>
                    </a:lnTo>
                    <a:lnTo>
                      <a:pt x="848" y="825"/>
                    </a:lnTo>
                    <a:lnTo>
                      <a:pt x="848" y="825"/>
                    </a:lnTo>
                    <a:lnTo>
                      <a:pt x="851" y="825"/>
                    </a:lnTo>
                    <a:lnTo>
                      <a:pt x="853" y="822"/>
                    </a:lnTo>
                    <a:lnTo>
                      <a:pt x="853" y="820"/>
                    </a:lnTo>
                    <a:lnTo>
                      <a:pt x="853" y="820"/>
                    </a:lnTo>
                    <a:lnTo>
                      <a:pt x="853" y="820"/>
                    </a:lnTo>
                    <a:lnTo>
                      <a:pt x="855" y="818"/>
                    </a:lnTo>
                    <a:lnTo>
                      <a:pt x="855" y="815"/>
                    </a:lnTo>
                    <a:lnTo>
                      <a:pt x="855" y="813"/>
                    </a:lnTo>
                    <a:lnTo>
                      <a:pt x="858" y="813"/>
                    </a:lnTo>
                    <a:lnTo>
                      <a:pt x="858" y="813"/>
                    </a:lnTo>
                    <a:lnTo>
                      <a:pt x="860" y="808"/>
                    </a:lnTo>
                    <a:lnTo>
                      <a:pt x="862" y="801"/>
                    </a:lnTo>
                    <a:lnTo>
                      <a:pt x="865" y="799"/>
                    </a:lnTo>
                    <a:lnTo>
                      <a:pt x="865" y="799"/>
                    </a:lnTo>
                    <a:lnTo>
                      <a:pt x="865" y="799"/>
                    </a:lnTo>
                    <a:lnTo>
                      <a:pt x="865" y="797"/>
                    </a:lnTo>
                    <a:lnTo>
                      <a:pt x="867" y="787"/>
                    </a:lnTo>
                    <a:lnTo>
                      <a:pt x="872" y="778"/>
                    </a:lnTo>
                    <a:lnTo>
                      <a:pt x="874" y="771"/>
                    </a:lnTo>
                    <a:lnTo>
                      <a:pt x="879" y="761"/>
                    </a:lnTo>
                    <a:lnTo>
                      <a:pt x="881" y="759"/>
                    </a:lnTo>
                    <a:lnTo>
                      <a:pt x="881" y="756"/>
                    </a:lnTo>
                    <a:lnTo>
                      <a:pt x="881" y="752"/>
                    </a:lnTo>
                    <a:lnTo>
                      <a:pt x="881" y="749"/>
                    </a:lnTo>
                    <a:lnTo>
                      <a:pt x="879" y="745"/>
                    </a:lnTo>
                    <a:lnTo>
                      <a:pt x="879" y="742"/>
                    </a:lnTo>
                    <a:lnTo>
                      <a:pt x="881" y="737"/>
                    </a:lnTo>
                    <a:lnTo>
                      <a:pt x="881" y="735"/>
                    </a:lnTo>
                    <a:lnTo>
                      <a:pt x="884" y="735"/>
                    </a:lnTo>
                    <a:lnTo>
                      <a:pt x="888" y="735"/>
                    </a:lnTo>
                    <a:lnTo>
                      <a:pt x="879" y="730"/>
                    </a:lnTo>
                    <a:lnTo>
                      <a:pt x="869" y="726"/>
                    </a:lnTo>
                    <a:lnTo>
                      <a:pt x="858" y="723"/>
                    </a:lnTo>
                    <a:lnTo>
                      <a:pt x="848" y="721"/>
                    </a:lnTo>
                    <a:lnTo>
                      <a:pt x="834" y="721"/>
                    </a:lnTo>
                    <a:lnTo>
                      <a:pt x="834" y="721"/>
                    </a:lnTo>
                    <a:lnTo>
                      <a:pt x="836" y="719"/>
                    </a:lnTo>
                    <a:lnTo>
                      <a:pt x="836" y="719"/>
                    </a:lnTo>
                    <a:lnTo>
                      <a:pt x="841" y="719"/>
                    </a:lnTo>
                    <a:lnTo>
                      <a:pt x="851" y="716"/>
                    </a:lnTo>
                    <a:lnTo>
                      <a:pt x="855" y="714"/>
                    </a:lnTo>
                    <a:lnTo>
                      <a:pt x="855" y="711"/>
                    </a:lnTo>
                    <a:lnTo>
                      <a:pt x="858" y="711"/>
                    </a:lnTo>
                    <a:lnTo>
                      <a:pt x="867" y="704"/>
                    </a:lnTo>
                    <a:lnTo>
                      <a:pt x="877" y="695"/>
                    </a:lnTo>
                    <a:lnTo>
                      <a:pt x="886" y="690"/>
                    </a:lnTo>
                    <a:lnTo>
                      <a:pt x="893" y="683"/>
                    </a:lnTo>
                    <a:lnTo>
                      <a:pt x="898" y="678"/>
                    </a:lnTo>
                    <a:lnTo>
                      <a:pt x="902" y="676"/>
                    </a:lnTo>
                    <a:lnTo>
                      <a:pt x="905" y="674"/>
                    </a:lnTo>
                    <a:lnTo>
                      <a:pt x="910" y="674"/>
                    </a:lnTo>
                    <a:lnTo>
                      <a:pt x="912" y="671"/>
                    </a:lnTo>
                    <a:lnTo>
                      <a:pt x="917" y="667"/>
                    </a:lnTo>
                    <a:lnTo>
                      <a:pt x="919" y="664"/>
                    </a:lnTo>
                    <a:lnTo>
                      <a:pt x="921" y="659"/>
                    </a:lnTo>
                    <a:lnTo>
                      <a:pt x="921" y="657"/>
                    </a:lnTo>
                    <a:lnTo>
                      <a:pt x="924" y="655"/>
                    </a:lnTo>
                    <a:lnTo>
                      <a:pt x="926" y="652"/>
                    </a:lnTo>
                    <a:lnTo>
                      <a:pt x="928" y="648"/>
                    </a:lnTo>
                    <a:lnTo>
                      <a:pt x="928" y="643"/>
                    </a:lnTo>
                    <a:lnTo>
                      <a:pt x="928" y="638"/>
                    </a:lnTo>
                    <a:lnTo>
                      <a:pt x="931" y="631"/>
                    </a:lnTo>
                    <a:lnTo>
                      <a:pt x="931" y="622"/>
                    </a:lnTo>
                    <a:lnTo>
                      <a:pt x="931" y="617"/>
                    </a:lnTo>
                    <a:lnTo>
                      <a:pt x="931" y="615"/>
                    </a:lnTo>
                    <a:lnTo>
                      <a:pt x="928" y="608"/>
                    </a:lnTo>
                    <a:lnTo>
                      <a:pt x="931" y="598"/>
                    </a:lnTo>
                    <a:lnTo>
                      <a:pt x="931" y="593"/>
                    </a:lnTo>
                    <a:lnTo>
                      <a:pt x="931" y="591"/>
                    </a:lnTo>
                    <a:lnTo>
                      <a:pt x="931" y="586"/>
                    </a:lnTo>
                    <a:lnTo>
                      <a:pt x="931" y="584"/>
                    </a:lnTo>
                    <a:lnTo>
                      <a:pt x="928" y="579"/>
                    </a:lnTo>
                    <a:lnTo>
                      <a:pt x="926" y="574"/>
                    </a:lnTo>
                    <a:lnTo>
                      <a:pt x="926" y="572"/>
                    </a:lnTo>
                    <a:lnTo>
                      <a:pt x="926" y="570"/>
                    </a:lnTo>
                    <a:lnTo>
                      <a:pt x="926" y="567"/>
                    </a:lnTo>
                    <a:lnTo>
                      <a:pt x="928" y="560"/>
                    </a:lnTo>
                    <a:lnTo>
                      <a:pt x="933" y="556"/>
                    </a:lnTo>
                    <a:lnTo>
                      <a:pt x="938" y="553"/>
                    </a:lnTo>
                    <a:lnTo>
                      <a:pt x="945" y="551"/>
                    </a:lnTo>
                    <a:lnTo>
                      <a:pt x="959" y="548"/>
                    </a:lnTo>
                    <a:lnTo>
                      <a:pt x="980" y="544"/>
                    </a:lnTo>
                    <a:lnTo>
                      <a:pt x="980" y="544"/>
                    </a:lnTo>
                    <a:lnTo>
                      <a:pt x="983" y="541"/>
                    </a:lnTo>
                    <a:lnTo>
                      <a:pt x="988" y="541"/>
                    </a:lnTo>
                    <a:lnTo>
                      <a:pt x="988" y="539"/>
                    </a:lnTo>
                    <a:lnTo>
                      <a:pt x="988" y="539"/>
                    </a:lnTo>
                    <a:lnTo>
                      <a:pt x="990" y="539"/>
                    </a:lnTo>
                    <a:lnTo>
                      <a:pt x="995" y="534"/>
                    </a:lnTo>
                    <a:lnTo>
                      <a:pt x="997" y="532"/>
                    </a:lnTo>
                    <a:lnTo>
                      <a:pt x="999" y="527"/>
                    </a:lnTo>
                    <a:lnTo>
                      <a:pt x="1002" y="522"/>
                    </a:lnTo>
                    <a:lnTo>
                      <a:pt x="1004" y="518"/>
                    </a:lnTo>
                    <a:lnTo>
                      <a:pt x="1004" y="513"/>
                    </a:lnTo>
                    <a:lnTo>
                      <a:pt x="1006" y="511"/>
                    </a:lnTo>
                    <a:lnTo>
                      <a:pt x="1006" y="504"/>
                    </a:lnTo>
                    <a:lnTo>
                      <a:pt x="1006" y="499"/>
                    </a:lnTo>
                    <a:lnTo>
                      <a:pt x="1006" y="494"/>
                    </a:lnTo>
                    <a:lnTo>
                      <a:pt x="1006" y="489"/>
                    </a:lnTo>
                    <a:lnTo>
                      <a:pt x="1004" y="482"/>
                    </a:lnTo>
                    <a:lnTo>
                      <a:pt x="1002" y="475"/>
                    </a:lnTo>
                    <a:lnTo>
                      <a:pt x="999" y="470"/>
                    </a:lnTo>
                    <a:lnTo>
                      <a:pt x="999" y="468"/>
                    </a:lnTo>
                    <a:lnTo>
                      <a:pt x="999" y="463"/>
                    </a:lnTo>
                    <a:lnTo>
                      <a:pt x="999" y="461"/>
                    </a:lnTo>
                    <a:lnTo>
                      <a:pt x="1002" y="456"/>
                    </a:lnTo>
                    <a:lnTo>
                      <a:pt x="1006" y="454"/>
                    </a:lnTo>
                    <a:lnTo>
                      <a:pt x="1009" y="452"/>
                    </a:lnTo>
                    <a:lnTo>
                      <a:pt x="1016" y="447"/>
                    </a:lnTo>
                    <a:lnTo>
                      <a:pt x="1023" y="442"/>
                    </a:lnTo>
                    <a:lnTo>
                      <a:pt x="1030" y="437"/>
                    </a:lnTo>
                    <a:lnTo>
                      <a:pt x="1037" y="430"/>
                    </a:lnTo>
                    <a:lnTo>
                      <a:pt x="1044" y="423"/>
                    </a:lnTo>
                    <a:lnTo>
                      <a:pt x="1047" y="419"/>
                    </a:lnTo>
                    <a:lnTo>
                      <a:pt x="1047" y="416"/>
                    </a:lnTo>
                    <a:lnTo>
                      <a:pt x="1047" y="416"/>
                    </a:lnTo>
                    <a:lnTo>
                      <a:pt x="1047" y="416"/>
                    </a:lnTo>
                    <a:lnTo>
                      <a:pt x="1047" y="416"/>
                    </a:lnTo>
                    <a:lnTo>
                      <a:pt x="1047" y="411"/>
                    </a:lnTo>
                    <a:lnTo>
                      <a:pt x="1047" y="407"/>
                    </a:lnTo>
                    <a:lnTo>
                      <a:pt x="1044" y="404"/>
                    </a:lnTo>
                    <a:lnTo>
                      <a:pt x="1042" y="402"/>
                    </a:lnTo>
                    <a:lnTo>
                      <a:pt x="1039" y="402"/>
                    </a:lnTo>
                    <a:lnTo>
                      <a:pt x="1035" y="400"/>
                    </a:lnTo>
                    <a:lnTo>
                      <a:pt x="1030" y="400"/>
                    </a:lnTo>
                    <a:lnTo>
                      <a:pt x="1023" y="400"/>
                    </a:lnTo>
                    <a:lnTo>
                      <a:pt x="1037" y="393"/>
                    </a:lnTo>
                    <a:lnTo>
                      <a:pt x="1054" y="385"/>
                    </a:lnTo>
                    <a:lnTo>
                      <a:pt x="1061" y="383"/>
                    </a:lnTo>
                    <a:lnTo>
                      <a:pt x="1065" y="381"/>
                    </a:lnTo>
                    <a:lnTo>
                      <a:pt x="1068" y="378"/>
                    </a:lnTo>
                    <a:lnTo>
                      <a:pt x="1068" y="378"/>
                    </a:lnTo>
                    <a:lnTo>
                      <a:pt x="1070" y="378"/>
                    </a:lnTo>
                    <a:lnTo>
                      <a:pt x="1087" y="371"/>
                    </a:lnTo>
                    <a:lnTo>
                      <a:pt x="1087" y="364"/>
                    </a:lnTo>
                    <a:lnTo>
                      <a:pt x="1087" y="357"/>
                    </a:lnTo>
                    <a:lnTo>
                      <a:pt x="1087" y="352"/>
                    </a:lnTo>
                    <a:lnTo>
                      <a:pt x="1084" y="348"/>
                    </a:lnTo>
                    <a:lnTo>
                      <a:pt x="1082" y="343"/>
                    </a:lnTo>
                    <a:lnTo>
                      <a:pt x="1077" y="341"/>
                    </a:lnTo>
                    <a:lnTo>
                      <a:pt x="1073" y="338"/>
                    </a:lnTo>
                    <a:lnTo>
                      <a:pt x="1065" y="336"/>
                    </a:lnTo>
                    <a:lnTo>
                      <a:pt x="1063" y="336"/>
                    </a:lnTo>
                    <a:lnTo>
                      <a:pt x="1061" y="333"/>
                    </a:lnTo>
                    <a:lnTo>
                      <a:pt x="1058" y="333"/>
                    </a:lnTo>
                    <a:lnTo>
                      <a:pt x="1056" y="331"/>
                    </a:lnTo>
                    <a:lnTo>
                      <a:pt x="1056" y="331"/>
                    </a:lnTo>
                    <a:lnTo>
                      <a:pt x="1051" y="329"/>
                    </a:lnTo>
                    <a:lnTo>
                      <a:pt x="1049" y="329"/>
                    </a:lnTo>
                    <a:lnTo>
                      <a:pt x="1047" y="329"/>
                    </a:lnTo>
                    <a:lnTo>
                      <a:pt x="1044" y="329"/>
                    </a:lnTo>
                    <a:lnTo>
                      <a:pt x="1032" y="331"/>
                    </a:lnTo>
                    <a:lnTo>
                      <a:pt x="1021" y="331"/>
                    </a:lnTo>
                    <a:lnTo>
                      <a:pt x="1016" y="329"/>
                    </a:lnTo>
                    <a:lnTo>
                      <a:pt x="1014" y="329"/>
                    </a:lnTo>
                    <a:lnTo>
                      <a:pt x="1006" y="324"/>
                    </a:lnTo>
                    <a:lnTo>
                      <a:pt x="999" y="319"/>
                    </a:lnTo>
                    <a:lnTo>
                      <a:pt x="995" y="312"/>
                    </a:lnTo>
                    <a:lnTo>
                      <a:pt x="995" y="307"/>
                    </a:lnTo>
                    <a:lnTo>
                      <a:pt x="992" y="303"/>
                    </a:lnTo>
                    <a:lnTo>
                      <a:pt x="992" y="293"/>
                    </a:lnTo>
                    <a:lnTo>
                      <a:pt x="990" y="286"/>
                    </a:lnTo>
                    <a:lnTo>
                      <a:pt x="988" y="284"/>
                    </a:lnTo>
                    <a:lnTo>
                      <a:pt x="985" y="282"/>
                    </a:lnTo>
                    <a:lnTo>
                      <a:pt x="980" y="279"/>
                    </a:lnTo>
                    <a:lnTo>
                      <a:pt x="978" y="277"/>
                    </a:lnTo>
                    <a:lnTo>
                      <a:pt x="973" y="274"/>
                    </a:lnTo>
                    <a:lnTo>
                      <a:pt x="969" y="272"/>
                    </a:lnTo>
                    <a:lnTo>
                      <a:pt x="964" y="272"/>
                    </a:lnTo>
                    <a:lnTo>
                      <a:pt x="957" y="270"/>
                    </a:lnTo>
                    <a:lnTo>
                      <a:pt x="952" y="270"/>
                    </a:lnTo>
                    <a:lnTo>
                      <a:pt x="945" y="270"/>
                    </a:lnTo>
                    <a:lnTo>
                      <a:pt x="926" y="270"/>
                    </a:lnTo>
                    <a:lnTo>
                      <a:pt x="910" y="270"/>
                    </a:lnTo>
                    <a:lnTo>
                      <a:pt x="893" y="270"/>
                    </a:lnTo>
                    <a:lnTo>
                      <a:pt x="877" y="267"/>
                    </a:lnTo>
                    <a:lnTo>
                      <a:pt x="872" y="265"/>
                    </a:lnTo>
                    <a:lnTo>
                      <a:pt x="869" y="263"/>
                    </a:lnTo>
                    <a:lnTo>
                      <a:pt x="867" y="260"/>
                    </a:lnTo>
                    <a:lnTo>
                      <a:pt x="862" y="256"/>
                    </a:lnTo>
                    <a:lnTo>
                      <a:pt x="860" y="251"/>
                    </a:lnTo>
                    <a:lnTo>
                      <a:pt x="860" y="248"/>
                    </a:lnTo>
                    <a:lnTo>
                      <a:pt x="860" y="241"/>
                    </a:lnTo>
                    <a:lnTo>
                      <a:pt x="860" y="239"/>
                    </a:lnTo>
                    <a:lnTo>
                      <a:pt x="862" y="234"/>
                    </a:lnTo>
                    <a:lnTo>
                      <a:pt x="862" y="232"/>
                    </a:lnTo>
                    <a:lnTo>
                      <a:pt x="862" y="232"/>
                    </a:lnTo>
                    <a:lnTo>
                      <a:pt x="862" y="232"/>
                    </a:lnTo>
                    <a:lnTo>
                      <a:pt x="862" y="230"/>
                    </a:lnTo>
                    <a:lnTo>
                      <a:pt x="862" y="227"/>
                    </a:lnTo>
                    <a:lnTo>
                      <a:pt x="860" y="225"/>
                    </a:lnTo>
                    <a:lnTo>
                      <a:pt x="853" y="220"/>
                    </a:lnTo>
                    <a:lnTo>
                      <a:pt x="848" y="218"/>
                    </a:lnTo>
                    <a:lnTo>
                      <a:pt x="846" y="215"/>
                    </a:lnTo>
                    <a:lnTo>
                      <a:pt x="841" y="213"/>
                    </a:lnTo>
                    <a:lnTo>
                      <a:pt x="836" y="213"/>
                    </a:lnTo>
                    <a:lnTo>
                      <a:pt x="832" y="213"/>
                    </a:lnTo>
                    <a:lnTo>
                      <a:pt x="827" y="213"/>
                    </a:lnTo>
                    <a:lnTo>
                      <a:pt x="827" y="213"/>
                    </a:lnTo>
                    <a:close/>
                  </a:path>
                </a:pathLst>
              </a:custGeom>
              <a:grpFill/>
              <a:ln w="3175">
                <a:solidFill>
                  <a:schemeClr val="bg1"/>
                </a:solidFill>
                <a:round/>
                <a:headEnd/>
                <a:tailEnd/>
              </a:ln>
            </p:spPr>
            <p:txBody>
              <a:bodyPr/>
              <a:lstStyle/>
              <a:p>
                <a:pPr>
                  <a:defRPr/>
                </a:pPr>
                <a:endParaRPr lang="nl-BE" sz="2000" dirty="0">
                  <a:solidFill>
                    <a:srgbClr val="FFCC00"/>
                  </a:solidFill>
                  <a:latin typeface="+mj-lt"/>
                </a:endParaRPr>
              </a:p>
            </p:txBody>
          </p:sp>
        </p:grpSp>
        <p:sp>
          <p:nvSpPr>
            <p:cNvPr id="82" name="Rectangle 81"/>
            <p:cNvSpPr/>
            <p:nvPr/>
          </p:nvSpPr>
          <p:spPr>
            <a:xfrm>
              <a:off x="7599501" y="1876403"/>
              <a:ext cx="302905" cy="173359"/>
            </a:xfrm>
            <a:prstGeom prst="rect">
              <a:avLst/>
            </a:prstGeom>
          </p:spPr>
          <p:txBody>
            <a:bodyPr wrap="none" lIns="0" tIns="0" rIns="0" bIns="0">
              <a:noAutofit/>
            </a:bodyPr>
            <a:lstStyle/>
            <a:p>
              <a:pPr algn="ctr"/>
              <a:r>
                <a:rPr lang="nl-BE" sz="1100" b="1" dirty="0">
                  <a:solidFill>
                    <a:schemeClr val="bg1"/>
                  </a:solidFill>
                  <a:ea typeface="Verdana" panose="020B0604030504040204" pitchFamily="34" charset="0"/>
                  <a:cs typeface="Verdana" panose="020B0604030504040204" pitchFamily="34" charset="0"/>
                </a:rPr>
                <a:t>27%</a:t>
              </a:r>
            </a:p>
          </p:txBody>
        </p:sp>
        <p:sp>
          <p:nvSpPr>
            <p:cNvPr id="131" name="Rectangle 130"/>
            <p:cNvSpPr/>
            <p:nvPr/>
          </p:nvSpPr>
          <p:spPr>
            <a:xfrm>
              <a:off x="8064061" y="2263118"/>
              <a:ext cx="302905" cy="173359"/>
            </a:xfrm>
            <a:prstGeom prst="rect">
              <a:avLst/>
            </a:prstGeom>
          </p:spPr>
          <p:txBody>
            <a:bodyPr wrap="none" lIns="0" tIns="0" rIns="0" bIns="0">
              <a:noAutofit/>
            </a:bodyPr>
            <a:lstStyle/>
            <a:p>
              <a:pPr algn="ctr"/>
              <a:r>
                <a:rPr lang="nl-BE" sz="1100" b="1" dirty="0">
                  <a:solidFill>
                    <a:schemeClr val="bg1"/>
                  </a:solidFill>
                  <a:ea typeface="Verdana" panose="020B0604030504040204" pitchFamily="34" charset="0"/>
                  <a:cs typeface="Verdana" panose="020B0604030504040204" pitchFamily="34" charset="0"/>
                </a:rPr>
                <a:t>14%</a:t>
              </a:r>
            </a:p>
          </p:txBody>
        </p:sp>
        <p:sp>
          <p:nvSpPr>
            <p:cNvPr id="133" name="Rectangle 132"/>
            <p:cNvSpPr/>
            <p:nvPr/>
          </p:nvSpPr>
          <p:spPr>
            <a:xfrm>
              <a:off x="6877684" y="2049762"/>
              <a:ext cx="302905" cy="173359"/>
            </a:xfrm>
            <a:prstGeom prst="rect">
              <a:avLst/>
            </a:prstGeom>
          </p:spPr>
          <p:txBody>
            <a:bodyPr wrap="none" lIns="0" tIns="0" rIns="0" bIns="0">
              <a:noAutofit/>
            </a:bodyPr>
            <a:lstStyle/>
            <a:p>
              <a:pPr algn="ctr"/>
              <a:r>
                <a:rPr lang="nl-BE" sz="1100" b="1" dirty="0">
                  <a:solidFill>
                    <a:schemeClr val="bg1"/>
                  </a:solidFill>
                  <a:ea typeface="Verdana" panose="020B0604030504040204" pitchFamily="34" charset="0"/>
                  <a:cs typeface="Verdana" panose="020B0604030504040204" pitchFamily="34" charset="0"/>
                </a:rPr>
                <a:t>23%</a:t>
              </a:r>
            </a:p>
          </p:txBody>
        </p:sp>
        <p:sp>
          <p:nvSpPr>
            <p:cNvPr id="135" name="Rectangle 134"/>
            <p:cNvSpPr/>
            <p:nvPr/>
          </p:nvSpPr>
          <p:spPr>
            <a:xfrm>
              <a:off x="6336520" y="1969418"/>
              <a:ext cx="302905" cy="173359"/>
            </a:xfrm>
            <a:prstGeom prst="rect">
              <a:avLst/>
            </a:prstGeom>
          </p:spPr>
          <p:txBody>
            <a:bodyPr wrap="none" lIns="0" tIns="0" rIns="0" bIns="0">
              <a:noAutofit/>
            </a:bodyPr>
            <a:lstStyle/>
            <a:p>
              <a:pPr algn="ctr"/>
              <a:r>
                <a:rPr lang="nl-BE" sz="1100" b="1" dirty="0">
                  <a:solidFill>
                    <a:schemeClr val="bg1"/>
                  </a:solidFill>
                  <a:ea typeface="Verdana" panose="020B0604030504040204" pitchFamily="34" charset="0"/>
                  <a:cs typeface="Verdana" panose="020B0604030504040204" pitchFamily="34" charset="0"/>
                </a:rPr>
                <a:t>19%</a:t>
              </a:r>
            </a:p>
          </p:txBody>
        </p:sp>
        <p:sp>
          <p:nvSpPr>
            <p:cNvPr id="137" name="Rectangle 136"/>
            <p:cNvSpPr/>
            <p:nvPr/>
          </p:nvSpPr>
          <p:spPr>
            <a:xfrm>
              <a:off x="7571185" y="2291663"/>
              <a:ext cx="302905" cy="173359"/>
            </a:xfrm>
            <a:prstGeom prst="rect">
              <a:avLst/>
            </a:prstGeom>
          </p:spPr>
          <p:txBody>
            <a:bodyPr wrap="none" lIns="0" tIns="0" rIns="0" bIns="0">
              <a:noAutofit/>
            </a:bodyPr>
            <a:lstStyle/>
            <a:p>
              <a:pPr algn="ctr"/>
              <a:r>
                <a:rPr lang="nl-BE" sz="1100" b="1" dirty="0">
                  <a:solidFill>
                    <a:schemeClr val="bg1"/>
                  </a:solidFill>
                  <a:ea typeface="Verdana" panose="020B0604030504040204" pitchFamily="34" charset="0"/>
                  <a:cs typeface="Verdana" panose="020B0604030504040204" pitchFamily="34" charset="0"/>
                </a:rPr>
                <a:t>17%</a:t>
              </a:r>
            </a:p>
          </p:txBody>
        </p:sp>
      </p:grpSp>
      <p:sp>
        <p:nvSpPr>
          <p:cNvPr id="97" name="TextBox 96">
            <a:extLst>
              <a:ext uri="{FF2B5EF4-FFF2-40B4-BE49-F238E27FC236}">
                <a16:creationId xmlns:a16="http://schemas.microsoft.com/office/drawing/2014/main" id="{AEA4D22C-2621-4B93-BFF2-17A2BB00311A}"/>
              </a:ext>
            </a:extLst>
          </p:cNvPr>
          <p:cNvSpPr txBox="1"/>
          <p:nvPr/>
        </p:nvSpPr>
        <p:spPr>
          <a:xfrm>
            <a:off x="1578868" y="3952396"/>
            <a:ext cx="638574" cy="536349"/>
          </a:xfrm>
          <a:prstGeom prst="rect">
            <a:avLst/>
          </a:prstGeom>
          <a:noFill/>
        </p:spPr>
        <p:txBody>
          <a:bodyPr wrap="square" rtlCol="0">
            <a:spAutoFit/>
          </a:bodyPr>
          <a:lstStyle/>
          <a:p>
            <a:r>
              <a:rPr lang="nl-BE" sz="2800" b="1" dirty="0">
                <a:solidFill>
                  <a:srgbClr val="4FB5B3"/>
                </a:solidFill>
              </a:rPr>
              <a:t>7%</a:t>
            </a:r>
          </a:p>
        </p:txBody>
      </p:sp>
      <p:sp>
        <p:nvSpPr>
          <p:cNvPr id="98" name="TextBox 97">
            <a:extLst>
              <a:ext uri="{FF2B5EF4-FFF2-40B4-BE49-F238E27FC236}">
                <a16:creationId xmlns:a16="http://schemas.microsoft.com/office/drawing/2014/main" id="{1BD85310-BE3C-4393-8991-E064F1A25AF2}"/>
              </a:ext>
            </a:extLst>
          </p:cNvPr>
          <p:cNvSpPr txBox="1"/>
          <p:nvPr/>
        </p:nvSpPr>
        <p:spPr>
          <a:xfrm>
            <a:off x="880372" y="3917269"/>
            <a:ext cx="811441" cy="523220"/>
          </a:xfrm>
          <a:prstGeom prst="rect">
            <a:avLst/>
          </a:prstGeom>
          <a:noFill/>
        </p:spPr>
        <p:txBody>
          <a:bodyPr wrap="none" rtlCol="0">
            <a:spAutoFit/>
          </a:bodyPr>
          <a:lstStyle/>
          <a:p>
            <a:r>
              <a:rPr lang="nl-BE" sz="2800" b="1" dirty="0">
                <a:solidFill>
                  <a:schemeClr val="accent6"/>
                </a:solidFill>
              </a:rPr>
              <a:t>93%</a:t>
            </a:r>
          </a:p>
        </p:txBody>
      </p:sp>
      <p:sp>
        <p:nvSpPr>
          <p:cNvPr id="99" name="Freeform 65">
            <a:extLst>
              <a:ext uri="{FF2B5EF4-FFF2-40B4-BE49-F238E27FC236}">
                <a16:creationId xmlns:a16="http://schemas.microsoft.com/office/drawing/2014/main" id="{9194CC7A-7A20-4786-90D1-4DBDD333BFFD}"/>
              </a:ext>
            </a:extLst>
          </p:cNvPr>
          <p:cNvSpPr>
            <a:spLocks/>
          </p:cNvSpPr>
          <p:nvPr/>
        </p:nvSpPr>
        <p:spPr bwMode="auto">
          <a:xfrm>
            <a:off x="782976" y="3139665"/>
            <a:ext cx="750280" cy="634098"/>
          </a:xfrm>
          <a:custGeom>
            <a:avLst/>
            <a:gdLst/>
            <a:ahLst/>
            <a:cxnLst>
              <a:cxn ang="0">
                <a:pos x="113" y="178"/>
              </a:cxn>
              <a:cxn ang="0">
                <a:pos x="68" y="171"/>
              </a:cxn>
              <a:cxn ang="0">
                <a:pos x="69" y="171"/>
              </a:cxn>
              <a:cxn ang="0">
                <a:pos x="0" y="192"/>
              </a:cxn>
              <a:cxn ang="0">
                <a:pos x="20" y="140"/>
              </a:cxn>
              <a:cxn ang="0">
                <a:pos x="0" y="89"/>
              </a:cxn>
              <a:cxn ang="0">
                <a:pos x="113" y="0"/>
              </a:cxn>
              <a:cxn ang="0">
                <a:pos x="227" y="89"/>
              </a:cxn>
              <a:cxn ang="0">
                <a:pos x="113" y="178"/>
              </a:cxn>
            </a:cxnLst>
            <a:rect l="0" t="0" r="r" b="b"/>
            <a:pathLst>
              <a:path w="227" h="192">
                <a:moveTo>
                  <a:pt x="113" y="178"/>
                </a:moveTo>
                <a:cubicBezTo>
                  <a:pt x="97" y="178"/>
                  <a:pt x="82" y="176"/>
                  <a:pt x="68" y="171"/>
                </a:cubicBezTo>
                <a:cubicBezTo>
                  <a:pt x="69" y="171"/>
                  <a:pt x="69" y="171"/>
                  <a:pt x="69" y="171"/>
                </a:cubicBezTo>
                <a:cubicBezTo>
                  <a:pt x="0" y="192"/>
                  <a:pt x="0" y="192"/>
                  <a:pt x="0" y="192"/>
                </a:cubicBezTo>
                <a:cubicBezTo>
                  <a:pt x="19" y="166"/>
                  <a:pt x="20" y="140"/>
                  <a:pt x="20" y="140"/>
                </a:cubicBezTo>
                <a:cubicBezTo>
                  <a:pt x="8" y="126"/>
                  <a:pt x="0" y="108"/>
                  <a:pt x="0" y="89"/>
                </a:cubicBezTo>
                <a:cubicBezTo>
                  <a:pt x="0" y="40"/>
                  <a:pt x="51" y="0"/>
                  <a:pt x="113" y="0"/>
                </a:cubicBezTo>
                <a:cubicBezTo>
                  <a:pt x="176" y="0"/>
                  <a:pt x="227" y="40"/>
                  <a:pt x="227" y="89"/>
                </a:cubicBezTo>
                <a:cubicBezTo>
                  <a:pt x="227" y="138"/>
                  <a:pt x="176" y="178"/>
                  <a:pt x="113" y="178"/>
                </a:cubicBezTo>
                <a:close/>
              </a:path>
            </a:pathLst>
          </a:custGeom>
          <a:solidFill>
            <a:schemeClr val="accent6"/>
          </a:solidFill>
          <a:ln w="28575">
            <a:solidFill>
              <a:schemeClr val="bg1"/>
            </a:solidFill>
            <a:round/>
            <a:headEnd/>
            <a:tailEnd/>
          </a:ln>
        </p:spPr>
        <p:txBody>
          <a:bodyPr vert="horz" wrap="square" lIns="108000" tIns="45720" rIns="91440" bIns="108000" numCol="1" anchor="ctr" anchorCtr="0" compatLnSpc="1">
            <a:prstTxWarp prst="textNoShape">
              <a:avLst/>
            </a:prstTxWarp>
          </a:bodyPr>
          <a:lstStyle/>
          <a:p>
            <a:pPr algn="ctr"/>
            <a:r>
              <a:rPr lang="nl-BE" sz="2400" b="1" dirty="0">
                <a:solidFill>
                  <a:schemeClr val="bg1"/>
                </a:solidFill>
              </a:rPr>
              <a:t>NL</a:t>
            </a:r>
          </a:p>
        </p:txBody>
      </p:sp>
      <p:sp>
        <p:nvSpPr>
          <p:cNvPr id="100" name="Freeform 65">
            <a:extLst>
              <a:ext uri="{FF2B5EF4-FFF2-40B4-BE49-F238E27FC236}">
                <a16:creationId xmlns:a16="http://schemas.microsoft.com/office/drawing/2014/main" id="{A58F2612-5C80-475A-9A14-B00E1ADCF32D}"/>
              </a:ext>
            </a:extLst>
          </p:cNvPr>
          <p:cNvSpPr>
            <a:spLocks/>
          </p:cNvSpPr>
          <p:nvPr/>
        </p:nvSpPr>
        <p:spPr bwMode="auto">
          <a:xfrm flipH="1">
            <a:off x="1322862" y="3419065"/>
            <a:ext cx="750280" cy="634098"/>
          </a:xfrm>
          <a:custGeom>
            <a:avLst/>
            <a:gdLst/>
            <a:ahLst/>
            <a:cxnLst>
              <a:cxn ang="0">
                <a:pos x="113" y="178"/>
              </a:cxn>
              <a:cxn ang="0">
                <a:pos x="68" y="171"/>
              </a:cxn>
              <a:cxn ang="0">
                <a:pos x="69" y="171"/>
              </a:cxn>
              <a:cxn ang="0">
                <a:pos x="0" y="192"/>
              </a:cxn>
              <a:cxn ang="0">
                <a:pos x="20" y="140"/>
              </a:cxn>
              <a:cxn ang="0">
                <a:pos x="0" y="89"/>
              </a:cxn>
              <a:cxn ang="0">
                <a:pos x="113" y="0"/>
              </a:cxn>
              <a:cxn ang="0">
                <a:pos x="227" y="89"/>
              </a:cxn>
              <a:cxn ang="0">
                <a:pos x="113" y="178"/>
              </a:cxn>
            </a:cxnLst>
            <a:rect l="0" t="0" r="r" b="b"/>
            <a:pathLst>
              <a:path w="227" h="192">
                <a:moveTo>
                  <a:pt x="113" y="178"/>
                </a:moveTo>
                <a:cubicBezTo>
                  <a:pt x="97" y="178"/>
                  <a:pt x="82" y="176"/>
                  <a:pt x="68" y="171"/>
                </a:cubicBezTo>
                <a:cubicBezTo>
                  <a:pt x="69" y="171"/>
                  <a:pt x="69" y="171"/>
                  <a:pt x="69" y="171"/>
                </a:cubicBezTo>
                <a:cubicBezTo>
                  <a:pt x="0" y="192"/>
                  <a:pt x="0" y="192"/>
                  <a:pt x="0" y="192"/>
                </a:cubicBezTo>
                <a:cubicBezTo>
                  <a:pt x="19" y="166"/>
                  <a:pt x="20" y="140"/>
                  <a:pt x="20" y="140"/>
                </a:cubicBezTo>
                <a:cubicBezTo>
                  <a:pt x="8" y="126"/>
                  <a:pt x="0" y="108"/>
                  <a:pt x="0" y="89"/>
                </a:cubicBezTo>
                <a:cubicBezTo>
                  <a:pt x="0" y="40"/>
                  <a:pt x="51" y="0"/>
                  <a:pt x="113" y="0"/>
                </a:cubicBezTo>
                <a:cubicBezTo>
                  <a:pt x="176" y="0"/>
                  <a:pt x="227" y="40"/>
                  <a:pt x="227" y="89"/>
                </a:cubicBezTo>
                <a:cubicBezTo>
                  <a:pt x="227" y="138"/>
                  <a:pt x="176" y="178"/>
                  <a:pt x="113" y="178"/>
                </a:cubicBezTo>
                <a:close/>
              </a:path>
            </a:pathLst>
          </a:custGeom>
          <a:solidFill>
            <a:srgbClr val="4FB5B3"/>
          </a:solidFill>
          <a:ln w="28575">
            <a:solidFill>
              <a:schemeClr val="bg1"/>
            </a:solidFill>
            <a:round/>
            <a:headEnd/>
            <a:tailEnd/>
          </a:ln>
        </p:spPr>
        <p:txBody>
          <a:bodyPr vert="horz" wrap="square" lIns="108000" tIns="45720" rIns="91440" bIns="108000" numCol="1" anchor="ctr" anchorCtr="0" compatLnSpc="1">
            <a:prstTxWarp prst="textNoShape">
              <a:avLst/>
            </a:prstTxWarp>
          </a:bodyPr>
          <a:lstStyle/>
          <a:p>
            <a:pPr algn="ctr"/>
            <a:r>
              <a:rPr lang="nl-BE" sz="2400" b="1" dirty="0">
                <a:solidFill>
                  <a:schemeClr val="bg1"/>
                </a:solidFill>
              </a:rPr>
              <a:t>FR</a:t>
            </a:r>
          </a:p>
        </p:txBody>
      </p:sp>
      <p:sp>
        <p:nvSpPr>
          <p:cNvPr id="101" name="Rectangle 100">
            <a:extLst>
              <a:ext uri="{FF2B5EF4-FFF2-40B4-BE49-F238E27FC236}">
                <a16:creationId xmlns:a16="http://schemas.microsoft.com/office/drawing/2014/main" id="{4F4599C7-E19D-43C9-A01E-E1C18F3A57F8}"/>
              </a:ext>
            </a:extLst>
          </p:cNvPr>
          <p:cNvSpPr/>
          <p:nvPr/>
        </p:nvSpPr>
        <p:spPr>
          <a:xfrm>
            <a:off x="5338157" y="1073579"/>
            <a:ext cx="1728000"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SOCIALE KLASSE</a:t>
            </a:r>
          </a:p>
        </p:txBody>
      </p:sp>
      <p:sp>
        <p:nvSpPr>
          <p:cNvPr id="102" name="Rectangle 101">
            <a:extLst>
              <a:ext uri="{FF2B5EF4-FFF2-40B4-BE49-F238E27FC236}">
                <a16:creationId xmlns:a16="http://schemas.microsoft.com/office/drawing/2014/main" id="{7FF85949-A842-43CA-8EF3-624DB1207CD5}"/>
              </a:ext>
            </a:extLst>
          </p:cNvPr>
          <p:cNvSpPr/>
          <p:nvPr/>
        </p:nvSpPr>
        <p:spPr>
          <a:xfrm>
            <a:off x="7136286" y="1073579"/>
            <a:ext cx="1728000" cy="1668880"/>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rtlCol="0" anchor="t" anchorCtr="0"/>
          <a:lstStyle/>
          <a:p>
            <a:pPr fontAlgn="b"/>
            <a:r>
              <a:rPr lang="nl-BE" sz="1100" dirty="0">
                <a:solidFill>
                  <a:schemeClr val="bg2"/>
                </a:solidFill>
              </a:rPr>
              <a:t>GEZINSLEDEN</a:t>
            </a:r>
          </a:p>
        </p:txBody>
      </p:sp>
      <p:graphicFrame>
        <p:nvGraphicFramePr>
          <p:cNvPr id="103" name="Chart 102">
            <a:extLst>
              <a:ext uri="{FF2B5EF4-FFF2-40B4-BE49-F238E27FC236}">
                <a16:creationId xmlns:a16="http://schemas.microsoft.com/office/drawing/2014/main" id="{E0B54020-A409-4822-B055-970660382909}"/>
              </a:ext>
            </a:extLst>
          </p:cNvPr>
          <p:cNvGraphicFramePr/>
          <p:nvPr>
            <p:extLst>
              <p:ext uri="{D42A27DB-BD31-4B8C-83A1-F6EECF244321}">
                <p14:modId xmlns:p14="http://schemas.microsoft.com/office/powerpoint/2010/main" val="2076686672"/>
              </p:ext>
            </p:extLst>
          </p:nvPr>
        </p:nvGraphicFramePr>
        <p:xfrm>
          <a:off x="5334746" y="1147119"/>
          <a:ext cx="1744766" cy="16482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4" name="Chart 103">
            <a:extLst>
              <a:ext uri="{FF2B5EF4-FFF2-40B4-BE49-F238E27FC236}">
                <a16:creationId xmlns:a16="http://schemas.microsoft.com/office/drawing/2014/main" id="{DA41E24F-8695-4BCA-BEBC-177A33AE11F6}"/>
              </a:ext>
            </a:extLst>
          </p:cNvPr>
          <p:cNvGraphicFramePr/>
          <p:nvPr>
            <p:extLst>
              <p:ext uri="{D42A27DB-BD31-4B8C-83A1-F6EECF244321}">
                <p14:modId xmlns:p14="http://schemas.microsoft.com/office/powerpoint/2010/main" val="3493662850"/>
              </p:ext>
            </p:extLst>
          </p:nvPr>
        </p:nvGraphicFramePr>
        <p:xfrm>
          <a:off x="7136287" y="1275624"/>
          <a:ext cx="1727999" cy="1221640"/>
        </p:xfrm>
        <a:graphic>
          <a:graphicData uri="http://schemas.openxmlformats.org/drawingml/2006/chart">
            <c:chart xmlns:c="http://schemas.openxmlformats.org/drawingml/2006/chart" xmlns:r="http://schemas.openxmlformats.org/officeDocument/2006/relationships" r:id="rId6"/>
          </a:graphicData>
        </a:graphic>
      </p:graphicFrame>
      <p:sp>
        <p:nvSpPr>
          <p:cNvPr id="140" name="Rounded Rectangle 37"/>
          <p:cNvSpPr/>
          <p:nvPr/>
        </p:nvSpPr>
        <p:spPr>
          <a:xfrm>
            <a:off x="8384848" y="2470186"/>
            <a:ext cx="455270" cy="224385"/>
          </a:xfrm>
          <a:prstGeom prst="rect">
            <a:avLst/>
          </a:prstGeom>
          <a:solidFill>
            <a:srgbClr val="F09D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nl-BE" sz="1200" b="1" dirty="0">
                <a:solidFill>
                  <a:srgbClr val="FFFFFF"/>
                </a:solidFill>
              </a:rPr>
              <a:t>2,6</a:t>
            </a:r>
          </a:p>
        </p:txBody>
      </p:sp>
      <p:sp>
        <p:nvSpPr>
          <p:cNvPr id="142" name="Rectangle 141"/>
          <p:cNvSpPr/>
          <p:nvPr/>
        </p:nvSpPr>
        <p:spPr>
          <a:xfrm>
            <a:off x="7399871" y="2452578"/>
            <a:ext cx="1031051" cy="297517"/>
          </a:xfrm>
          <a:prstGeom prst="rect">
            <a:avLst/>
          </a:prstGeom>
        </p:spPr>
        <p:txBody>
          <a:bodyPr wrap="none">
            <a:spAutoFit/>
          </a:bodyPr>
          <a:lstStyle/>
          <a:p>
            <a:pPr algn="r">
              <a:lnSpc>
                <a:spcPts val="800"/>
              </a:lnSpc>
            </a:pPr>
            <a:r>
              <a:rPr lang="nl-BE" sz="900" b="1" noProof="1">
                <a:solidFill>
                  <a:schemeClr val="tx1">
                    <a:lumMod val="75000"/>
                    <a:lumOff val="25000"/>
                  </a:schemeClr>
                </a:solidFill>
              </a:rPr>
              <a:t>Gem. aantal </a:t>
            </a:r>
            <a:br>
              <a:rPr lang="nl-BE" sz="900" b="1" noProof="1">
                <a:solidFill>
                  <a:schemeClr val="tx1">
                    <a:lumMod val="75000"/>
                    <a:lumOff val="25000"/>
                  </a:schemeClr>
                </a:solidFill>
              </a:rPr>
            </a:br>
            <a:r>
              <a:rPr lang="nl-BE" sz="900" b="1" noProof="1">
                <a:solidFill>
                  <a:schemeClr val="tx1">
                    <a:lumMod val="75000"/>
                    <a:lumOff val="25000"/>
                  </a:schemeClr>
                </a:solidFill>
              </a:rPr>
              <a:t>personen in gezin</a:t>
            </a:r>
            <a:endParaRPr lang="nl-BE" sz="900" b="1" dirty="0">
              <a:solidFill>
                <a:schemeClr val="tx1">
                  <a:lumMod val="75000"/>
                  <a:lumOff val="25000"/>
                </a:schemeClr>
              </a:solidFill>
            </a:endParaRPr>
          </a:p>
        </p:txBody>
      </p:sp>
      <p:grpSp>
        <p:nvGrpSpPr>
          <p:cNvPr id="56" name="Group 55">
            <a:extLst>
              <a:ext uri="{FF2B5EF4-FFF2-40B4-BE49-F238E27FC236}">
                <a16:creationId xmlns:a16="http://schemas.microsoft.com/office/drawing/2014/main" id="{D3147797-3BAF-4DA8-B778-AC521D5A8050}"/>
              </a:ext>
            </a:extLst>
          </p:cNvPr>
          <p:cNvGrpSpPr/>
          <p:nvPr/>
        </p:nvGrpSpPr>
        <p:grpSpPr>
          <a:xfrm>
            <a:off x="8400948" y="419554"/>
            <a:ext cx="463338" cy="609979"/>
            <a:chOff x="42983" y="4299499"/>
            <a:chExt cx="463338" cy="609979"/>
          </a:xfrm>
        </p:grpSpPr>
        <p:pic>
          <p:nvPicPr>
            <p:cNvPr id="57" name="Picture 4" descr="Gerelateerde afbeelding">
              <a:extLst>
                <a:ext uri="{FF2B5EF4-FFF2-40B4-BE49-F238E27FC236}">
                  <a16:creationId xmlns:a16="http://schemas.microsoft.com/office/drawing/2014/main" id="{CD11350F-161B-49DD-A669-3FD8B272688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8045" t="13877" b="46343"/>
            <a:stretch/>
          </p:blipFill>
          <p:spPr bwMode="auto">
            <a:xfrm>
              <a:off x="42983" y="4801478"/>
              <a:ext cx="463338" cy="108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Gerelateerde afbeelding">
              <a:extLst>
                <a:ext uri="{FF2B5EF4-FFF2-40B4-BE49-F238E27FC236}">
                  <a16:creationId xmlns:a16="http://schemas.microsoft.com/office/drawing/2014/main" id="{F9C99712-0F37-4A69-9700-6E20392F116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81316"/>
            <a:stretch/>
          </p:blipFill>
          <p:spPr bwMode="auto">
            <a:xfrm>
              <a:off x="139371" y="4299499"/>
              <a:ext cx="246372" cy="55597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0" name="Straight Arrow Connector 49">
            <a:extLst>
              <a:ext uri="{FF2B5EF4-FFF2-40B4-BE49-F238E27FC236}">
                <a16:creationId xmlns:a16="http://schemas.microsoft.com/office/drawing/2014/main" id="{6FB2B5B4-F22B-45D0-A5C1-BB516EFDE9D0}"/>
              </a:ext>
            </a:extLst>
          </p:cNvPr>
          <p:cNvCxnSpPr>
            <a:cxnSpLocks/>
          </p:cNvCxnSpPr>
          <p:nvPr/>
        </p:nvCxnSpPr>
        <p:spPr>
          <a:xfrm flipH="1" flipV="1">
            <a:off x="254653" y="4841012"/>
            <a:ext cx="5901" cy="127224"/>
          </a:xfrm>
          <a:prstGeom prst="straightConnector1">
            <a:avLst/>
          </a:prstGeom>
          <a:noFill/>
          <a:ln w="12700">
            <a:solidFill>
              <a:schemeClr val="accent3"/>
            </a:solidFill>
            <a:round/>
            <a:headEnd/>
            <a:tailEnd type="triangle"/>
          </a:ln>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3847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fbeeldingsresultaat voor gezelschapsdieren">
            <a:extLst>
              <a:ext uri="{FF2B5EF4-FFF2-40B4-BE49-F238E27FC236}">
                <a16:creationId xmlns:a16="http://schemas.microsoft.com/office/drawing/2014/main" id="{1D00FE37-8FA3-467A-A765-CDB3AC093B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4" y="892237"/>
            <a:ext cx="4876800" cy="3857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gray">
          <a:xfrm>
            <a:off x="3396343" y="3901043"/>
            <a:ext cx="5747657" cy="695003"/>
          </a:xfrm>
          <a:prstGeom prst="rect">
            <a:avLst/>
          </a:prstGeom>
          <a:solidFill>
            <a:srgbClr val="660066"/>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r>
              <a:rPr lang="en-AU" sz="4400" dirty="0" err="1">
                <a:solidFill>
                  <a:schemeClr val="bg1"/>
                </a:solidFill>
                <a:cs typeface="Arial" panose="020B0604020202020204" pitchFamily="34" charset="0"/>
              </a:rPr>
              <a:t>Belangrijkste</a:t>
            </a:r>
            <a:r>
              <a:rPr lang="en-AU" sz="4400" dirty="0">
                <a:solidFill>
                  <a:schemeClr val="bg1"/>
                </a:solidFill>
                <a:cs typeface="Arial" panose="020B0604020202020204" pitchFamily="34" charset="0"/>
              </a:rPr>
              <a:t> </a:t>
            </a:r>
            <a:r>
              <a:rPr lang="en-AU" sz="4400" dirty="0" err="1">
                <a:solidFill>
                  <a:schemeClr val="bg1"/>
                </a:solidFill>
                <a:cs typeface="Arial" panose="020B0604020202020204" pitchFamily="34" charset="0"/>
              </a:rPr>
              <a:t>resultaten</a:t>
            </a:r>
            <a:endParaRPr lang="en-GB" sz="4400" dirty="0">
              <a:solidFill>
                <a:schemeClr val="bg1"/>
              </a:solidFill>
              <a:cs typeface="Arial" panose="020B0604020202020204" pitchFamily="34" charset="0"/>
            </a:endParaRPr>
          </a:p>
        </p:txBody>
      </p:sp>
      <p:pic>
        <p:nvPicPr>
          <p:cNvPr id="50" name="Picture 49" descr="IPSOS_GAMECHANGERS_blue.png">
            <a:extLst>
              <a:ext uri="{FF2B5EF4-FFF2-40B4-BE49-F238E27FC236}">
                <a16:creationId xmlns:a16="http://schemas.microsoft.com/office/drawing/2014/main" id="{DF8C6B4B-1FE9-4A19-9D1C-C8E61DEE38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8888" t="-9671" b="-1"/>
          <a:stretch/>
        </p:blipFill>
        <p:spPr>
          <a:xfrm>
            <a:off x="8524066" y="4594687"/>
            <a:ext cx="377327" cy="355982"/>
          </a:xfrm>
          <a:prstGeom prst="rect">
            <a:avLst/>
          </a:prstGeom>
        </p:spPr>
      </p:pic>
    </p:spTree>
    <p:extLst>
      <p:ext uri="{BB962C8B-B14F-4D97-AF65-F5344CB8AC3E}">
        <p14:creationId xmlns:p14="http://schemas.microsoft.com/office/powerpoint/2010/main" val="1590957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en-GB" dirty="0" err="1">
                <a:solidFill>
                  <a:srgbClr val="660066"/>
                </a:solidFill>
              </a:rPr>
              <a:t>Overzicht</a:t>
            </a:r>
            <a:r>
              <a:rPr lang="en-GB" dirty="0">
                <a:solidFill>
                  <a:srgbClr val="660066"/>
                </a:solidFill>
              </a:rPr>
              <a:t> </a:t>
            </a:r>
            <a:r>
              <a:rPr lang="en-GB" dirty="0" err="1">
                <a:solidFill>
                  <a:srgbClr val="660066"/>
                </a:solidFill>
              </a:rPr>
              <a:t>speerpunten</a:t>
            </a:r>
            <a:endParaRPr lang="nl-BE" dirty="0">
              <a:solidFill>
                <a:srgbClr val="660066"/>
              </a:solidFill>
            </a:endParaRPr>
          </a:p>
        </p:txBody>
      </p:sp>
      <p:sp>
        <p:nvSpPr>
          <p:cNvPr id="2" name="Rectangle 1">
            <a:extLst>
              <a:ext uri="{FF2B5EF4-FFF2-40B4-BE49-F238E27FC236}">
                <a16:creationId xmlns:a16="http://schemas.microsoft.com/office/drawing/2014/main" id="{7EA08B0A-9A9C-469C-AA28-1380247D6C03}"/>
              </a:ext>
            </a:extLst>
          </p:cNvPr>
          <p:cNvSpPr/>
          <p:nvPr/>
        </p:nvSpPr>
        <p:spPr>
          <a:xfrm>
            <a:off x="253342"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tangle 16">
            <a:extLst>
              <a:ext uri="{FF2B5EF4-FFF2-40B4-BE49-F238E27FC236}">
                <a16:creationId xmlns:a16="http://schemas.microsoft.com/office/drawing/2014/main" id="{0838EE53-13BE-4DCD-8898-82E01E6DF206}"/>
              </a:ext>
            </a:extLst>
          </p:cNvPr>
          <p:cNvSpPr/>
          <p:nvPr/>
        </p:nvSpPr>
        <p:spPr>
          <a:xfrm>
            <a:off x="1991469"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tangle 17">
            <a:extLst>
              <a:ext uri="{FF2B5EF4-FFF2-40B4-BE49-F238E27FC236}">
                <a16:creationId xmlns:a16="http://schemas.microsoft.com/office/drawing/2014/main" id="{F6872536-FEEF-4983-9F52-27E401D8AF8D}"/>
              </a:ext>
            </a:extLst>
          </p:cNvPr>
          <p:cNvSpPr/>
          <p:nvPr/>
        </p:nvSpPr>
        <p:spPr>
          <a:xfrm>
            <a:off x="3729596"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19">
            <a:extLst>
              <a:ext uri="{FF2B5EF4-FFF2-40B4-BE49-F238E27FC236}">
                <a16:creationId xmlns:a16="http://schemas.microsoft.com/office/drawing/2014/main" id="{CE07FD90-FC33-41AA-BA38-0598A759017B}"/>
              </a:ext>
            </a:extLst>
          </p:cNvPr>
          <p:cNvSpPr/>
          <p:nvPr/>
        </p:nvSpPr>
        <p:spPr>
          <a:xfrm>
            <a:off x="5467723"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tangle 20">
            <a:extLst>
              <a:ext uri="{FF2B5EF4-FFF2-40B4-BE49-F238E27FC236}">
                <a16:creationId xmlns:a16="http://schemas.microsoft.com/office/drawing/2014/main" id="{9DEDC880-EA11-4447-95A1-7D47076F3AFF}"/>
              </a:ext>
            </a:extLst>
          </p:cNvPr>
          <p:cNvSpPr/>
          <p:nvPr/>
        </p:nvSpPr>
        <p:spPr>
          <a:xfrm>
            <a:off x="7205851"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tangle 22">
            <a:extLst>
              <a:ext uri="{FF2B5EF4-FFF2-40B4-BE49-F238E27FC236}">
                <a16:creationId xmlns:a16="http://schemas.microsoft.com/office/drawing/2014/main" id="{BE806B58-1B75-4E2C-994F-48CA7C3F62FA}"/>
              </a:ext>
            </a:extLst>
          </p:cNvPr>
          <p:cNvSpPr/>
          <p:nvPr/>
        </p:nvSpPr>
        <p:spPr>
          <a:xfrm>
            <a:off x="253342"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4" name="Rectangle 23">
            <a:extLst>
              <a:ext uri="{FF2B5EF4-FFF2-40B4-BE49-F238E27FC236}">
                <a16:creationId xmlns:a16="http://schemas.microsoft.com/office/drawing/2014/main" id="{AA5C08D0-0078-4097-83A6-AA98235C34DD}"/>
              </a:ext>
            </a:extLst>
          </p:cNvPr>
          <p:cNvSpPr/>
          <p:nvPr/>
        </p:nvSpPr>
        <p:spPr>
          <a:xfrm>
            <a:off x="1991469"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6" name="Rectangle 25">
            <a:extLst>
              <a:ext uri="{FF2B5EF4-FFF2-40B4-BE49-F238E27FC236}">
                <a16:creationId xmlns:a16="http://schemas.microsoft.com/office/drawing/2014/main" id="{5BCA9E3D-4413-4297-96B6-6229BB38EA6F}"/>
              </a:ext>
            </a:extLst>
          </p:cNvPr>
          <p:cNvSpPr/>
          <p:nvPr/>
        </p:nvSpPr>
        <p:spPr>
          <a:xfrm>
            <a:off x="3729596"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7" name="Rectangle 26">
            <a:extLst>
              <a:ext uri="{FF2B5EF4-FFF2-40B4-BE49-F238E27FC236}">
                <a16:creationId xmlns:a16="http://schemas.microsoft.com/office/drawing/2014/main" id="{EAE669F8-B9EB-419F-A2B4-FB2BA6602BE3}"/>
              </a:ext>
            </a:extLst>
          </p:cNvPr>
          <p:cNvSpPr/>
          <p:nvPr/>
        </p:nvSpPr>
        <p:spPr>
          <a:xfrm>
            <a:off x="5467723"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9" name="Rectangle 28">
            <a:extLst>
              <a:ext uri="{FF2B5EF4-FFF2-40B4-BE49-F238E27FC236}">
                <a16:creationId xmlns:a16="http://schemas.microsoft.com/office/drawing/2014/main" id="{921029C1-CD80-4416-BC95-9CE2B6F4956D}"/>
              </a:ext>
            </a:extLst>
          </p:cNvPr>
          <p:cNvSpPr/>
          <p:nvPr/>
        </p:nvSpPr>
        <p:spPr>
          <a:xfrm>
            <a:off x="7205851"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61" name="Rectangle 60">
            <a:extLst>
              <a:ext uri="{FF2B5EF4-FFF2-40B4-BE49-F238E27FC236}">
                <a16:creationId xmlns:a16="http://schemas.microsoft.com/office/drawing/2014/main" id="{C3CAC257-8386-4042-9F05-7DD37BC8895D}"/>
              </a:ext>
            </a:extLst>
          </p:cNvPr>
          <p:cNvSpPr/>
          <p:nvPr/>
        </p:nvSpPr>
        <p:spPr>
          <a:xfrm>
            <a:off x="260571" y="1470978"/>
            <a:ext cx="155908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600" dirty="0">
                <a:solidFill>
                  <a:srgbClr val="660066"/>
                </a:solidFill>
                <a:cs typeface="Arial" panose="020B0604020202020204" pitchFamily="34" charset="0"/>
              </a:rPr>
              <a:t>Schepen </a:t>
            </a:r>
          </a:p>
          <a:p>
            <a:pPr algn="ctr"/>
            <a:r>
              <a:rPr lang="nl-BE" sz="1600" dirty="0">
                <a:solidFill>
                  <a:srgbClr val="660066"/>
                </a:solidFill>
                <a:cs typeface="Arial" panose="020B0604020202020204" pitchFamily="34" charset="0"/>
              </a:rPr>
              <a:t>van dierenwelzijn</a:t>
            </a:r>
          </a:p>
        </p:txBody>
      </p:sp>
      <p:pic>
        <p:nvPicPr>
          <p:cNvPr id="66" name="Graphic 65" descr="Cat">
            <a:extLst>
              <a:ext uri="{FF2B5EF4-FFF2-40B4-BE49-F238E27FC236}">
                <a16:creationId xmlns:a16="http://schemas.microsoft.com/office/drawing/2014/main" id="{00A2BC5F-9F56-40E3-B8D0-F2BFB23CD1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0434" y="947285"/>
            <a:ext cx="418321" cy="418321"/>
          </a:xfrm>
          <a:prstGeom prst="rect">
            <a:avLst/>
          </a:prstGeom>
        </p:spPr>
      </p:pic>
      <p:pic>
        <p:nvPicPr>
          <p:cNvPr id="67" name="Graphic 66" descr="Lecturer">
            <a:extLst>
              <a:ext uri="{FF2B5EF4-FFF2-40B4-BE49-F238E27FC236}">
                <a16:creationId xmlns:a16="http://schemas.microsoft.com/office/drawing/2014/main" id="{D3E2FBCC-248E-419E-B6BE-4A26A7A73C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511" y="946398"/>
            <a:ext cx="433388" cy="433388"/>
          </a:xfrm>
          <a:prstGeom prst="rect">
            <a:avLst/>
          </a:prstGeom>
        </p:spPr>
      </p:pic>
      <p:grpSp>
        <p:nvGrpSpPr>
          <p:cNvPr id="68" name="Group 67">
            <a:extLst>
              <a:ext uri="{FF2B5EF4-FFF2-40B4-BE49-F238E27FC236}">
                <a16:creationId xmlns:a16="http://schemas.microsoft.com/office/drawing/2014/main" id="{44D9D828-E955-4379-AA96-F226084B4E90}"/>
              </a:ext>
            </a:extLst>
          </p:cNvPr>
          <p:cNvGrpSpPr/>
          <p:nvPr/>
        </p:nvGrpSpPr>
        <p:grpSpPr>
          <a:xfrm>
            <a:off x="7836364" y="1023577"/>
            <a:ext cx="358974" cy="265736"/>
            <a:chOff x="5495442" y="2335689"/>
            <a:chExt cx="624280" cy="516417"/>
          </a:xfrm>
          <a:solidFill>
            <a:srgbClr val="660066"/>
          </a:solidFill>
        </p:grpSpPr>
        <p:pic>
          <p:nvPicPr>
            <p:cNvPr id="69" name="Graphic 68">
              <a:extLst>
                <a:ext uri="{FF2B5EF4-FFF2-40B4-BE49-F238E27FC236}">
                  <a16:creationId xmlns:a16="http://schemas.microsoft.com/office/drawing/2014/main" id="{C683C8BD-01B4-4B12-A3A0-936A6CA7D5D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95442" y="2346167"/>
              <a:ext cx="346177" cy="346177"/>
            </a:xfrm>
            <a:prstGeom prst="rect">
              <a:avLst/>
            </a:prstGeom>
          </p:spPr>
        </p:pic>
        <p:pic>
          <p:nvPicPr>
            <p:cNvPr id="70" name="Graphic 69">
              <a:extLst>
                <a:ext uri="{FF2B5EF4-FFF2-40B4-BE49-F238E27FC236}">
                  <a16:creationId xmlns:a16="http://schemas.microsoft.com/office/drawing/2014/main" id="{EF9120CB-5B52-4117-B3B3-8A5B08ED38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73545" y="2335689"/>
              <a:ext cx="346177" cy="346177"/>
            </a:xfrm>
            <a:prstGeom prst="rect">
              <a:avLst/>
            </a:prstGeom>
          </p:spPr>
        </p:pic>
        <p:pic>
          <p:nvPicPr>
            <p:cNvPr id="71" name="Graphic 70">
              <a:extLst>
                <a:ext uri="{FF2B5EF4-FFF2-40B4-BE49-F238E27FC236}">
                  <a16:creationId xmlns:a16="http://schemas.microsoft.com/office/drawing/2014/main" id="{71209BB9-E754-40F2-9A75-887A57D4CC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91684" y="2505929"/>
              <a:ext cx="346177" cy="346177"/>
            </a:xfrm>
            <a:prstGeom prst="rect">
              <a:avLst/>
            </a:prstGeom>
          </p:spPr>
        </p:pic>
      </p:grpSp>
      <p:pic>
        <p:nvPicPr>
          <p:cNvPr id="74" name="Graphic 73">
            <a:extLst>
              <a:ext uri="{FF2B5EF4-FFF2-40B4-BE49-F238E27FC236}">
                <a16:creationId xmlns:a16="http://schemas.microsoft.com/office/drawing/2014/main" id="{00FE5EC8-53B7-4049-9797-75667DBA0F7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10631" y="970322"/>
            <a:ext cx="372246" cy="372246"/>
          </a:xfrm>
          <a:prstGeom prst="rect">
            <a:avLst/>
          </a:prstGeom>
        </p:spPr>
      </p:pic>
      <p:pic>
        <p:nvPicPr>
          <p:cNvPr id="75" name="Graphic 74">
            <a:extLst>
              <a:ext uri="{FF2B5EF4-FFF2-40B4-BE49-F238E27FC236}">
                <a16:creationId xmlns:a16="http://schemas.microsoft.com/office/drawing/2014/main" id="{EAEA187B-3B54-4035-9B74-79DF63C4D02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639308" y="988589"/>
            <a:ext cx="324321" cy="324321"/>
          </a:xfrm>
          <a:prstGeom prst="rect">
            <a:avLst/>
          </a:prstGeom>
        </p:spPr>
      </p:pic>
      <p:sp>
        <p:nvSpPr>
          <p:cNvPr id="76" name="Rectangle 75">
            <a:extLst>
              <a:ext uri="{FF2B5EF4-FFF2-40B4-BE49-F238E27FC236}">
                <a16:creationId xmlns:a16="http://schemas.microsoft.com/office/drawing/2014/main" id="{957C4575-FD03-4DA3-AA1D-063BBC555E05}"/>
              </a:ext>
            </a:extLst>
          </p:cNvPr>
          <p:cNvSpPr/>
          <p:nvPr/>
        </p:nvSpPr>
        <p:spPr>
          <a:xfrm>
            <a:off x="2014416" y="1384774"/>
            <a:ext cx="1559084"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200" dirty="0">
                <a:solidFill>
                  <a:srgbClr val="660066"/>
                </a:solidFill>
                <a:cs typeface="Arial" panose="020B0604020202020204" pitchFamily="34" charset="0"/>
              </a:rPr>
              <a:t>Dierenpolitie in stad/gemeente </a:t>
            </a:r>
            <a:br>
              <a:rPr lang="nl-BE" sz="1200" dirty="0">
                <a:solidFill>
                  <a:srgbClr val="660066"/>
                </a:solidFill>
                <a:cs typeface="Arial" panose="020B0604020202020204" pitchFamily="34" charset="0"/>
              </a:rPr>
            </a:br>
            <a:r>
              <a:rPr lang="nl-BE" sz="1200" dirty="0">
                <a:solidFill>
                  <a:srgbClr val="660066"/>
                </a:solidFill>
                <a:cs typeface="Arial" panose="020B0604020202020204" pitchFamily="34" charset="0"/>
              </a:rPr>
              <a:t>als aanspreekpunt omtrent i.v.m. </a:t>
            </a:r>
            <a:br>
              <a:rPr lang="nl-BE" sz="1200" dirty="0">
                <a:solidFill>
                  <a:srgbClr val="660066"/>
                </a:solidFill>
                <a:cs typeface="Arial" panose="020B0604020202020204" pitchFamily="34" charset="0"/>
              </a:rPr>
            </a:br>
            <a:r>
              <a:rPr lang="nl-BE" sz="1200" dirty="0">
                <a:solidFill>
                  <a:srgbClr val="660066"/>
                </a:solidFill>
                <a:cs typeface="Arial" panose="020B0604020202020204" pitchFamily="34" charset="0"/>
              </a:rPr>
              <a:t>dierenwelzijn</a:t>
            </a:r>
          </a:p>
        </p:txBody>
      </p:sp>
      <p:sp>
        <p:nvSpPr>
          <p:cNvPr id="77" name="Rectangle 76">
            <a:extLst>
              <a:ext uri="{FF2B5EF4-FFF2-40B4-BE49-F238E27FC236}">
                <a16:creationId xmlns:a16="http://schemas.microsoft.com/office/drawing/2014/main" id="{050342CC-1CFF-41A9-9A56-C358379AAA5C}"/>
              </a:ext>
            </a:extLst>
          </p:cNvPr>
          <p:cNvSpPr/>
          <p:nvPr/>
        </p:nvSpPr>
        <p:spPr>
          <a:xfrm>
            <a:off x="3716248" y="1723328"/>
            <a:ext cx="1559084"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600" dirty="0">
                <a:solidFill>
                  <a:srgbClr val="660066"/>
                </a:solidFill>
                <a:cs typeface="Arial" panose="020B0604020202020204" pitchFamily="34" charset="0"/>
              </a:rPr>
              <a:t>(Zwerf)katten</a:t>
            </a:r>
          </a:p>
        </p:txBody>
      </p:sp>
      <p:sp>
        <p:nvSpPr>
          <p:cNvPr id="78" name="Rectangle 77">
            <a:extLst>
              <a:ext uri="{FF2B5EF4-FFF2-40B4-BE49-F238E27FC236}">
                <a16:creationId xmlns:a16="http://schemas.microsoft.com/office/drawing/2014/main" id="{94B68C28-88BA-4BE2-8233-2C7A272CB3E6}"/>
              </a:ext>
            </a:extLst>
          </p:cNvPr>
          <p:cNvSpPr/>
          <p:nvPr/>
        </p:nvSpPr>
        <p:spPr>
          <a:xfrm>
            <a:off x="5498181" y="1517144"/>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400" dirty="0">
                <a:solidFill>
                  <a:srgbClr val="660066"/>
                </a:solidFill>
                <a:cs typeface="Arial" panose="020B0604020202020204" pitchFamily="34" charset="0"/>
              </a:rPr>
              <a:t>Aanwezigheid van dieren </a:t>
            </a:r>
            <a:br>
              <a:rPr lang="nl-BE" sz="1400" dirty="0">
                <a:solidFill>
                  <a:srgbClr val="660066"/>
                </a:solidFill>
                <a:cs typeface="Arial" panose="020B0604020202020204" pitchFamily="34" charset="0"/>
              </a:rPr>
            </a:br>
            <a:r>
              <a:rPr lang="nl-BE" sz="1400" dirty="0">
                <a:solidFill>
                  <a:srgbClr val="660066"/>
                </a:solidFill>
                <a:cs typeface="Arial" panose="020B0604020202020204" pitchFamily="34" charset="0"/>
              </a:rPr>
              <a:t>op kermissen</a:t>
            </a:r>
          </a:p>
        </p:txBody>
      </p:sp>
      <p:sp>
        <p:nvSpPr>
          <p:cNvPr id="79" name="Rectangle 78">
            <a:extLst>
              <a:ext uri="{FF2B5EF4-FFF2-40B4-BE49-F238E27FC236}">
                <a16:creationId xmlns:a16="http://schemas.microsoft.com/office/drawing/2014/main" id="{6C7D4336-570A-4F8E-98C7-1F3987FE69F3}"/>
              </a:ext>
            </a:extLst>
          </p:cNvPr>
          <p:cNvSpPr/>
          <p:nvPr/>
        </p:nvSpPr>
        <p:spPr>
          <a:xfrm>
            <a:off x="7236309" y="1624866"/>
            <a:ext cx="1559084"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400" dirty="0" err="1">
                <a:solidFill>
                  <a:srgbClr val="660066"/>
                </a:solidFill>
                <a:cs typeface="Arial" panose="020B0604020202020204" pitchFamily="34" charset="0"/>
              </a:rPr>
              <a:t>Overpopulatie</a:t>
            </a:r>
            <a:r>
              <a:rPr lang="nl-BE" sz="1400" dirty="0">
                <a:solidFill>
                  <a:srgbClr val="660066"/>
                </a:solidFill>
                <a:cs typeface="Arial" panose="020B0604020202020204" pitchFamily="34" charset="0"/>
              </a:rPr>
              <a:t> van duiven</a:t>
            </a:r>
          </a:p>
        </p:txBody>
      </p:sp>
      <p:grpSp>
        <p:nvGrpSpPr>
          <p:cNvPr id="85" name="Group 84">
            <a:extLst>
              <a:ext uri="{FF2B5EF4-FFF2-40B4-BE49-F238E27FC236}">
                <a16:creationId xmlns:a16="http://schemas.microsoft.com/office/drawing/2014/main" id="{87920EE9-0D2C-4E0F-B936-D1296EA6818C}"/>
              </a:ext>
            </a:extLst>
          </p:cNvPr>
          <p:cNvGrpSpPr/>
          <p:nvPr/>
        </p:nvGrpSpPr>
        <p:grpSpPr>
          <a:xfrm>
            <a:off x="5927420" y="2834343"/>
            <a:ext cx="675927" cy="465837"/>
            <a:chOff x="5565600" y="3771421"/>
            <a:chExt cx="747029" cy="514839"/>
          </a:xfrm>
          <a:solidFill>
            <a:srgbClr val="660066"/>
          </a:solidFill>
        </p:grpSpPr>
        <p:pic>
          <p:nvPicPr>
            <p:cNvPr id="86" name="Graphic 85" descr="Dog">
              <a:extLst>
                <a:ext uri="{FF2B5EF4-FFF2-40B4-BE49-F238E27FC236}">
                  <a16:creationId xmlns:a16="http://schemas.microsoft.com/office/drawing/2014/main" id="{6E8247EA-A217-4D50-AFAD-C39E384E44A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926815" y="3900446"/>
              <a:ext cx="385814" cy="385814"/>
            </a:xfrm>
            <a:prstGeom prst="rect">
              <a:avLst/>
            </a:prstGeom>
          </p:spPr>
        </p:pic>
        <p:pic>
          <p:nvPicPr>
            <p:cNvPr id="87" name="Graphic 86" descr="Person with Cane">
              <a:extLst>
                <a:ext uri="{FF2B5EF4-FFF2-40B4-BE49-F238E27FC236}">
                  <a16:creationId xmlns:a16="http://schemas.microsoft.com/office/drawing/2014/main" id="{4C14D3B2-A417-4DF3-A039-DBFA40D46AD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65600" y="3771421"/>
              <a:ext cx="442042" cy="442042"/>
            </a:xfrm>
            <a:prstGeom prst="rect">
              <a:avLst/>
            </a:prstGeom>
          </p:spPr>
        </p:pic>
      </p:grpSp>
      <p:grpSp>
        <p:nvGrpSpPr>
          <p:cNvPr id="88" name="Group 87">
            <a:extLst>
              <a:ext uri="{FF2B5EF4-FFF2-40B4-BE49-F238E27FC236}">
                <a16:creationId xmlns:a16="http://schemas.microsoft.com/office/drawing/2014/main" id="{E03FF064-8EF8-4719-914F-EF9C5A64D406}"/>
              </a:ext>
            </a:extLst>
          </p:cNvPr>
          <p:cNvGrpSpPr/>
          <p:nvPr/>
        </p:nvGrpSpPr>
        <p:grpSpPr>
          <a:xfrm>
            <a:off x="2493255" y="2791471"/>
            <a:ext cx="538529" cy="538529"/>
            <a:chOff x="5329421" y="2932653"/>
            <a:chExt cx="678221" cy="678221"/>
          </a:xfrm>
          <a:solidFill>
            <a:srgbClr val="660066"/>
          </a:solidFill>
        </p:grpSpPr>
        <p:pic>
          <p:nvPicPr>
            <p:cNvPr id="89" name="Graphic 88" descr="Teacher">
              <a:extLst>
                <a:ext uri="{FF2B5EF4-FFF2-40B4-BE49-F238E27FC236}">
                  <a16:creationId xmlns:a16="http://schemas.microsoft.com/office/drawing/2014/main" id="{8851EB9D-4C92-429D-9DA5-114B61C1739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329421" y="2932653"/>
              <a:ext cx="678221" cy="678221"/>
            </a:xfrm>
            <a:prstGeom prst="rect">
              <a:avLst/>
            </a:prstGeom>
          </p:spPr>
        </p:pic>
        <p:sp>
          <p:nvSpPr>
            <p:cNvPr id="90" name="Rectangle 89">
              <a:extLst>
                <a:ext uri="{FF2B5EF4-FFF2-40B4-BE49-F238E27FC236}">
                  <a16:creationId xmlns:a16="http://schemas.microsoft.com/office/drawing/2014/main" id="{063F66C4-983E-4964-97F0-CDD228AB6F3D}"/>
                </a:ext>
              </a:extLst>
            </p:cNvPr>
            <p:cNvSpPr/>
            <p:nvPr/>
          </p:nvSpPr>
          <p:spPr>
            <a:xfrm>
              <a:off x="5630808" y="3128815"/>
              <a:ext cx="273600" cy="168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pic>
          <p:nvPicPr>
            <p:cNvPr id="91" name="Graphic 90" descr="Pig">
              <a:extLst>
                <a:ext uri="{FF2B5EF4-FFF2-40B4-BE49-F238E27FC236}">
                  <a16:creationId xmlns:a16="http://schemas.microsoft.com/office/drawing/2014/main" id="{071F9166-17E4-444C-A557-F7E01FB3325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607710" y="3050769"/>
              <a:ext cx="319796" cy="319796"/>
            </a:xfrm>
            <a:prstGeom prst="rect">
              <a:avLst/>
            </a:prstGeom>
          </p:spPr>
        </p:pic>
      </p:grpSp>
      <p:pic>
        <p:nvPicPr>
          <p:cNvPr id="92" name="Graphic 91">
            <a:extLst>
              <a:ext uri="{FF2B5EF4-FFF2-40B4-BE49-F238E27FC236}">
                <a16:creationId xmlns:a16="http://schemas.microsoft.com/office/drawing/2014/main" id="{4E3A92B7-EE1A-4693-8B07-512EA3D740A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26932" y="2845593"/>
            <a:ext cx="368118" cy="368118"/>
          </a:xfrm>
          <a:prstGeom prst="rect">
            <a:avLst/>
          </a:prstGeom>
        </p:spPr>
      </p:pic>
      <p:pic>
        <p:nvPicPr>
          <p:cNvPr id="93" name="Graphic 92">
            <a:extLst>
              <a:ext uri="{FF2B5EF4-FFF2-40B4-BE49-F238E27FC236}">
                <a16:creationId xmlns:a16="http://schemas.microsoft.com/office/drawing/2014/main" id="{FF9048A4-15EE-4B5B-AE9A-979763CFEE1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361985" y="2819637"/>
            <a:ext cx="420030" cy="420030"/>
          </a:xfrm>
          <a:prstGeom prst="rect">
            <a:avLst/>
          </a:prstGeom>
        </p:spPr>
      </p:pic>
      <p:sp>
        <p:nvSpPr>
          <p:cNvPr id="96" name="Rectangle 95">
            <a:extLst>
              <a:ext uri="{FF2B5EF4-FFF2-40B4-BE49-F238E27FC236}">
                <a16:creationId xmlns:a16="http://schemas.microsoft.com/office/drawing/2014/main" id="{19832937-4E19-4774-AD0C-52DDD1A8FDD9}"/>
              </a:ext>
            </a:extLst>
          </p:cNvPr>
          <p:cNvSpPr/>
          <p:nvPr/>
        </p:nvSpPr>
        <p:spPr>
          <a:xfrm>
            <a:off x="260571" y="3637178"/>
            <a:ext cx="1559084"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600" dirty="0">
                <a:solidFill>
                  <a:srgbClr val="660066"/>
                </a:solidFill>
                <a:cs typeface="Arial" panose="020B0604020202020204" pitchFamily="34" charset="0"/>
              </a:rPr>
              <a:t>Vuurwerk</a:t>
            </a:r>
          </a:p>
        </p:txBody>
      </p:sp>
      <p:sp>
        <p:nvSpPr>
          <p:cNvPr id="97" name="Rectangle 96">
            <a:extLst>
              <a:ext uri="{FF2B5EF4-FFF2-40B4-BE49-F238E27FC236}">
                <a16:creationId xmlns:a16="http://schemas.microsoft.com/office/drawing/2014/main" id="{68D6D627-10BB-489F-9E90-8A3D120A57B7}"/>
              </a:ext>
            </a:extLst>
          </p:cNvPr>
          <p:cNvSpPr/>
          <p:nvPr/>
        </p:nvSpPr>
        <p:spPr>
          <a:xfrm>
            <a:off x="2006360" y="3437124"/>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400" dirty="0">
                <a:solidFill>
                  <a:srgbClr val="660066"/>
                </a:solidFill>
                <a:cs typeface="Arial" panose="020B0604020202020204" pitchFamily="34" charset="0"/>
              </a:rPr>
              <a:t>Voorlichting in school omtrent dierenwelzijn</a:t>
            </a:r>
          </a:p>
        </p:txBody>
      </p:sp>
      <p:sp>
        <p:nvSpPr>
          <p:cNvPr id="98" name="Rectangle 97">
            <a:extLst>
              <a:ext uri="{FF2B5EF4-FFF2-40B4-BE49-F238E27FC236}">
                <a16:creationId xmlns:a16="http://schemas.microsoft.com/office/drawing/2014/main" id="{B52D4061-A51D-49B3-AD25-A8A2B1ED2271}"/>
              </a:ext>
            </a:extLst>
          </p:cNvPr>
          <p:cNvSpPr/>
          <p:nvPr/>
        </p:nvSpPr>
        <p:spPr>
          <a:xfrm>
            <a:off x="3760053" y="3390957"/>
            <a:ext cx="155908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600" dirty="0">
                <a:solidFill>
                  <a:srgbClr val="660066"/>
                </a:solidFill>
                <a:cs typeface="Arial" panose="020B0604020202020204" pitchFamily="34" charset="0"/>
              </a:rPr>
              <a:t>Losloopzones voor </a:t>
            </a:r>
          </a:p>
          <a:p>
            <a:pPr algn="ctr"/>
            <a:r>
              <a:rPr lang="nl-BE" sz="1600" dirty="0">
                <a:solidFill>
                  <a:srgbClr val="660066"/>
                </a:solidFill>
                <a:cs typeface="Arial" panose="020B0604020202020204" pitchFamily="34" charset="0"/>
              </a:rPr>
              <a:t>honden</a:t>
            </a:r>
          </a:p>
        </p:txBody>
      </p:sp>
      <p:sp>
        <p:nvSpPr>
          <p:cNvPr id="99" name="Rectangle 98">
            <a:extLst>
              <a:ext uri="{FF2B5EF4-FFF2-40B4-BE49-F238E27FC236}">
                <a16:creationId xmlns:a16="http://schemas.microsoft.com/office/drawing/2014/main" id="{6AB0A849-9926-4B45-ACDD-1B95305B0BAF}"/>
              </a:ext>
            </a:extLst>
          </p:cNvPr>
          <p:cNvSpPr/>
          <p:nvPr/>
        </p:nvSpPr>
        <p:spPr>
          <a:xfrm>
            <a:off x="5485842" y="3437124"/>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400" dirty="0">
                <a:solidFill>
                  <a:srgbClr val="660066"/>
                </a:solidFill>
                <a:cs typeface="Arial" panose="020B0604020202020204" pitchFamily="34" charset="0"/>
              </a:rPr>
              <a:t>Dieren toelaten in serviceflats, rusthuizen, …</a:t>
            </a:r>
          </a:p>
        </p:txBody>
      </p:sp>
      <p:sp>
        <p:nvSpPr>
          <p:cNvPr id="100" name="Rectangle 99">
            <a:extLst>
              <a:ext uri="{FF2B5EF4-FFF2-40B4-BE49-F238E27FC236}">
                <a16:creationId xmlns:a16="http://schemas.microsoft.com/office/drawing/2014/main" id="{3C082B4C-BA37-41F0-B82A-CF26E0FA37DD}"/>
              </a:ext>
            </a:extLst>
          </p:cNvPr>
          <p:cNvSpPr/>
          <p:nvPr/>
        </p:nvSpPr>
        <p:spPr>
          <a:xfrm>
            <a:off x="7219615" y="3390957"/>
            <a:ext cx="1559084" cy="8309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ctr"/>
            <a:r>
              <a:rPr lang="nl-BE" sz="1600" dirty="0" err="1">
                <a:solidFill>
                  <a:srgbClr val="660066"/>
                </a:solidFill>
                <a:cs typeface="Arial" panose="020B0604020202020204" pitchFamily="34" charset="0"/>
              </a:rPr>
              <a:t>Gezelschaps-dieren</a:t>
            </a:r>
            <a:r>
              <a:rPr lang="nl-BE" sz="1600" dirty="0">
                <a:solidFill>
                  <a:srgbClr val="660066"/>
                </a:solidFill>
                <a:cs typeface="Arial" panose="020B0604020202020204" pitchFamily="34" charset="0"/>
              </a:rPr>
              <a:t> op markten</a:t>
            </a:r>
          </a:p>
        </p:txBody>
      </p:sp>
      <p:grpSp>
        <p:nvGrpSpPr>
          <p:cNvPr id="42" name="Group 41">
            <a:extLst>
              <a:ext uri="{FF2B5EF4-FFF2-40B4-BE49-F238E27FC236}">
                <a16:creationId xmlns:a16="http://schemas.microsoft.com/office/drawing/2014/main" id="{3979D5E2-5373-42FB-9821-575FAF2538CB}"/>
              </a:ext>
            </a:extLst>
          </p:cNvPr>
          <p:cNvGrpSpPr/>
          <p:nvPr/>
        </p:nvGrpSpPr>
        <p:grpSpPr>
          <a:xfrm>
            <a:off x="7804596" y="2803659"/>
            <a:ext cx="503463" cy="456412"/>
            <a:chOff x="9144000" y="2777900"/>
            <a:chExt cx="503463" cy="456412"/>
          </a:xfrm>
        </p:grpSpPr>
        <p:sp>
          <p:nvSpPr>
            <p:cNvPr id="43" name="Freeform 5">
              <a:extLst>
                <a:ext uri="{FF2B5EF4-FFF2-40B4-BE49-F238E27FC236}">
                  <a16:creationId xmlns:a16="http://schemas.microsoft.com/office/drawing/2014/main" id="{E1139DFA-8DD8-4F06-9B3D-735F1B3B730D}"/>
                </a:ext>
              </a:extLst>
            </p:cNvPr>
            <p:cNvSpPr>
              <a:spLocks noEditPoints="1"/>
            </p:cNvSpPr>
            <p:nvPr/>
          </p:nvSpPr>
          <p:spPr bwMode="auto">
            <a:xfrm>
              <a:off x="9225563" y="2911020"/>
              <a:ext cx="235250" cy="279060"/>
            </a:xfrm>
            <a:custGeom>
              <a:avLst/>
              <a:gdLst>
                <a:gd name="T0" fmla="*/ 634 w 755"/>
                <a:gd name="T1" fmla="*/ 237 h 895"/>
                <a:gd name="T2" fmla="*/ 634 w 755"/>
                <a:gd name="T3" fmla="*/ 161 h 895"/>
                <a:gd name="T4" fmla="*/ 617 w 755"/>
                <a:gd name="T5" fmla="*/ 70 h 895"/>
                <a:gd name="T6" fmla="*/ 560 w 755"/>
                <a:gd name="T7" fmla="*/ 5 h 895"/>
                <a:gd name="T8" fmla="*/ 536 w 755"/>
                <a:gd name="T9" fmla="*/ 111 h 895"/>
                <a:gd name="T10" fmla="*/ 436 w 755"/>
                <a:gd name="T11" fmla="*/ 47 h 895"/>
                <a:gd name="T12" fmla="*/ 377 w 755"/>
                <a:gd name="T13" fmla="*/ 76 h 895"/>
                <a:gd name="T14" fmla="*/ 459 w 755"/>
                <a:gd name="T15" fmla="*/ 189 h 895"/>
                <a:gd name="T16" fmla="*/ 487 w 755"/>
                <a:gd name="T17" fmla="*/ 301 h 895"/>
                <a:gd name="T18" fmla="*/ 469 w 755"/>
                <a:gd name="T19" fmla="*/ 361 h 895"/>
                <a:gd name="T20" fmla="*/ 446 w 755"/>
                <a:gd name="T21" fmla="*/ 408 h 895"/>
                <a:gd name="T22" fmla="*/ 440 w 755"/>
                <a:gd name="T23" fmla="*/ 414 h 895"/>
                <a:gd name="T24" fmla="*/ 423 w 755"/>
                <a:gd name="T25" fmla="*/ 426 h 895"/>
                <a:gd name="T26" fmla="*/ 389 w 755"/>
                <a:gd name="T27" fmla="*/ 434 h 895"/>
                <a:gd name="T28" fmla="*/ 281 w 755"/>
                <a:gd name="T29" fmla="*/ 445 h 895"/>
                <a:gd name="T30" fmla="*/ 222 w 755"/>
                <a:gd name="T31" fmla="*/ 468 h 895"/>
                <a:gd name="T32" fmla="*/ 141 w 755"/>
                <a:gd name="T33" fmla="*/ 511 h 895"/>
                <a:gd name="T34" fmla="*/ 118 w 755"/>
                <a:gd name="T35" fmla="*/ 533 h 895"/>
                <a:gd name="T36" fmla="*/ 100 w 755"/>
                <a:gd name="T37" fmla="*/ 549 h 895"/>
                <a:gd name="T38" fmla="*/ 69 w 755"/>
                <a:gd name="T39" fmla="*/ 586 h 895"/>
                <a:gd name="T40" fmla="*/ 43 w 755"/>
                <a:gd name="T41" fmla="*/ 630 h 895"/>
                <a:gd name="T42" fmla="*/ 34 w 755"/>
                <a:gd name="T43" fmla="*/ 649 h 895"/>
                <a:gd name="T44" fmla="*/ 20 w 755"/>
                <a:gd name="T45" fmla="*/ 706 h 895"/>
                <a:gd name="T46" fmla="*/ 14 w 755"/>
                <a:gd name="T47" fmla="*/ 767 h 895"/>
                <a:gd name="T48" fmla="*/ 14 w 755"/>
                <a:gd name="T49" fmla="*/ 790 h 895"/>
                <a:gd name="T50" fmla="*/ 2 w 755"/>
                <a:gd name="T51" fmla="*/ 827 h 895"/>
                <a:gd name="T52" fmla="*/ 4 w 755"/>
                <a:gd name="T53" fmla="*/ 834 h 895"/>
                <a:gd name="T54" fmla="*/ 67 w 755"/>
                <a:gd name="T55" fmla="*/ 887 h 895"/>
                <a:gd name="T56" fmla="*/ 85 w 755"/>
                <a:gd name="T57" fmla="*/ 885 h 895"/>
                <a:gd name="T58" fmla="*/ 186 w 755"/>
                <a:gd name="T59" fmla="*/ 889 h 895"/>
                <a:gd name="T60" fmla="*/ 293 w 755"/>
                <a:gd name="T61" fmla="*/ 880 h 895"/>
                <a:gd name="T62" fmla="*/ 350 w 755"/>
                <a:gd name="T63" fmla="*/ 839 h 895"/>
                <a:gd name="T64" fmla="*/ 333 w 755"/>
                <a:gd name="T65" fmla="*/ 815 h 895"/>
                <a:gd name="T66" fmla="*/ 338 w 755"/>
                <a:gd name="T67" fmla="*/ 805 h 895"/>
                <a:gd name="T68" fmla="*/ 348 w 755"/>
                <a:gd name="T69" fmla="*/ 799 h 895"/>
                <a:gd name="T70" fmla="*/ 358 w 755"/>
                <a:gd name="T71" fmla="*/ 793 h 895"/>
                <a:gd name="T72" fmla="*/ 420 w 755"/>
                <a:gd name="T73" fmla="*/ 785 h 895"/>
                <a:gd name="T74" fmla="*/ 458 w 755"/>
                <a:gd name="T75" fmla="*/ 826 h 895"/>
                <a:gd name="T76" fmla="*/ 470 w 755"/>
                <a:gd name="T77" fmla="*/ 837 h 895"/>
                <a:gd name="T78" fmla="*/ 501 w 755"/>
                <a:gd name="T79" fmla="*/ 874 h 895"/>
                <a:gd name="T80" fmla="*/ 512 w 755"/>
                <a:gd name="T81" fmla="*/ 878 h 895"/>
                <a:gd name="T82" fmla="*/ 518 w 755"/>
                <a:gd name="T83" fmla="*/ 878 h 895"/>
                <a:gd name="T84" fmla="*/ 539 w 755"/>
                <a:gd name="T85" fmla="*/ 886 h 895"/>
                <a:gd name="T86" fmla="*/ 618 w 755"/>
                <a:gd name="T87" fmla="*/ 875 h 895"/>
                <a:gd name="T88" fmla="*/ 624 w 755"/>
                <a:gd name="T89" fmla="*/ 834 h 895"/>
                <a:gd name="T90" fmla="*/ 609 w 755"/>
                <a:gd name="T91" fmla="*/ 828 h 895"/>
                <a:gd name="T92" fmla="*/ 603 w 755"/>
                <a:gd name="T93" fmla="*/ 819 h 895"/>
                <a:gd name="T94" fmla="*/ 578 w 755"/>
                <a:gd name="T95" fmla="*/ 802 h 895"/>
                <a:gd name="T96" fmla="*/ 569 w 755"/>
                <a:gd name="T97" fmla="*/ 790 h 895"/>
                <a:gd name="T98" fmla="*/ 564 w 755"/>
                <a:gd name="T99" fmla="*/ 771 h 895"/>
                <a:gd name="T100" fmla="*/ 561 w 755"/>
                <a:gd name="T101" fmla="*/ 724 h 895"/>
                <a:gd name="T102" fmla="*/ 578 w 755"/>
                <a:gd name="T103" fmla="*/ 713 h 895"/>
                <a:gd name="T104" fmla="*/ 616 w 755"/>
                <a:gd name="T105" fmla="*/ 655 h 895"/>
                <a:gd name="T106" fmla="*/ 638 w 755"/>
                <a:gd name="T107" fmla="*/ 597 h 895"/>
                <a:gd name="T108" fmla="*/ 648 w 755"/>
                <a:gd name="T109" fmla="*/ 529 h 895"/>
                <a:gd name="T110" fmla="*/ 676 w 755"/>
                <a:gd name="T111" fmla="*/ 470 h 895"/>
                <a:gd name="T112" fmla="*/ 712 w 755"/>
                <a:gd name="T113" fmla="*/ 442 h 895"/>
                <a:gd name="T114" fmla="*/ 736 w 755"/>
                <a:gd name="T115" fmla="*/ 362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895">
                  <a:moveTo>
                    <a:pt x="736" y="362"/>
                  </a:moveTo>
                  <a:cubicBezTo>
                    <a:pt x="727" y="339"/>
                    <a:pt x="718" y="315"/>
                    <a:pt x="708" y="292"/>
                  </a:cubicBezTo>
                  <a:cubicBezTo>
                    <a:pt x="698" y="272"/>
                    <a:pt x="683" y="260"/>
                    <a:pt x="666" y="250"/>
                  </a:cubicBezTo>
                  <a:cubicBezTo>
                    <a:pt x="656" y="245"/>
                    <a:pt x="645" y="241"/>
                    <a:pt x="634" y="237"/>
                  </a:cubicBezTo>
                  <a:cubicBezTo>
                    <a:pt x="631" y="236"/>
                    <a:pt x="629" y="232"/>
                    <a:pt x="630" y="228"/>
                  </a:cubicBezTo>
                  <a:cubicBezTo>
                    <a:pt x="632" y="220"/>
                    <a:pt x="634" y="211"/>
                    <a:pt x="635" y="202"/>
                  </a:cubicBezTo>
                  <a:cubicBezTo>
                    <a:pt x="635" y="196"/>
                    <a:pt x="634" y="190"/>
                    <a:pt x="634" y="184"/>
                  </a:cubicBezTo>
                  <a:cubicBezTo>
                    <a:pt x="634" y="177"/>
                    <a:pt x="634" y="169"/>
                    <a:pt x="634" y="161"/>
                  </a:cubicBezTo>
                  <a:cubicBezTo>
                    <a:pt x="635" y="147"/>
                    <a:pt x="631" y="135"/>
                    <a:pt x="628" y="122"/>
                  </a:cubicBezTo>
                  <a:cubicBezTo>
                    <a:pt x="626" y="114"/>
                    <a:pt x="628" y="104"/>
                    <a:pt x="625" y="96"/>
                  </a:cubicBezTo>
                  <a:cubicBezTo>
                    <a:pt x="623" y="88"/>
                    <a:pt x="626" y="77"/>
                    <a:pt x="618" y="71"/>
                  </a:cubicBezTo>
                  <a:cubicBezTo>
                    <a:pt x="617" y="71"/>
                    <a:pt x="617" y="70"/>
                    <a:pt x="617" y="70"/>
                  </a:cubicBezTo>
                  <a:cubicBezTo>
                    <a:pt x="619" y="57"/>
                    <a:pt x="609" y="48"/>
                    <a:pt x="605" y="37"/>
                  </a:cubicBezTo>
                  <a:cubicBezTo>
                    <a:pt x="600" y="26"/>
                    <a:pt x="593" y="15"/>
                    <a:pt x="580" y="10"/>
                  </a:cubicBezTo>
                  <a:cubicBezTo>
                    <a:pt x="576" y="8"/>
                    <a:pt x="572" y="5"/>
                    <a:pt x="567" y="2"/>
                  </a:cubicBezTo>
                  <a:cubicBezTo>
                    <a:pt x="564" y="0"/>
                    <a:pt x="561" y="2"/>
                    <a:pt x="560" y="5"/>
                  </a:cubicBezTo>
                  <a:cubicBezTo>
                    <a:pt x="556" y="16"/>
                    <a:pt x="552" y="26"/>
                    <a:pt x="550" y="37"/>
                  </a:cubicBezTo>
                  <a:cubicBezTo>
                    <a:pt x="548" y="47"/>
                    <a:pt x="542" y="57"/>
                    <a:pt x="544" y="69"/>
                  </a:cubicBezTo>
                  <a:cubicBezTo>
                    <a:pt x="545" y="77"/>
                    <a:pt x="540" y="87"/>
                    <a:pt x="538" y="96"/>
                  </a:cubicBezTo>
                  <a:cubicBezTo>
                    <a:pt x="537" y="101"/>
                    <a:pt x="536" y="106"/>
                    <a:pt x="536" y="111"/>
                  </a:cubicBezTo>
                  <a:cubicBezTo>
                    <a:pt x="536" y="114"/>
                    <a:pt x="533" y="115"/>
                    <a:pt x="531" y="112"/>
                  </a:cubicBezTo>
                  <a:cubicBezTo>
                    <a:pt x="526" y="106"/>
                    <a:pt x="522" y="99"/>
                    <a:pt x="515" y="95"/>
                  </a:cubicBezTo>
                  <a:cubicBezTo>
                    <a:pt x="505" y="89"/>
                    <a:pt x="497" y="79"/>
                    <a:pt x="486" y="73"/>
                  </a:cubicBezTo>
                  <a:cubicBezTo>
                    <a:pt x="470" y="63"/>
                    <a:pt x="453" y="53"/>
                    <a:pt x="436" y="47"/>
                  </a:cubicBezTo>
                  <a:cubicBezTo>
                    <a:pt x="418" y="41"/>
                    <a:pt x="399" y="38"/>
                    <a:pt x="380" y="36"/>
                  </a:cubicBezTo>
                  <a:cubicBezTo>
                    <a:pt x="375" y="35"/>
                    <a:pt x="370" y="37"/>
                    <a:pt x="364" y="39"/>
                  </a:cubicBezTo>
                  <a:cubicBezTo>
                    <a:pt x="361" y="40"/>
                    <a:pt x="360" y="43"/>
                    <a:pt x="361" y="46"/>
                  </a:cubicBezTo>
                  <a:cubicBezTo>
                    <a:pt x="367" y="57"/>
                    <a:pt x="372" y="67"/>
                    <a:pt x="377" y="76"/>
                  </a:cubicBezTo>
                  <a:cubicBezTo>
                    <a:pt x="386" y="92"/>
                    <a:pt x="396" y="107"/>
                    <a:pt x="406" y="123"/>
                  </a:cubicBezTo>
                  <a:cubicBezTo>
                    <a:pt x="412" y="131"/>
                    <a:pt x="418" y="139"/>
                    <a:pt x="425" y="147"/>
                  </a:cubicBezTo>
                  <a:cubicBezTo>
                    <a:pt x="431" y="156"/>
                    <a:pt x="437" y="165"/>
                    <a:pt x="443" y="173"/>
                  </a:cubicBezTo>
                  <a:cubicBezTo>
                    <a:pt x="448" y="179"/>
                    <a:pt x="454" y="184"/>
                    <a:pt x="459" y="189"/>
                  </a:cubicBezTo>
                  <a:cubicBezTo>
                    <a:pt x="464" y="195"/>
                    <a:pt x="470" y="201"/>
                    <a:pt x="475" y="208"/>
                  </a:cubicBezTo>
                  <a:cubicBezTo>
                    <a:pt x="488" y="225"/>
                    <a:pt x="494" y="246"/>
                    <a:pt x="496" y="268"/>
                  </a:cubicBezTo>
                  <a:cubicBezTo>
                    <a:pt x="497" y="269"/>
                    <a:pt x="497" y="269"/>
                    <a:pt x="497" y="270"/>
                  </a:cubicBezTo>
                  <a:cubicBezTo>
                    <a:pt x="504" y="284"/>
                    <a:pt x="497" y="292"/>
                    <a:pt x="487" y="301"/>
                  </a:cubicBezTo>
                  <a:cubicBezTo>
                    <a:pt x="486" y="302"/>
                    <a:pt x="486" y="304"/>
                    <a:pt x="485" y="306"/>
                  </a:cubicBezTo>
                  <a:cubicBezTo>
                    <a:pt x="484" y="309"/>
                    <a:pt x="483" y="313"/>
                    <a:pt x="481" y="316"/>
                  </a:cubicBezTo>
                  <a:cubicBezTo>
                    <a:pt x="474" y="324"/>
                    <a:pt x="473" y="333"/>
                    <a:pt x="472" y="343"/>
                  </a:cubicBezTo>
                  <a:cubicBezTo>
                    <a:pt x="472" y="349"/>
                    <a:pt x="470" y="355"/>
                    <a:pt x="469" y="361"/>
                  </a:cubicBezTo>
                  <a:cubicBezTo>
                    <a:pt x="469" y="362"/>
                    <a:pt x="469" y="363"/>
                    <a:pt x="469" y="364"/>
                  </a:cubicBezTo>
                  <a:cubicBezTo>
                    <a:pt x="470" y="366"/>
                    <a:pt x="469" y="369"/>
                    <a:pt x="467" y="373"/>
                  </a:cubicBezTo>
                  <a:cubicBezTo>
                    <a:pt x="462" y="384"/>
                    <a:pt x="458" y="397"/>
                    <a:pt x="447" y="405"/>
                  </a:cubicBezTo>
                  <a:cubicBezTo>
                    <a:pt x="444" y="407"/>
                    <a:pt x="444" y="408"/>
                    <a:pt x="446" y="408"/>
                  </a:cubicBezTo>
                  <a:cubicBezTo>
                    <a:pt x="448" y="407"/>
                    <a:pt x="450" y="407"/>
                    <a:pt x="450" y="408"/>
                  </a:cubicBezTo>
                  <a:cubicBezTo>
                    <a:pt x="450" y="408"/>
                    <a:pt x="447" y="409"/>
                    <a:pt x="444" y="410"/>
                  </a:cubicBezTo>
                  <a:cubicBezTo>
                    <a:pt x="444" y="410"/>
                    <a:pt x="443" y="411"/>
                    <a:pt x="443" y="411"/>
                  </a:cubicBezTo>
                  <a:cubicBezTo>
                    <a:pt x="439" y="412"/>
                    <a:pt x="438" y="413"/>
                    <a:pt x="440" y="414"/>
                  </a:cubicBezTo>
                  <a:cubicBezTo>
                    <a:pt x="442" y="414"/>
                    <a:pt x="441" y="416"/>
                    <a:pt x="438" y="417"/>
                  </a:cubicBezTo>
                  <a:cubicBezTo>
                    <a:pt x="435" y="418"/>
                    <a:pt x="432" y="419"/>
                    <a:pt x="429" y="420"/>
                  </a:cubicBezTo>
                  <a:cubicBezTo>
                    <a:pt x="426" y="421"/>
                    <a:pt x="424" y="423"/>
                    <a:pt x="426" y="423"/>
                  </a:cubicBezTo>
                  <a:cubicBezTo>
                    <a:pt x="428" y="424"/>
                    <a:pt x="426" y="425"/>
                    <a:pt x="423" y="426"/>
                  </a:cubicBezTo>
                  <a:cubicBezTo>
                    <a:pt x="420" y="427"/>
                    <a:pt x="418" y="428"/>
                    <a:pt x="419" y="429"/>
                  </a:cubicBezTo>
                  <a:cubicBezTo>
                    <a:pt x="419" y="430"/>
                    <a:pt x="417" y="431"/>
                    <a:pt x="413" y="432"/>
                  </a:cubicBezTo>
                  <a:cubicBezTo>
                    <a:pt x="407" y="433"/>
                    <a:pt x="401" y="435"/>
                    <a:pt x="395" y="435"/>
                  </a:cubicBezTo>
                  <a:cubicBezTo>
                    <a:pt x="393" y="435"/>
                    <a:pt x="391" y="435"/>
                    <a:pt x="389" y="434"/>
                  </a:cubicBezTo>
                  <a:cubicBezTo>
                    <a:pt x="386" y="433"/>
                    <a:pt x="380" y="432"/>
                    <a:pt x="377" y="432"/>
                  </a:cubicBezTo>
                  <a:cubicBezTo>
                    <a:pt x="357" y="432"/>
                    <a:pt x="322" y="439"/>
                    <a:pt x="309" y="441"/>
                  </a:cubicBezTo>
                  <a:cubicBezTo>
                    <a:pt x="305" y="442"/>
                    <a:pt x="300" y="443"/>
                    <a:pt x="296" y="443"/>
                  </a:cubicBezTo>
                  <a:cubicBezTo>
                    <a:pt x="292" y="444"/>
                    <a:pt x="287" y="444"/>
                    <a:pt x="281" y="445"/>
                  </a:cubicBezTo>
                  <a:cubicBezTo>
                    <a:pt x="278" y="445"/>
                    <a:pt x="276" y="446"/>
                    <a:pt x="276" y="446"/>
                  </a:cubicBezTo>
                  <a:cubicBezTo>
                    <a:pt x="277" y="447"/>
                    <a:pt x="275" y="448"/>
                    <a:pt x="271" y="449"/>
                  </a:cubicBezTo>
                  <a:cubicBezTo>
                    <a:pt x="256" y="454"/>
                    <a:pt x="241" y="459"/>
                    <a:pt x="226" y="464"/>
                  </a:cubicBezTo>
                  <a:cubicBezTo>
                    <a:pt x="222" y="466"/>
                    <a:pt x="221" y="467"/>
                    <a:pt x="222" y="468"/>
                  </a:cubicBezTo>
                  <a:cubicBezTo>
                    <a:pt x="223" y="468"/>
                    <a:pt x="221" y="470"/>
                    <a:pt x="218" y="471"/>
                  </a:cubicBezTo>
                  <a:cubicBezTo>
                    <a:pt x="209" y="474"/>
                    <a:pt x="201" y="477"/>
                    <a:pt x="194" y="482"/>
                  </a:cubicBezTo>
                  <a:cubicBezTo>
                    <a:pt x="186" y="487"/>
                    <a:pt x="178" y="492"/>
                    <a:pt x="171" y="497"/>
                  </a:cubicBezTo>
                  <a:cubicBezTo>
                    <a:pt x="163" y="504"/>
                    <a:pt x="151" y="506"/>
                    <a:pt x="141" y="511"/>
                  </a:cubicBezTo>
                  <a:cubicBezTo>
                    <a:pt x="140" y="511"/>
                    <a:pt x="139" y="512"/>
                    <a:pt x="138" y="512"/>
                  </a:cubicBezTo>
                  <a:cubicBezTo>
                    <a:pt x="137" y="513"/>
                    <a:pt x="136" y="514"/>
                    <a:pt x="138" y="515"/>
                  </a:cubicBezTo>
                  <a:cubicBezTo>
                    <a:pt x="140" y="516"/>
                    <a:pt x="139" y="518"/>
                    <a:pt x="136" y="520"/>
                  </a:cubicBezTo>
                  <a:cubicBezTo>
                    <a:pt x="130" y="524"/>
                    <a:pt x="124" y="529"/>
                    <a:pt x="118" y="533"/>
                  </a:cubicBezTo>
                  <a:cubicBezTo>
                    <a:pt x="116" y="535"/>
                    <a:pt x="114" y="537"/>
                    <a:pt x="115" y="538"/>
                  </a:cubicBezTo>
                  <a:cubicBezTo>
                    <a:pt x="116" y="539"/>
                    <a:pt x="115" y="540"/>
                    <a:pt x="112" y="542"/>
                  </a:cubicBezTo>
                  <a:cubicBezTo>
                    <a:pt x="110" y="543"/>
                    <a:pt x="108" y="544"/>
                    <a:pt x="106" y="545"/>
                  </a:cubicBezTo>
                  <a:cubicBezTo>
                    <a:pt x="103" y="547"/>
                    <a:pt x="100" y="549"/>
                    <a:pt x="100" y="549"/>
                  </a:cubicBezTo>
                  <a:cubicBezTo>
                    <a:pt x="101" y="549"/>
                    <a:pt x="103" y="549"/>
                    <a:pt x="105" y="549"/>
                  </a:cubicBezTo>
                  <a:cubicBezTo>
                    <a:pt x="107" y="548"/>
                    <a:pt x="107" y="550"/>
                    <a:pt x="105" y="552"/>
                  </a:cubicBezTo>
                  <a:cubicBezTo>
                    <a:pt x="94" y="563"/>
                    <a:pt x="83" y="573"/>
                    <a:pt x="72" y="583"/>
                  </a:cubicBezTo>
                  <a:cubicBezTo>
                    <a:pt x="71" y="584"/>
                    <a:pt x="70" y="585"/>
                    <a:pt x="69" y="586"/>
                  </a:cubicBezTo>
                  <a:cubicBezTo>
                    <a:pt x="67" y="588"/>
                    <a:pt x="67" y="589"/>
                    <a:pt x="70" y="588"/>
                  </a:cubicBezTo>
                  <a:cubicBezTo>
                    <a:pt x="73" y="587"/>
                    <a:pt x="73" y="589"/>
                    <a:pt x="71" y="592"/>
                  </a:cubicBezTo>
                  <a:cubicBezTo>
                    <a:pt x="66" y="600"/>
                    <a:pt x="61" y="608"/>
                    <a:pt x="55" y="616"/>
                  </a:cubicBezTo>
                  <a:cubicBezTo>
                    <a:pt x="52" y="621"/>
                    <a:pt x="47" y="625"/>
                    <a:pt x="43" y="630"/>
                  </a:cubicBezTo>
                  <a:cubicBezTo>
                    <a:pt x="43" y="630"/>
                    <a:pt x="43" y="630"/>
                    <a:pt x="43" y="631"/>
                  </a:cubicBezTo>
                  <a:cubicBezTo>
                    <a:pt x="43" y="631"/>
                    <a:pt x="45" y="631"/>
                    <a:pt x="46" y="631"/>
                  </a:cubicBezTo>
                  <a:cubicBezTo>
                    <a:pt x="47" y="631"/>
                    <a:pt x="47" y="633"/>
                    <a:pt x="45" y="635"/>
                  </a:cubicBezTo>
                  <a:cubicBezTo>
                    <a:pt x="41" y="640"/>
                    <a:pt x="38" y="645"/>
                    <a:pt x="34" y="649"/>
                  </a:cubicBezTo>
                  <a:cubicBezTo>
                    <a:pt x="32" y="652"/>
                    <a:pt x="33" y="653"/>
                    <a:pt x="36" y="652"/>
                  </a:cubicBezTo>
                  <a:cubicBezTo>
                    <a:pt x="39" y="650"/>
                    <a:pt x="40" y="652"/>
                    <a:pt x="38" y="655"/>
                  </a:cubicBezTo>
                  <a:cubicBezTo>
                    <a:pt x="33" y="666"/>
                    <a:pt x="27" y="676"/>
                    <a:pt x="26" y="688"/>
                  </a:cubicBezTo>
                  <a:cubicBezTo>
                    <a:pt x="26" y="694"/>
                    <a:pt x="23" y="700"/>
                    <a:pt x="20" y="706"/>
                  </a:cubicBezTo>
                  <a:cubicBezTo>
                    <a:pt x="18" y="710"/>
                    <a:pt x="18" y="711"/>
                    <a:pt x="20" y="710"/>
                  </a:cubicBezTo>
                  <a:cubicBezTo>
                    <a:pt x="21" y="709"/>
                    <a:pt x="22" y="711"/>
                    <a:pt x="22" y="714"/>
                  </a:cubicBezTo>
                  <a:cubicBezTo>
                    <a:pt x="19" y="730"/>
                    <a:pt x="16" y="746"/>
                    <a:pt x="13" y="761"/>
                  </a:cubicBezTo>
                  <a:cubicBezTo>
                    <a:pt x="13" y="765"/>
                    <a:pt x="13" y="767"/>
                    <a:pt x="14" y="767"/>
                  </a:cubicBezTo>
                  <a:cubicBezTo>
                    <a:pt x="15" y="766"/>
                    <a:pt x="16" y="768"/>
                    <a:pt x="15" y="772"/>
                  </a:cubicBezTo>
                  <a:cubicBezTo>
                    <a:pt x="14" y="774"/>
                    <a:pt x="13" y="777"/>
                    <a:pt x="12" y="779"/>
                  </a:cubicBezTo>
                  <a:cubicBezTo>
                    <a:pt x="11" y="783"/>
                    <a:pt x="12" y="785"/>
                    <a:pt x="13" y="785"/>
                  </a:cubicBezTo>
                  <a:cubicBezTo>
                    <a:pt x="14" y="785"/>
                    <a:pt x="14" y="787"/>
                    <a:pt x="14" y="790"/>
                  </a:cubicBezTo>
                  <a:cubicBezTo>
                    <a:pt x="12" y="799"/>
                    <a:pt x="13" y="809"/>
                    <a:pt x="6" y="816"/>
                  </a:cubicBezTo>
                  <a:cubicBezTo>
                    <a:pt x="4" y="818"/>
                    <a:pt x="3" y="820"/>
                    <a:pt x="5" y="820"/>
                  </a:cubicBezTo>
                  <a:cubicBezTo>
                    <a:pt x="6" y="820"/>
                    <a:pt x="6" y="822"/>
                    <a:pt x="4" y="825"/>
                  </a:cubicBezTo>
                  <a:cubicBezTo>
                    <a:pt x="4" y="826"/>
                    <a:pt x="3" y="826"/>
                    <a:pt x="2" y="827"/>
                  </a:cubicBezTo>
                  <a:cubicBezTo>
                    <a:pt x="0" y="830"/>
                    <a:pt x="0" y="832"/>
                    <a:pt x="1" y="831"/>
                  </a:cubicBezTo>
                  <a:cubicBezTo>
                    <a:pt x="3" y="831"/>
                    <a:pt x="4" y="831"/>
                    <a:pt x="4" y="831"/>
                  </a:cubicBezTo>
                  <a:cubicBezTo>
                    <a:pt x="4" y="831"/>
                    <a:pt x="4" y="831"/>
                    <a:pt x="4" y="831"/>
                  </a:cubicBezTo>
                  <a:cubicBezTo>
                    <a:pt x="4" y="832"/>
                    <a:pt x="4" y="833"/>
                    <a:pt x="4" y="834"/>
                  </a:cubicBezTo>
                  <a:cubicBezTo>
                    <a:pt x="2" y="849"/>
                    <a:pt x="7" y="860"/>
                    <a:pt x="21" y="867"/>
                  </a:cubicBezTo>
                  <a:cubicBezTo>
                    <a:pt x="32" y="871"/>
                    <a:pt x="39" y="882"/>
                    <a:pt x="53" y="881"/>
                  </a:cubicBezTo>
                  <a:cubicBezTo>
                    <a:pt x="57" y="880"/>
                    <a:pt x="61" y="885"/>
                    <a:pt x="66" y="887"/>
                  </a:cubicBezTo>
                  <a:cubicBezTo>
                    <a:pt x="66" y="887"/>
                    <a:pt x="66" y="887"/>
                    <a:pt x="67" y="887"/>
                  </a:cubicBezTo>
                  <a:cubicBezTo>
                    <a:pt x="67" y="887"/>
                    <a:pt x="67" y="886"/>
                    <a:pt x="67" y="885"/>
                  </a:cubicBezTo>
                  <a:cubicBezTo>
                    <a:pt x="66" y="884"/>
                    <a:pt x="69" y="884"/>
                    <a:pt x="72" y="885"/>
                  </a:cubicBezTo>
                  <a:cubicBezTo>
                    <a:pt x="75" y="885"/>
                    <a:pt x="77" y="886"/>
                    <a:pt x="80" y="886"/>
                  </a:cubicBezTo>
                  <a:cubicBezTo>
                    <a:pt x="83" y="887"/>
                    <a:pt x="85" y="887"/>
                    <a:pt x="85" y="885"/>
                  </a:cubicBezTo>
                  <a:cubicBezTo>
                    <a:pt x="84" y="884"/>
                    <a:pt x="86" y="884"/>
                    <a:pt x="90" y="886"/>
                  </a:cubicBezTo>
                  <a:cubicBezTo>
                    <a:pt x="118" y="895"/>
                    <a:pt x="146" y="891"/>
                    <a:pt x="175" y="892"/>
                  </a:cubicBezTo>
                  <a:cubicBezTo>
                    <a:pt x="178" y="892"/>
                    <a:pt x="181" y="891"/>
                    <a:pt x="180" y="891"/>
                  </a:cubicBezTo>
                  <a:cubicBezTo>
                    <a:pt x="180" y="890"/>
                    <a:pt x="182" y="889"/>
                    <a:pt x="186" y="889"/>
                  </a:cubicBezTo>
                  <a:cubicBezTo>
                    <a:pt x="196" y="889"/>
                    <a:pt x="205" y="889"/>
                    <a:pt x="215" y="889"/>
                  </a:cubicBezTo>
                  <a:cubicBezTo>
                    <a:pt x="220" y="889"/>
                    <a:pt x="225" y="889"/>
                    <a:pt x="229" y="888"/>
                  </a:cubicBezTo>
                  <a:cubicBezTo>
                    <a:pt x="239" y="887"/>
                    <a:pt x="249" y="885"/>
                    <a:pt x="259" y="884"/>
                  </a:cubicBezTo>
                  <a:cubicBezTo>
                    <a:pt x="270" y="882"/>
                    <a:pt x="282" y="886"/>
                    <a:pt x="293" y="880"/>
                  </a:cubicBezTo>
                  <a:cubicBezTo>
                    <a:pt x="300" y="876"/>
                    <a:pt x="306" y="873"/>
                    <a:pt x="308" y="868"/>
                  </a:cubicBezTo>
                  <a:cubicBezTo>
                    <a:pt x="309" y="864"/>
                    <a:pt x="312" y="861"/>
                    <a:pt x="315" y="860"/>
                  </a:cubicBezTo>
                  <a:cubicBezTo>
                    <a:pt x="321" y="859"/>
                    <a:pt x="327" y="857"/>
                    <a:pt x="333" y="855"/>
                  </a:cubicBezTo>
                  <a:cubicBezTo>
                    <a:pt x="341" y="853"/>
                    <a:pt x="348" y="850"/>
                    <a:pt x="350" y="839"/>
                  </a:cubicBezTo>
                  <a:cubicBezTo>
                    <a:pt x="351" y="832"/>
                    <a:pt x="350" y="825"/>
                    <a:pt x="343" y="821"/>
                  </a:cubicBezTo>
                  <a:cubicBezTo>
                    <a:pt x="343" y="820"/>
                    <a:pt x="342" y="820"/>
                    <a:pt x="342" y="819"/>
                  </a:cubicBezTo>
                  <a:cubicBezTo>
                    <a:pt x="342" y="817"/>
                    <a:pt x="339" y="816"/>
                    <a:pt x="335" y="815"/>
                  </a:cubicBezTo>
                  <a:cubicBezTo>
                    <a:pt x="335" y="815"/>
                    <a:pt x="334" y="815"/>
                    <a:pt x="333" y="815"/>
                  </a:cubicBezTo>
                  <a:cubicBezTo>
                    <a:pt x="330" y="815"/>
                    <a:pt x="328" y="812"/>
                    <a:pt x="330" y="809"/>
                  </a:cubicBezTo>
                  <a:cubicBezTo>
                    <a:pt x="331" y="808"/>
                    <a:pt x="332" y="806"/>
                    <a:pt x="333" y="805"/>
                  </a:cubicBezTo>
                  <a:cubicBezTo>
                    <a:pt x="335" y="802"/>
                    <a:pt x="336" y="799"/>
                    <a:pt x="337" y="800"/>
                  </a:cubicBezTo>
                  <a:cubicBezTo>
                    <a:pt x="338" y="800"/>
                    <a:pt x="338" y="802"/>
                    <a:pt x="338" y="805"/>
                  </a:cubicBezTo>
                  <a:cubicBezTo>
                    <a:pt x="338" y="807"/>
                    <a:pt x="340" y="807"/>
                    <a:pt x="341" y="804"/>
                  </a:cubicBezTo>
                  <a:cubicBezTo>
                    <a:pt x="342" y="802"/>
                    <a:pt x="343" y="801"/>
                    <a:pt x="343" y="799"/>
                  </a:cubicBezTo>
                  <a:cubicBezTo>
                    <a:pt x="345" y="796"/>
                    <a:pt x="347" y="794"/>
                    <a:pt x="347" y="794"/>
                  </a:cubicBezTo>
                  <a:cubicBezTo>
                    <a:pt x="348" y="794"/>
                    <a:pt x="348" y="796"/>
                    <a:pt x="348" y="799"/>
                  </a:cubicBezTo>
                  <a:cubicBezTo>
                    <a:pt x="349" y="801"/>
                    <a:pt x="350" y="801"/>
                    <a:pt x="351" y="798"/>
                  </a:cubicBezTo>
                  <a:cubicBezTo>
                    <a:pt x="352" y="796"/>
                    <a:pt x="352" y="795"/>
                    <a:pt x="352" y="794"/>
                  </a:cubicBezTo>
                  <a:cubicBezTo>
                    <a:pt x="354" y="791"/>
                    <a:pt x="355" y="791"/>
                    <a:pt x="355" y="794"/>
                  </a:cubicBezTo>
                  <a:cubicBezTo>
                    <a:pt x="355" y="797"/>
                    <a:pt x="356" y="796"/>
                    <a:pt x="358" y="793"/>
                  </a:cubicBezTo>
                  <a:cubicBezTo>
                    <a:pt x="360" y="787"/>
                    <a:pt x="365" y="782"/>
                    <a:pt x="372" y="779"/>
                  </a:cubicBezTo>
                  <a:cubicBezTo>
                    <a:pt x="381" y="775"/>
                    <a:pt x="391" y="770"/>
                    <a:pt x="400" y="766"/>
                  </a:cubicBezTo>
                  <a:cubicBezTo>
                    <a:pt x="402" y="765"/>
                    <a:pt x="405" y="766"/>
                    <a:pt x="407" y="768"/>
                  </a:cubicBezTo>
                  <a:cubicBezTo>
                    <a:pt x="411" y="773"/>
                    <a:pt x="415" y="780"/>
                    <a:pt x="420" y="785"/>
                  </a:cubicBezTo>
                  <a:cubicBezTo>
                    <a:pt x="425" y="792"/>
                    <a:pt x="430" y="798"/>
                    <a:pt x="435" y="803"/>
                  </a:cubicBezTo>
                  <a:cubicBezTo>
                    <a:pt x="441" y="811"/>
                    <a:pt x="448" y="818"/>
                    <a:pt x="454" y="825"/>
                  </a:cubicBezTo>
                  <a:cubicBezTo>
                    <a:pt x="455" y="826"/>
                    <a:pt x="455" y="826"/>
                    <a:pt x="455" y="827"/>
                  </a:cubicBezTo>
                  <a:cubicBezTo>
                    <a:pt x="456" y="827"/>
                    <a:pt x="457" y="827"/>
                    <a:pt x="458" y="826"/>
                  </a:cubicBezTo>
                  <a:cubicBezTo>
                    <a:pt x="458" y="825"/>
                    <a:pt x="460" y="827"/>
                    <a:pt x="461" y="830"/>
                  </a:cubicBezTo>
                  <a:cubicBezTo>
                    <a:pt x="462" y="831"/>
                    <a:pt x="462" y="833"/>
                    <a:pt x="463" y="834"/>
                  </a:cubicBezTo>
                  <a:cubicBezTo>
                    <a:pt x="464" y="837"/>
                    <a:pt x="465" y="838"/>
                    <a:pt x="466" y="836"/>
                  </a:cubicBezTo>
                  <a:cubicBezTo>
                    <a:pt x="466" y="833"/>
                    <a:pt x="468" y="834"/>
                    <a:pt x="470" y="837"/>
                  </a:cubicBezTo>
                  <a:cubicBezTo>
                    <a:pt x="475" y="844"/>
                    <a:pt x="480" y="852"/>
                    <a:pt x="485" y="859"/>
                  </a:cubicBezTo>
                  <a:cubicBezTo>
                    <a:pt x="487" y="862"/>
                    <a:pt x="489" y="862"/>
                    <a:pt x="489" y="860"/>
                  </a:cubicBezTo>
                  <a:cubicBezTo>
                    <a:pt x="489" y="858"/>
                    <a:pt x="490" y="858"/>
                    <a:pt x="492" y="861"/>
                  </a:cubicBezTo>
                  <a:cubicBezTo>
                    <a:pt x="495" y="865"/>
                    <a:pt x="498" y="869"/>
                    <a:pt x="501" y="874"/>
                  </a:cubicBezTo>
                  <a:cubicBezTo>
                    <a:pt x="502" y="877"/>
                    <a:pt x="504" y="877"/>
                    <a:pt x="503" y="874"/>
                  </a:cubicBezTo>
                  <a:cubicBezTo>
                    <a:pt x="503" y="871"/>
                    <a:pt x="503" y="869"/>
                    <a:pt x="504" y="869"/>
                  </a:cubicBezTo>
                  <a:cubicBezTo>
                    <a:pt x="504" y="868"/>
                    <a:pt x="506" y="870"/>
                    <a:pt x="508" y="873"/>
                  </a:cubicBezTo>
                  <a:cubicBezTo>
                    <a:pt x="510" y="874"/>
                    <a:pt x="511" y="876"/>
                    <a:pt x="512" y="878"/>
                  </a:cubicBezTo>
                  <a:cubicBezTo>
                    <a:pt x="514" y="880"/>
                    <a:pt x="516" y="882"/>
                    <a:pt x="517" y="881"/>
                  </a:cubicBezTo>
                  <a:cubicBezTo>
                    <a:pt x="518" y="880"/>
                    <a:pt x="518" y="879"/>
                    <a:pt x="518" y="879"/>
                  </a:cubicBezTo>
                  <a:cubicBezTo>
                    <a:pt x="518" y="879"/>
                    <a:pt x="517" y="878"/>
                    <a:pt x="517" y="878"/>
                  </a:cubicBezTo>
                  <a:cubicBezTo>
                    <a:pt x="517" y="878"/>
                    <a:pt x="518" y="878"/>
                    <a:pt x="518" y="878"/>
                  </a:cubicBezTo>
                  <a:cubicBezTo>
                    <a:pt x="518" y="878"/>
                    <a:pt x="520" y="879"/>
                    <a:pt x="523" y="881"/>
                  </a:cubicBezTo>
                  <a:cubicBezTo>
                    <a:pt x="525" y="883"/>
                    <a:pt x="527" y="884"/>
                    <a:pt x="529" y="885"/>
                  </a:cubicBezTo>
                  <a:cubicBezTo>
                    <a:pt x="532" y="887"/>
                    <a:pt x="534" y="888"/>
                    <a:pt x="534" y="886"/>
                  </a:cubicBezTo>
                  <a:cubicBezTo>
                    <a:pt x="534" y="885"/>
                    <a:pt x="536" y="885"/>
                    <a:pt x="539" y="886"/>
                  </a:cubicBezTo>
                  <a:cubicBezTo>
                    <a:pt x="542" y="887"/>
                    <a:pt x="545" y="888"/>
                    <a:pt x="547" y="889"/>
                  </a:cubicBezTo>
                  <a:cubicBezTo>
                    <a:pt x="554" y="890"/>
                    <a:pt x="562" y="888"/>
                    <a:pt x="568" y="890"/>
                  </a:cubicBezTo>
                  <a:cubicBezTo>
                    <a:pt x="581" y="894"/>
                    <a:pt x="593" y="888"/>
                    <a:pt x="601" y="881"/>
                  </a:cubicBezTo>
                  <a:cubicBezTo>
                    <a:pt x="607" y="877"/>
                    <a:pt x="612" y="876"/>
                    <a:pt x="618" y="875"/>
                  </a:cubicBezTo>
                  <a:cubicBezTo>
                    <a:pt x="621" y="875"/>
                    <a:pt x="626" y="873"/>
                    <a:pt x="629" y="870"/>
                  </a:cubicBezTo>
                  <a:cubicBezTo>
                    <a:pt x="632" y="867"/>
                    <a:pt x="636" y="864"/>
                    <a:pt x="639" y="861"/>
                  </a:cubicBezTo>
                  <a:cubicBezTo>
                    <a:pt x="641" y="858"/>
                    <a:pt x="642" y="854"/>
                    <a:pt x="641" y="851"/>
                  </a:cubicBezTo>
                  <a:cubicBezTo>
                    <a:pt x="637" y="843"/>
                    <a:pt x="633" y="836"/>
                    <a:pt x="624" y="834"/>
                  </a:cubicBezTo>
                  <a:cubicBezTo>
                    <a:pt x="621" y="833"/>
                    <a:pt x="620" y="832"/>
                    <a:pt x="621" y="831"/>
                  </a:cubicBezTo>
                  <a:cubicBezTo>
                    <a:pt x="623" y="829"/>
                    <a:pt x="621" y="828"/>
                    <a:pt x="618" y="828"/>
                  </a:cubicBezTo>
                  <a:cubicBezTo>
                    <a:pt x="615" y="828"/>
                    <a:pt x="615" y="828"/>
                    <a:pt x="615" y="828"/>
                  </a:cubicBezTo>
                  <a:cubicBezTo>
                    <a:pt x="612" y="828"/>
                    <a:pt x="609" y="828"/>
                    <a:pt x="609" y="828"/>
                  </a:cubicBezTo>
                  <a:cubicBezTo>
                    <a:pt x="609" y="828"/>
                    <a:pt x="610" y="827"/>
                    <a:pt x="612" y="827"/>
                  </a:cubicBezTo>
                  <a:cubicBezTo>
                    <a:pt x="613" y="826"/>
                    <a:pt x="612" y="825"/>
                    <a:pt x="609" y="823"/>
                  </a:cubicBezTo>
                  <a:cubicBezTo>
                    <a:pt x="608" y="823"/>
                    <a:pt x="607" y="822"/>
                    <a:pt x="606" y="822"/>
                  </a:cubicBezTo>
                  <a:cubicBezTo>
                    <a:pt x="603" y="820"/>
                    <a:pt x="602" y="819"/>
                    <a:pt x="603" y="819"/>
                  </a:cubicBezTo>
                  <a:cubicBezTo>
                    <a:pt x="605" y="818"/>
                    <a:pt x="604" y="817"/>
                    <a:pt x="601" y="815"/>
                  </a:cubicBezTo>
                  <a:cubicBezTo>
                    <a:pt x="595" y="812"/>
                    <a:pt x="589" y="809"/>
                    <a:pt x="583" y="806"/>
                  </a:cubicBezTo>
                  <a:cubicBezTo>
                    <a:pt x="582" y="805"/>
                    <a:pt x="581" y="805"/>
                    <a:pt x="579" y="804"/>
                  </a:cubicBezTo>
                  <a:cubicBezTo>
                    <a:pt x="577" y="803"/>
                    <a:pt x="577" y="802"/>
                    <a:pt x="578" y="802"/>
                  </a:cubicBezTo>
                  <a:cubicBezTo>
                    <a:pt x="580" y="801"/>
                    <a:pt x="580" y="800"/>
                    <a:pt x="578" y="799"/>
                  </a:cubicBezTo>
                  <a:cubicBezTo>
                    <a:pt x="576" y="798"/>
                    <a:pt x="576" y="797"/>
                    <a:pt x="579" y="797"/>
                  </a:cubicBezTo>
                  <a:cubicBezTo>
                    <a:pt x="581" y="796"/>
                    <a:pt x="580" y="795"/>
                    <a:pt x="577" y="794"/>
                  </a:cubicBezTo>
                  <a:cubicBezTo>
                    <a:pt x="575" y="793"/>
                    <a:pt x="572" y="792"/>
                    <a:pt x="569" y="790"/>
                  </a:cubicBezTo>
                  <a:cubicBezTo>
                    <a:pt x="566" y="789"/>
                    <a:pt x="565" y="787"/>
                    <a:pt x="566" y="785"/>
                  </a:cubicBezTo>
                  <a:cubicBezTo>
                    <a:pt x="567" y="783"/>
                    <a:pt x="568" y="782"/>
                    <a:pt x="568" y="781"/>
                  </a:cubicBezTo>
                  <a:cubicBezTo>
                    <a:pt x="567" y="779"/>
                    <a:pt x="566" y="778"/>
                    <a:pt x="565" y="776"/>
                  </a:cubicBezTo>
                  <a:cubicBezTo>
                    <a:pt x="563" y="773"/>
                    <a:pt x="563" y="771"/>
                    <a:pt x="564" y="771"/>
                  </a:cubicBezTo>
                  <a:cubicBezTo>
                    <a:pt x="565" y="771"/>
                    <a:pt x="566" y="769"/>
                    <a:pt x="565" y="768"/>
                  </a:cubicBezTo>
                  <a:cubicBezTo>
                    <a:pt x="565" y="767"/>
                    <a:pt x="564" y="765"/>
                    <a:pt x="564" y="764"/>
                  </a:cubicBezTo>
                  <a:cubicBezTo>
                    <a:pt x="563" y="758"/>
                    <a:pt x="563" y="750"/>
                    <a:pt x="560" y="744"/>
                  </a:cubicBezTo>
                  <a:cubicBezTo>
                    <a:pt x="556" y="736"/>
                    <a:pt x="557" y="730"/>
                    <a:pt x="561" y="724"/>
                  </a:cubicBezTo>
                  <a:cubicBezTo>
                    <a:pt x="563" y="722"/>
                    <a:pt x="566" y="721"/>
                    <a:pt x="567" y="722"/>
                  </a:cubicBezTo>
                  <a:cubicBezTo>
                    <a:pt x="567" y="722"/>
                    <a:pt x="569" y="721"/>
                    <a:pt x="570" y="719"/>
                  </a:cubicBezTo>
                  <a:cubicBezTo>
                    <a:pt x="572" y="716"/>
                    <a:pt x="573" y="715"/>
                    <a:pt x="573" y="716"/>
                  </a:cubicBezTo>
                  <a:cubicBezTo>
                    <a:pt x="574" y="717"/>
                    <a:pt x="576" y="715"/>
                    <a:pt x="578" y="713"/>
                  </a:cubicBezTo>
                  <a:cubicBezTo>
                    <a:pt x="580" y="710"/>
                    <a:pt x="582" y="708"/>
                    <a:pt x="584" y="706"/>
                  </a:cubicBezTo>
                  <a:cubicBezTo>
                    <a:pt x="586" y="703"/>
                    <a:pt x="588" y="702"/>
                    <a:pt x="589" y="704"/>
                  </a:cubicBezTo>
                  <a:cubicBezTo>
                    <a:pt x="589" y="705"/>
                    <a:pt x="590" y="703"/>
                    <a:pt x="592" y="700"/>
                  </a:cubicBezTo>
                  <a:cubicBezTo>
                    <a:pt x="600" y="685"/>
                    <a:pt x="613" y="673"/>
                    <a:pt x="616" y="655"/>
                  </a:cubicBezTo>
                  <a:cubicBezTo>
                    <a:pt x="616" y="655"/>
                    <a:pt x="616" y="655"/>
                    <a:pt x="616" y="655"/>
                  </a:cubicBezTo>
                  <a:cubicBezTo>
                    <a:pt x="616" y="655"/>
                    <a:pt x="617" y="655"/>
                    <a:pt x="618" y="656"/>
                  </a:cubicBezTo>
                  <a:cubicBezTo>
                    <a:pt x="619" y="657"/>
                    <a:pt x="621" y="655"/>
                    <a:pt x="622" y="652"/>
                  </a:cubicBezTo>
                  <a:cubicBezTo>
                    <a:pt x="627" y="633"/>
                    <a:pt x="632" y="615"/>
                    <a:pt x="638" y="597"/>
                  </a:cubicBezTo>
                  <a:cubicBezTo>
                    <a:pt x="639" y="594"/>
                    <a:pt x="641" y="589"/>
                    <a:pt x="643" y="586"/>
                  </a:cubicBezTo>
                  <a:cubicBezTo>
                    <a:pt x="653" y="572"/>
                    <a:pt x="656" y="563"/>
                    <a:pt x="656" y="558"/>
                  </a:cubicBezTo>
                  <a:cubicBezTo>
                    <a:pt x="656" y="554"/>
                    <a:pt x="653" y="550"/>
                    <a:pt x="651" y="547"/>
                  </a:cubicBezTo>
                  <a:cubicBezTo>
                    <a:pt x="648" y="541"/>
                    <a:pt x="648" y="535"/>
                    <a:pt x="648" y="529"/>
                  </a:cubicBezTo>
                  <a:cubicBezTo>
                    <a:pt x="647" y="521"/>
                    <a:pt x="648" y="513"/>
                    <a:pt x="649" y="505"/>
                  </a:cubicBezTo>
                  <a:cubicBezTo>
                    <a:pt x="649" y="501"/>
                    <a:pt x="650" y="499"/>
                    <a:pt x="650" y="499"/>
                  </a:cubicBezTo>
                  <a:cubicBezTo>
                    <a:pt x="651" y="499"/>
                    <a:pt x="651" y="497"/>
                    <a:pt x="651" y="493"/>
                  </a:cubicBezTo>
                  <a:cubicBezTo>
                    <a:pt x="651" y="479"/>
                    <a:pt x="664" y="475"/>
                    <a:pt x="676" y="470"/>
                  </a:cubicBezTo>
                  <a:cubicBezTo>
                    <a:pt x="679" y="469"/>
                    <a:pt x="684" y="467"/>
                    <a:pt x="687" y="466"/>
                  </a:cubicBezTo>
                  <a:cubicBezTo>
                    <a:pt x="689" y="465"/>
                    <a:pt x="690" y="465"/>
                    <a:pt x="692" y="463"/>
                  </a:cubicBezTo>
                  <a:cubicBezTo>
                    <a:pt x="696" y="460"/>
                    <a:pt x="699" y="455"/>
                    <a:pt x="702" y="451"/>
                  </a:cubicBezTo>
                  <a:cubicBezTo>
                    <a:pt x="705" y="447"/>
                    <a:pt x="708" y="445"/>
                    <a:pt x="712" y="442"/>
                  </a:cubicBezTo>
                  <a:cubicBezTo>
                    <a:pt x="719" y="437"/>
                    <a:pt x="724" y="429"/>
                    <a:pt x="730" y="423"/>
                  </a:cubicBezTo>
                  <a:cubicBezTo>
                    <a:pt x="735" y="418"/>
                    <a:pt x="740" y="413"/>
                    <a:pt x="746" y="409"/>
                  </a:cubicBezTo>
                  <a:cubicBezTo>
                    <a:pt x="753" y="404"/>
                    <a:pt x="755" y="394"/>
                    <a:pt x="750" y="386"/>
                  </a:cubicBezTo>
                  <a:cubicBezTo>
                    <a:pt x="745" y="378"/>
                    <a:pt x="740" y="370"/>
                    <a:pt x="736" y="362"/>
                  </a:cubicBezTo>
                  <a:close/>
                  <a:moveTo>
                    <a:pt x="736" y="362"/>
                  </a:moveTo>
                  <a:cubicBezTo>
                    <a:pt x="736" y="362"/>
                    <a:pt x="736" y="362"/>
                    <a:pt x="736" y="362"/>
                  </a:cubicBezTo>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a:extLst>
                <a:ext uri="{FF2B5EF4-FFF2-40B4-BE49-F238E27FC236}">
                  <a16:creationId xmlns:a16="http://schemas.microsoft.com/office/drawing/2014/main" id="{D56CFA6A-F3FB-407A-B04E-DE6FCE0FEB01}"/>
                </a:ext>
              </a:extLst>
            </p:cNvPr>
            <p:cNvSpPr>
              <a:spLocks noChangeArrowheads="1"/>
            </p:cNvSpPr>
            <p:nvPr/>
          </p:nvSpPr>
          <p:spPr bwMode="auto">
            <a:xfrm>
              <a:off x="9144000" y="3141058"/>
              <a:ext cx="503463" cy="76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id="{0460EC5E-D170-456A-8A6F-618899E2F1F3}"/>
                </a:ext>
              </a:extLst>
            </p:cNvPr>
            <p:cNvSpPr>
              <a:spLocks/>
            </p:cNvSpPr>
            <p:nvPr/>
          </p:nvSpPr>
          <p:spPr bwMode="auto">
            <a:xfrm>
              <a:off x="9154565" y="3148664"/>
              <a:ext cx="482896" cy="85648"/>
            </a:xfrm>
            <a:custGeom>
              <a:avLst/>
              <a:gdLst>
                <a:gd name="T0" fmla="*/ 0 w 1550"/>
                <a:gd name="T1" fmla="*/ 0 h 275"/>
                <a:gd name="T2" fmla="*/ 1550 w 1550"/>
                <a:gd name="T3" fmla="*/ 0 h 275"/>
                <a:gd name="T4" fmla="*/ 1504 w 1550"/>
                <a:gd name="T5" fmla="*/ 210 h 275"/>
                <a:gd name="T6" fmla="*/ 1416 w 1550"/>
                <a:gd name="T7" fmla="*/ 270 h 275"/>
                <a:gd name="T8" fmla="*/ 108 w 1550"/>
                <a:gd name="T9" fmla="*/ 271 h 275"/>
                <a:gd name="T10" fmla="*/ 46 w 1550"/>
                <a:gd name="T11" fmla="*/ 224 h 275"/>
                <a:gd name="T12" fmla="*/ 0 w 1550"/>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1550" h="275">
                  <a:moveTo>
                    <a:pt x="0" y="0"/>
                  </a:moveTo>
                  <a:cubicBezTo>
                    <a:pt x="1550" y="0"/>
                    <a:pt x="1550" y="0"/>
                    <a:pt x="1550" y="0"/>
                  </a:cubicBezTo>
                  <a:cubicBezTo>
                    <a:pt x="1504" y="210"/>
                    <a:pt x="1504" y="210"/>
                    <a:pt x="1504" y="210"/>
                  </a:cubicBezTo>
                  <a:cubicBezTo>
                    <a:pt x="1496" y="252"/>
                    <a:pt x="1470" y="275"/>
                    <a:pt x="1416" y="270"/>
                  </a:cubicBezTo>
                  <a:cubicBezTo>
                    <a:pt x="108" y="271"/>
                    <a:pt x="108" y="271"/>
                    <a:pt x="108" y="271"/>
                  </a:cubicBezTo>
                  <a:cubicBezTo>
                    <a:pt x="85" y="271"/>
                    <a:pt x="63" y="261"/>
                    <a:pt x="46" y="224"/>
                  </a:cubicBezTo>
                  <a:lnTo>
                    <a:pt x="0" y="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id="{01C1F18D-5120-4904-9C8E-EE8613720C47}"/>
                </a:ext>
              </a:extLst>
            </p:cNvPr>
            <p:cNvSpPr>
              <a:spLocks noChangeArrowheads="1"/>
            </p:cNvSpPr>
            <p:nvPr/>
          </p:nvSpPr>
          <p:spPr bwMode="auto">
            <a:xfrm>
              <a:off x="9144000" y="3107390"/>
              <a:ext cx="503463" cy="33667"/>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id="{9D9D1119-F7C0-477F-93A0-42E95F7EEC4A}"/>
                </a:ext>
              </a:extLst>
            </p:cNvPr>
            <p:cNvSpPr>
              <a:spLocks/>
            </p:cNvSpPr>
            <p:nvPr/>
          </p:nvSpPr>
          <p:spPr bwMode="auto">
            <a:xfrm>
              <a:off x="9165835" y="2829316"/>
              <a:ext cx="458526" cy="273143"/>
            </a:xfrm>
            <a:custGeom>
              <a:avLst/>
              <a:gdLst>
                <a:gd name="T0" fmla="*/ 0 w 1472"/>
                <a:gd name="T1" fmla="*/ 876 h 876"/>
                <a:gd name="T2" fmla="*/ 0 w 1472"/>
                <a:gd name="T3" fmla="*/ 70 h 876"/>
                <a:gd name="T4" fmla="*/ 70 w 1472"/>
                <a:gd name="T5" fmla="*/ 0 h 876"/>
                <a:gd name="T6" fmla="*/ 1402 w 1472"/>
                <a:gd name="T7" fmla="*/ 0 h 876"/>
                <a:gd name="T8" fmla="*/ 1472 w 1472"/>
                <a:gd name="T9" fmla="*/ 70 h 876"/>
                <a:gd name="T10" fmla="*/ 1472 w 1472"/>
                <a:gd name="T11" fmla="*/ 876 h 876"/>
              </a:gdLst>
              <a:ahLst/>
              <a:cxnLst>
                <a:cxn ang="0">
                  <a:pos x="T0" y="T1"/>
                </a:cxn>
                <a:cxn ang="0">
                  <a:pos x="T2" y="T3"/>
                </a:cxn>
                <a:cxn ang="0">
                  <a:pos x="T4" y="T5"/>
                </a:cxn>
                <a:cxn ang="0">
                  <a:pos x="T6" y="T7"/>
                </a:cxn>
                <a:cxn ang="0">
                  <a:pos x="T8" y="T9"/>
                </a:cxn>
                <a:cxn ang="0">
                  <a:pos x="T10" y="T11"/>
                </a:cxn>
              </a:cxnLst>
              <a:rect l="0" t="0" r="r" b="b"/>
              <a:pathLst>
                <a:path w="1472" h="876">
                  <a:moveTo>
                    <a:pt x="0" y="876"/>
                  </a:moveTo>
                  <a:cubicBezTo>
                    <a:pt x="0" y="70"/>
                    <a:pt x="0" y="70"/>
                    <a:pt x="0" y="70"/>
                  </a:cubicBezTo>
                  <a:cubicBezTo>
                    <a:pt x="0" y="31"/>
                    <a:pt x="32" y="0"/>
                    <a:pt x="70" y="0"/>
                  </a:cubicBezTo>
                  <a:cubicBezTo>
                    <a:pt x="1402" y="0"/>
                    <a:pt x="1402" y="0"/>
                    <a:pt x="1402" y="0"/>
                  </a:cubicBezTo>
                  <a:cubicBezTo>
                    <a:pt x="1441" y="0"/>
                    <a:pt x="1472" y="31"/>
                    <a:pt x="1472" y="70"/>
                  </a:cubicBezTo>
                  <a:cubicBezTo>
                    <a:pt x="1472" y="876"/>
                    <a:pt x="1472" y="876"/>
                    <a:pt x="1472" y="876"/>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30">
              <a:extLst>
                <a:ext uri="{FF2B5EF4-FFF2-40B4-BE49-F238E27FC236}">
                  <a16:creationId xmlns:a16="http://schemas.microsoft.com/office/drawing/2014/main" id="{7CC32F8E-F238-4032-9D0C-F8804ED384E2}"/>
                </a:ext>
              </a:extLst>
            </p:cNvPr>
            <p:cNvSpPr>
              <a:spLocks/>
            </p:cNvSpPr>
            <p:nvPr/>
          </p:nvSpPr>
          <p:spPr bwMode="auto">
            <a:xfrm>
              <a:off x="9335863" y="2777900"/>
              <a:ext cx="119315" cy="44232"/>
            </a:xfrm>
            <a:custGeom>
              <a:avLst/>
              <a:gdLst>
                <a:gd name="T0" fmla="*/ 0 w 383"/>
                <a:gd name="T1" fmla="*/ 142 h 142"/>
                <a:gd name="T2" fmla="*/ 0 w 383"/>
                <a:gd name="T3" fmla="*/ 26 h 142"/>
                <a:gd name="T4" fmla="*/ 24 w 383"/>
                <a:gd name="T5" fmla="*/ 0 h 142"/>
                <a:gd name="T6" fmla="*/ 362 w 383"/>
                <a:gd name="T7" fmla="*/ 0 h 142"/>
                <a:gd name="T8" fmla="*/ 383 w 383"/>
                <a:gd name="T9" fmla="*/ 22 h 142"/>
                <a:gd name="T10" fmla="*/ 383 w 383"/>
                <a:gd name="T11" fmla="*/ 142 h 142"/>
              </a:gdLst>
              <a:ahLst/>
              <a:cxnLst>
                <a:cxn ang="0">
                  <a:pos x="T0" y="T1"/>
                </a:cxn>
                <a:cxn ang="0">
                  <a:pos x="T2" y="T3"/>
                </a:cxn>
                <a:cxn ang="0">
                  <a:pos x="T4" y="T5"/>
                </a:cxn>
                <a:cxn ang="0">
                  <a:pos x="T6" y="T7"/>
                </a:cxn>
                <a:cxn ang="0">
                  <a:pos x="T8" y="T9"/>
                </a:cxn>
                <a:cxn ang="0">
                  <a:pos x="T10" y="T11"/>
                </a:cxn>
              </a:cxnLst>
              <a:rect l="0" t="0" r="r" b="b"/>
              <a:pathLst>
                <a:path w="383" h="142">
                  <a:moveTo>
                    <a:pt x="0" y="142"/>
                  </a:moveTo>
                  <a:cubicBezTo>
                    <a:pt x="0" y="26"/>
                    <a:pt x="0" y="26"/>
                    <a:pt x="0" y="26"/>
                  </a:cubicBezTo>
                  <a:cubicBezTo>
                    <a:pt x="2" y="12"/>
                    <a:pt x="8" y="1"/>
                    <a:pt x="24" y="0"/>
                  </a:cubicBezTo>
                  <a:cubicBezTo>
                    <a:pt x="362" y="0"/>
                    <a:pt x="362" y="0"/>
                    <a:pt x="362" y="0"/>
                  </a:cubicBezTo>
                  <a:cubicBezTo>
                    <a:pt x="378" y="0"/>
                    <a:pt x="383" y="8"/>
                    <a:pt x="383" y="22"/>
                  </a:cubicBezTo>
                  <a:cubicBezTo>
                    <a:pt x="383" y="142"/>
                    <a:pt x="383" y="142"/>
                    <a:pt x="383" y="142"/>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31">
              <a:extLst>
                <a:ext uri="{FF2B5EF4-FFF2-40B4-BE49-F238E27FC236}">
                  <a16:creationId xmlns:a16="http://schemas.microsoft.com/office/drawing/2014/main" id="{717CAF8B-CF34-4FC7-9997-5A2CB8BC95A3}"/>
                </a:ext>
              </a:extLst>
            </p:cNvPr>
            <p:cNvSpPr>
              <a:spLocks/>
            </p:cNvSpPr>
            <p:nvPr/>
          </p:nvSpPr>
          <p:spPr bwMode="auto">
            <a:xfrm>
              <a:off x="9594215" y="2929474"/>
              <a:ext cx="25497" cy="107200"/>
            </a:xfrm>
            <a:custGeom>
              <a:avLst/>
              <a:gdLst>
                <a:gd name="T0" fmla="*/ 41 w 82"/>
                <a:gd name="T1" fmla="*/ 344 h 344"/>
                <a:gd name="T2" fmla="*/ 41 w 82"/>
                <a:gd name="T3" fmla="*/ 344 h 344"/>
                <a:gd name="T4" fmla="*/ 0 w 82"/>
                <a:gd name="T5" fmla="*/ 303 h 344"/>
                <a:gd name="T6" fmla="*/ 0 w 82"/>
                <a:gd name="T7" fmla="*/ 41 h 344"/>
                <a:gd name="T8" fmla="*/ 41 w 82"/>
                <a:gd name="T9" fmla="*/ 0 h 344"/>
                <a:gd name="T10" fmla="*/ 41 w 82"/>
                <a:gd name="T11" fmla="*/ 0 h 344"/>
                <a:gd name="T12" fmla="*/ 82 w 82"/>
                <a:gd name="T13" fmla="*/ 41 h 344"/>
                <a:gd name="T14" fmla="*/ 82 w 82"/>
                <a:gd name="T15" fmla="*/ 303 h 344"/>
                <a:gd name="T16" fmla="*/ 41 w 82"/>
                <a:gd name="T17"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344">
                  <a:moveTo>
                    <a:pt x="41" y="344"/>
                  </a:moveTo>
                  <a:cubicBezTo>
                    <a:pt x="41" y="344"/>
                    <a:pt x="41" y="344"/>
                    <a:pt x="41" y="344"/>
                  </a:cubicBezTo>
                  <a:cubicBezTo>
                    <a:pt x="19" y="344"/>
                    <a:pt x="0" y="325"/>
                    <a:pt x="0" y="303"/>
                  </a:cubicBezTo>
                  <a:cubicBezTo>
                    <a:pt x="0" y="41"/>
                    <a:pt x="0" y="41"/>
                    <a:pt x="0" y="41"/>
                  </a:cubicBezTo>
                  <a:cubicBezTo>
                    <a:pt x="0" y="19"/>
                    <a:pt x="19" y="0"/>
                    <a:pt x="41" y="0"/>
                  </a:cubicBezTo>
                  <a:cubicBezTo>
                    <a:pt x="41" y="0"/>
                    <a:pt x="41" y="0"/>
                    <a:pt x="41" y="0"/>
                  </a:cubicBezTo>
                  <a:cubicBezTo>
                    <a:pt x="64" y="0"/>
                    <a:pt x="82" y="19"/>
                    <a:pt x="82" y="41"/>
                  </a:cubicBezTo>
                  <a:cubicBezTo>
                    <a:pt x="82" y="303"/>
                    <a:pt x="82" y="303"/>
                    <a:pt x="82" y="303"/>
                  </a:cubicBezTo>
                  <a:cubicBezTo>
                    <a:pt x="82" y="325"/>
                    <a:pt x="64" y="344"/>
                    <a:pt x="41" y="344"/>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Line 32">
              <a:extLst>
                <a:ext uri="{FF2B5EF4-FFF2-40B4-BE49-F238E27FC236}">
                  <a16:creationId xmlns:a16="http://schemas.microsoft.com/office/drawing/2014/main" id="{43376ABC-55C6-413C-9597-B7FCDEB39068}"/>
                </a:ext>
              </a:extLst>
            </p:cNvPr>
            <p:cNvSpPr>
              <a:spLocks noChangeShapeType="1"/>
            </p:cNvSpPr>
            <p:nvPr/>
          </p:nvSpPr>
          <p:spPr bwMode="auto">
            <a:xfrm flipV="1">
              <a:off x="9573648" y="3028504"/>
              <a:ext cx="36767" cy="37753"/>
            </a:xfrm>
            <a:prstGeom prst="line">
              <a:avLst/>
            </a:prstGeom>
            <a:noFill/>
            <a:ln w="6350" cap="flat">
              <a:solidFill>
                <a:srgbClr val="66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2597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3"/>
          </p:nvPr>
        </p:nvSpPr>
        <p:spPr/>
        <p:txBody>
          <a:bodyPr/>
          <a:lstStyle/>
          <a:p>
            <a:r>
              <a:rPr lang="en-GB" dirty="0" err="1">
                <a:solidFill>
                  <a:srgbClr val="660066"/>
                </a:solidFill>
              </a:rPr>
              <a:t>Overzicht</a:t>
            </a:r>
            <a:r>
              <a:rPr lang="en-GB" dirty="0">
                <a:solidFill>
                  <a:srgbClr val="660066"/>
                </a:solidFill>
              </a:rPr>
              <a:t> </a:t>
            </a:r>
            <a:r>
              <a:rPr lang="en-GB" dirty="0" err="1">
                <a:solidFill>
                  <a:srgbClr val="660066"/>
                </a:solidFill>
              </a:rPr>
              <a:t>speerpunten</a:t>
            </a:r>
            <a:endParaRPr lang="nl-BE" dirty="0">
              <a:solidFill>
                <a:srgbClr val="660066"/>
              </a:solidFill>
            </a:endParaRPr>
          </a:p>
        </p:txBody>
      </p:sp>
      <p:sp>
        <p:nvSpPr>
          <p:cNvPr id="2" name="Rectangle 1">
            <a:extLst>
              <a:ext uri="{FF2B5EF4-FFF2-40B4-BE49-F238E27FC236}">
                <a16:creationId xmlns:a16="http://schemas.microsoft.com/office/drawing/2014/main" id="{7EA08B0A-9A9C-469C-AA28-1380247D6C03}"/>
              </a:ext>
            </a:extLst>
          </p:cNvPr>
          <p:cNvSpPr/>
          <p:nvPr/>
        </p:nvSpPr>
        <p:spPr>
          <a:xfrm>
            <a:off x="253342"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tangle 16">
            <a:extLst>
              <a:ext uri="{FF2B5EF4-FFF2-40B4-BE49-F238E27FC236}">
                <a16:creationId xmlns:a16="http://schemas.microsoft.com/office/drawing/2014/main" id="{0838EE53-13BE-4DCD-8898-82E01E6DF206}"/>
              </a:ext>
            </a:extLst>
          </p:cNvPr>
          <p:cNvSpPr/>
          <p:nvPr/>
        </p:nvSpPr>
        <p:spPr>
          <a:xfrm>
            <a:off x="1991469"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tangle 17">
            <a:extLst>
              <a:ext uri="{FF2B5EF4-FFF2-40B4-BE49-F238E27FC236}">
                <a16:creationId xmlns:a16="http://schemas.microsoft.com/office/drawing/2014/main" id="{F6872536-FEEF-4983-9F52-27E401D8AF8D}"/>
              </a:ext>
            </a:extLst>
          </p:cNvPr>
          <p:cNvSpPr/>
          <p:nvPr/>
        </p:nvSpPr>
        <p:spPr>
          <a:xfrm>
            <a:off x="3729596"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19">
            <a:extLst>
              <a:ext uri="{FF2B5EF4-FFF2-40B4-BE49-F238E27FC236}">
                <a16:creationId xmlns:a16="http://schemas.microsoft.com/office/drawing/2014/main" id="{CE07FD90-FC33-41AA-BA38-0598A759017B}"/>
              </a:ext>
            </a:extLst>
          </p:cNvPr>
          <p:cNvSpPr/>
          <p:nvPr/>
        </p:nvSpPr>
        <p:spPr>
          <a:xfrm>
            <a:off x="5467723"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tangle 20">
            <a:extLst>
              <a:ext uri="{FF2B5EF4-FFF2-40B4-BE49-F238E27FC236}">
                <a16:creationId xmlns:a16="http://schemas.microsoft.com/office/drawing/2014/main" id="{9DEDC880-EA11-4447-95A1-7D47076F3AFF}"/>
              </a:ext>
            </a:extLst>
          </p:cNvPr>
          <p:cNvSpPr/>
          <p:nvPr/>
        </p:nvSpPr>
        <p:spPr>
          <a:xfrm>
            <a:off x="7205851" y="8080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tangle 22">
            <a:extLst>
              <a:ext uri="{FF2B5EF4-FFF2-40B4-BE49-F238E27FC236}">
                <a16:creationId xmlns:a16="http://schemas.microsoft.com/office/drawing/2014/main" id="{BE806B58-1B75-4E2C-994F-48CA7C3F62FA}"/>
              </a:ext>
            </a:extLst>
          </p:cNvPr>
          <p:cNvSpPr/>
          <p:nvPr/>
        </p:nvSpPr>
        <p:spPr>
          <a:xfrm>
            <a:off x="253342"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4" name="Rectangle 23">
            <a:extLst>
              <a:ext uri="{FF2B5EF4-FFF2-40B4-BE49-F238E27FC236}">
                <a16:creationId xmlns:a16="http://schemas.microsoft.com/office/drawing/2014/main" id="{AA5C08D0-0078-4097-83A6-AA98235C34DD}"/>
              </a:ext>
            </a:extLst>
          </p:cNvPr>
          <p:cNvSpPr/>
          <p:nvPr/>
        </p:nvSpPr>
        <p:spPr>
          <a:xfrm>
            <a:off x="1991469"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6" name="Rectangle 25">
            <a:extLst>
              <a:ext uri="{FF2B5EF4-FFF2-40B4-BE49-F238E27FC236}">
                <a16:creationId xmlns:a16="http://schemas.microsoft.com/office/drawing/2014/main" id="{5BCA9E3D-4413-4297-96B6-6229BB38EA6F}"/>
              </a:ext>
            </a:extLst>
          </p:cNvPr>
          <p:cNvSpPr/>
          <p:nvPr/>
        </p:nvSpPr>
        <p:spPr>
          <a:xfrm>
            <a:off x="3729596"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7" name="Rectangle 26">
            <a:extLst>
              <a:ext uri="{FF2B5EF4-FFF2-40B4-BE49-F238E27FC236}">
                <a16:creationId xmlns:a16="http://schemas.microsoft.com/office/drawing/2014/main" id="{EAE669F8-B9EB-419F-A2B4-FB2BA6602BE3}"/>
              </a:ext>
            </a:extLst>
          </p:cNvPr>
          <p:cNvSpPr/>
          <p:nvPr/>
        </p:nvSpPr>
        <p:spPr>
          <a:xfrm>
            <a:off x="5467723"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29" name="Rectangle 28">
            <a:extLst>
              <a:ext uri="{FF2B5EF4-FFF2-40B4-BE49-F238E27FC236}">
                <a16:creationId xmlns:a16="http://schemas.microsoft.com/office/drawing/2014/main" id="{921029C1-CD80-4416-BC95-9CE2B6F4956D}"/>
              </a:ext>
            </a:extLst>
          </p:cNvPr>
          <p:cNvSpPr/>
          <p:nvPr/>
        </p:nvSpPr>
        <p:spPr>
          <a:xfrm>
            <a:off x="7205851" y="2723238"/>
            <a:ext cx="1620000" cy="1675962"/>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sp>
        <p:nvSpPr>
          <p:cNvPr id="61" name="Rectangle 60">
            <a:extLst>
              <a:ext uri="{FF2B5EF4-FFF2-40B4-BE49-F238E27FC236}">
                <a16:creationId xmlns:a16="http://schemas.microsoft.com/office/drawing/2014/main" id="{C3CAC257-8386-4042-9F05-7DD37BC8895D}"/>
              </a:ext>
            </a:extLst>
          </p:cNvPr>
          <p:cNvSpPr/>
          <p:nvPr/>
        </p:nvSpPr>
        <p:spPr>
          <a:xfrm>
            <a:off x="260571" y="1532534"/>
            <a:ext cx="1559084" cy="7078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800" dirty="0">
                <a:solidFill>
                  <a:srgbClr val="660066"/>
                </a:solidFill>
                <a:cs typeface="Arial" panose="020B0604020202020204" pitchFamily="34" charset="0"/>
              </a:rPr>
              <a:t>Schepen van dierenwelzijn houdt in dat het dierenwelzijn moet worden opgenomen in de bevoegdheden van een schepen.</a:t>
            </a:r>
          </a:p>
        </p:txBody>
      </p:sp>
      <p:pic>
        <p:nvPicPr>
          <p:cNvPr id="66" name="Graphic 65" descr="Cat">
            <a:extLst>
              <a:ext uri="{FF2B5EF4-FFF2-40B4-BE49-F238E27FC236}">
                <a16:creationId xmlns:a16="http://schemas.microsoft.com/office/drawing/2014/main" id="{00A2BC5F-9F56-40E3-B8D0-F2BFB23CD1C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7331" y="864153"/>
            <a:ext cx="418321" cy="418321"/>
          </a:xfrm>
          <a:prstGeom prst="rect">
            <a:avLst/>
          </a:prstGeom>
        </p:spPr>
      </p:pic>
      <p:pic>
        <p:nvPicPr>
          <p:cNvPr id="67" name="Graphic 66" descr="Lecturer">
            <a:extLst>
              <a:ext uri="{FF2B5EF4-FFF2-40B4-BE49-F238E27FC236}">
                <a16:creationId xmlns:a16="http://schemas.microsoft.com/office/drawing/2014/main" id="{D3E2FBCC-248E-419E-B6BE-4A26A7A73C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5511" y="863266"/>
            <a:ext cx="433388" cy="433388"/>
          </a:xfrm>
          <a:prstGeom prst="rect">
            <a:avLst/>
          </a:prstGeom>
        </p:spPr>
      </p:pic>
      <p:grpSp>
        <p:nvGrpSpPr>
          <p:cNvPr id="68" name="Group 67">
            <a:extLst>
              <a:ext uri="{FF2B5EF4-FFF2-40B4-BE49-F238E27FC236}">
                <a16:creationId xmlns:a16="http://schemas.microsoft.com/office/drawing/2014/main" id="{44D9D828-E955-4379-AA96-F226084B4E90}"/>
              </a:ext>
            </a:extLst>
          </p:cNvPr>
          <p:cNvGrpSpPr/>
          <p:nvPr/>
        </p:nvGrpSpPr>
        <p:grpSpPr>
          <a:xfrm>
            <a:off x="7836364" y="940445"/>
            <a:ext cx="358974" cy="265736"/>
            <a:chOff x="5495442" y="2335689"/>
            <a:chExt cx="624280" cy="516417"/>
          </a:xfrm>
          <a:solidFill>
            <a:srgbClr val="660066"/>
          </a:solidFill>
        </p:grpSpPr>
        <p:pic>
          <p:nvPicPr>
            <p:cNvPr id="69" name="Graphic 68">
              <a:extLst>
                <a:ext uri="{FF2B5EF4-FFF2-40B4-BE49-F238E27FC236}">
                  <a16:creationId xmlns:a16="http://schemas.microsoft.com/office/drawing/2014/main" id="{C683C8BD-01B4-4B12-A3A0-936A6CA7D5D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95442" y="2346167"/>
              <a:ext cx="346177" cy="346177"/>
            </a:xfrm>
            <a:prstGeom prst="rect">
              <a:avLst/>
            </a:prstGeom>
          </p:spPr>
        </p:pic>
        <p:pic>
          <p:nvPicPr>
            <p:cNvPr id="70" name="Graphic 69">
              <a:extLst>
                <a:ext uri="{FF2B5EF4-FFF2-40B4-BE49-F238E27FC236}">
                  <a16:creationId xmlns:a16="http://schemas.microsoft.com/office/drawing/2014/main" id="{EF9120CB-5B52-4117-B3B3-8A5B08ED38F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73545" y="2335689"/>
              <a:ext cx="346177" cy="346177"/>
            </a:xfrm>
            <a:prstGeom prst="rect">
              <a:avLst/>
            </a:prstGeom>
          </p:spPr>
        </p:pic>
        <p:pic>
          <p:nvPicPr>
            <p:cNvPr id="71" name="Graphic 70">
              <a:extLst>
                <a:ext uri="{FF2B5EF4-FFF2-40B4-BE49-F238E27FC236}">
                  <a16:creationId xmlns:a16="http://schemas.microsoft.com/office/drawing/2014/main" id="{71209BB9-E754-40F2-9A75-887A57D4CC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91684" y="2505929"/>
              <a:ext cx="346177" cy="346177"/>
            </a:xfrm>
            <a:prstGeom prst="rect">
              <a:avLst/>
            </a:prstGeom>
          </p:spPr>
        </p:pic>
      </p:grpSp>
      <p:pic>
        <p:nvPicPr>
          <p:cNvPr id="74" name="Graphic 73">
            <a:extLst>
              <a:ext uri="{FF2B5EF4-FFF2-40B4-BE49-F238E27FC236}">
                <a16:creationId xmlns:a16="http://schemas.microsoft.com/office/drawing/2014/main" id="{00FE5EC8-53B7-4049-9797-75667DBA0F7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10631" y="887190"/>
            <a:ext cx="372246" cy="372246"/>
          </a:xfrm>
          <a:prstGeom prst="rect">
            <a:avLst/>
          </a:prstGeom>
        </p:spPr>
      </p:pic>
      <p:sp>
        <p:nvSpPr>
          <p:cNvPr id="76" name="Rectangle 75">
            <a:extLst>
              <a:ext uri="{FF2B5EF4-FFF2-40B4-BE49-F238E27FC236}">
                <a16:creationId xmlns:a16="http://schemas.microsoft.com/office/drawing/2014/main" id="{957C4575-FD03-4DA3-AA1D-063BBC555E05}"/>
              </a:ext>
            </a:extLst>
          </p:cNvPr>
          <p:cNvSpPr/>
          <p:nvPr/>
        </p:nvSpPr>
        <p:spPr>
          <a:xfrm>
            <a:off x="2014416" y="1307829"/>
            <a:ext cx="1559084" cy="116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In elke stad/gemeente moet op zijn minst één agent worden aangesteld die zich specialiseert in de wetgeving inzake dierenwelzijn. Deze persoon coördineert het politiebeleid </a:t>
            </a:r>
            <a:r>
              <a:rPr lang="nl-BE" sz="700" dirty="0" err="1">
                <a:solidFill>
                  <a:srgbClr val="660066"/>
                </a:solidFill>
              </a:rPr>
              <a:t>terzake</a:t>
            </a:r>
            <a:r>
              <a:rPr lang="nl-BE" sz="700" dirty="0">
                <a:solidFill>
                  <a:srgbClr val="660066"/>
                </a:solidFill>
              </a:rPr>
              <a:t> en wordt zo het aanspreekpunt voor inwoners die vragen of klachten hebben omtrent het dierenwelzijn.</a:t>
            </a:r>
          </a:p>
        </p:txBody>
      </p:sp>
      <p:sp>
        <p:nvSpPr>
          <p:cNvPr id="77" name="Rectangle 76">
            <a:extLst>
              <a:ext uri="{FF2B5EF4-FFF2-40B4-BE49-F238E27FC236}">
                <a16:creationId xmlns:a16="http://schemas.microsoft.com/office/drawing/2014/main" id="{050342CC-1CFF-41A9-9A56-C358379AAA5C}"/>
              </a:ext>
            </a:extLst>
          </p:cNvPr>
          <p:cNvSpPr/>
          <p:nvPr/>
        </p:nvSpPr>
        <p:spPr>
          <a:xfrm>
            <a:off x="3760053" y="1253966"/>
            <a:ext cx="1559084" cy="1277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Een overbevolking van zwerfkatten geeft aanleiding tot overlast, hygiëneproblemen en leed voor de dieren zelf. Een gemeente die dierenwelzijn hoog in het vaandel draagt, voert een diervriendelijk sterilisatiebeleid voor zwerfkatten en stimuleert de bevolking om hun huiskat te laten steriliseren, wat overigens wettelijk verplicht is. </a:t>
            </a:r>
          </a:p>
        </p:txBody>
      </p:sp>
      <p:sp>
        <p:nvSpPr>
          <p:cNvPr id="78" name="Rectangle 77">
            <a:extLst>
              <a:ext uri="{FF2B5EF4-FFF2-40B4-BE49-F238E27FC236}">
                <a16:creationId xmlns:a16="http://schemas.microsoft.com/office/drawing/2014/main" id="{94B68C28-88BA-4BE2-8233-2C7A272CB3E6}"/>
              </a:ext>
            </a:extLst>
          </p:cNvPr>
          <p:cNvSpPr/>
          <p:nvPr/>
        </p:nvSpPr>
        <p:spPr>
          <a:xfrm>
            <a:off x="5498181" y="1301697"/>
            <a:ext cx="1559084" cy="116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Gemeenten zouden geen vergunningen mogen verlenen aan kermiskramen met pony’s, opdat deze dieren bespaard zouden blijven van een leven waarin ze continu rondjes moeten lopen. Het is goed dat er reeds een verbod bestaat op het weggeven van dieren bij wijze van beloning of prijs.</a:t>
            </a:r>
          </a:p>
        </p:txBody>
      </p:sp>
      <p:sp>
        <p:nvSpPr>
          <p:cNvPr id="79" name="Rectangle 78">
            <a:extLst>
              <a:ext uri="{FF2B5EF4-FFF2-40B4-BE49-F238E27FC236}">
                <a16:creationId xmlns:a16="http://schemas.microsoft.com/office/drawing/2014/main" id="{6C7D4336-570A-4F8E-98C7-1F3987FE69F3}"/>
              </a:ext>
            </a:extLst>
          </p:cNvPr>
          <p:cNvSpPr/>
          <p:nvPr/>
        </p:nvSpPr>
        <p:spPr>
          <a:xfrm>
            <a:off x="7236309" y="1301699"/>
            <a:ext cx="1559084" cy="116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Een gemeente met oog voor dierenwelzijn moet een diervriendelijk beheer van de duivenpopulatie uitwerken en kiezen voor het plaatsen van een goed beheerde, contraceptieve duiventil en/of opteren voor contraceptieve granen. Hierbij worden de eieren weggenomen om </a:t>
            </a:r>
            <a:r>
              <a:rPr lang="nl-BE" sz="700" dirty="0" err="1">
                <a:solidFill>
                  <a:srgbClr val="660066"/>
                </a:solidFill>
              </a:rPr>
              <a:t>overpopulatie</a:t>
            </a:r>
            <a:r>
              <a:rPr lang="nl-BE" sz="700" dirty="0">
                <a:solidFill>
                  <a:srgbClr val="660066"/>
                </a:solidFill>
              </a:rPr>
              <a:t> tegen te gaan.</a:t>
            </a:r>
          </a:p>
        </p:txBody>
      </p:sp>
      <p:grpSp>
        <p:nvGrpSpPr>
          <p:cNvPr id="85" name="Group 84">
            <a:extLst>
              <a:ext uri="{FF2B5EF4-FFF2-40B4-BE49-F238E27FC236}">
                <a16:creationId xmlns:a16="http://schemas.microsoft.com/office/drawing/2014/main" id="{87920EE9-0D2C-4E0F-B936-D1296EA6818C}"/>
              </a:ext>
            </a:extLst>
          </p:cNvPr>
          <p:cNvGrpSpPr/>
          <p:nvPr/>
        </p:nvGrpSpPr>
        <p:grpSpPr>
          <a:xfrm>
            <a:off x="5927420" y="2834343"/>
            <a:ext cx="675927" cy="465837"/>
            <a:chOff x="5565600" y="3771421"/>
            <a:chExt cx="747029" cy="514839"/>
          </a:xfrm>
          <a:solidFill>
            <a:srgbClr val="660066"/>
          </a:solidFill>
        </p:grpSpPr>
        <p:pic>
          <p:nvPicPr>
            <p:cNvPr id="86" name="Graphic 85" descr="Dog">
              <a:extLst>
                <a:ext uri="{FF2B5EF4-FFF2-40B4-BE49-F238E27FC236}">
                  <a16:creationId xmlns:a16="http://schemas.microsoft.com/office/drawing/2014/main" id="{6E8247EA-A217-4D50-AFAD-C39E384E44A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926815" y="3900446"/>
              <a:ext cx="385814" cy="385814"/>
            </a:xfrm>
            <a:prstGeom prst="rect">
              <a:avLst/>
            </a:prstGeom>
          </p:spPr>
        </p:pic>
        <p:pic>
          <p:nvPicPr>
            <p:cNvPr id="87" name="Graphic 86" descr="Person with Cane">
              <a:extLst>
                <a:ext uri="{FF2B5EF4-FFF2-40B4-BE49-F238E27FC236}">
                  <a16:creationId xmlns:a16="http://schemas.microsoft.com/office/drawing/2014/main" id="{4C14D3B2-A417-4DF3-A039-DBFA40D46A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65600" y="3771421"/>
              <a:ext cx="442042" cy="442042"/>
            </a:xfrm>
            <a:prstGeom prst="rect">
              <a:avLst/>
            </a:prstGeom>
          </p:spPr>
        </p:pic>
      </p:grpSp>
      <p:grpSp>
        <p:nvGrpSpPr>
          <p:cNvPr id="88" name="Group 87">
            <a:extLst>
              <a:ext uri="{FF2B5EF4-FFF2-40B4-BE49-F238E27FC236}">
                <a16:creationId xmlns:a16="http://schemas.microsoft.com/office/drawing/2014/main" id="{E03FF064-8EF8-4719-914F-EF9C5A64D406}"/>
              </a:ext>
            </a:extLst>
          </p:cNvPr>
          <p:cNvGrpSpPr/>
          <p:nvPr/>
        </p:nvGrpSpPr>
        <p:grpSpPr>
          <a:xfrm>
            <a:off x="2493255" y="2791471"/>
            <a:ext cx="538529" cy="538529"/>
            <a:chOff x="5329421" y="2932653"/>
            <a:chExt cx="678221" cy="678221"/>
          </a:xfrm>
          <a:solidFill>
            <a:srgbClr val="660066"/>
          </a:solidFill>
        </p:grpSpPr>
        <p:pic>
          <p:nvPicPr>
            <p:cNvPr id="89" name="Graphic 88" descr="Teacher">
              <a:extLst>
                <a:ext uri="{FF2B5EF4-FFF2-40B4-BE49-F238E27FC236}">
                  <a16:creationId xmlns:a16="http://schemas.microsoft.com/office/drawing/2014/main" id="{8851EB9D-4C92-429D-9DA5-114B61C1739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329421" y="2932653"/>
              <a:ext cx="678221" cy="678221"/>
            </a:xfrm>
            <a:prstGeom prst="rect">
              <a:avLst/>
            </a:prstGeom>
          </p:spPr>
        </p:pic>
        <p:sp>
          <p:nvSpPr>
            <p:cNvPr id="90" name="Rectangle 89">
              <a:extLst>
                <a:ext uri="{FF2B5EF4-FFF2-40B4-BE49-F238E27FC236}">
                  <a16:creationId xmlns:a16="http://schemas.microsoft.com/office/drawing/2014/main" id="{063F66C4-983E-4964-97F0-CDD228AB6F3D}"/>
                </a:ext>
              </a:extLst>
            </p:cNvPr>
            <p:cNvSpPr/>
            <p:nvPr/>
          </p:nvSpPr>
          <p:spPr>
            <a:xfrm>
              <a:off x="5630808" y="3128815"/>
              <a:ext cx="273600" cy="168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660066"/>
                </a:solidFill>
              </a:endParaRPr>
            </a:p>
          </p:txBody>
        </p:sp>
        <p:pic>
          <p:nvPicPr>
            <p:cNvPr id="91" name="Graphic 90" descr="Pig">
              <a:extLst>
                <a:ext uri="{FF2B5EF4-FFF2-40B4-BE49-F238E27FC236}">
                  <a16:creationId xmlns:a16="http://schemas.microsoft.com/office/drawing/2014/main" id="{071F9166-17E4-444C-A557-F7E01FB3325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607710" y="3050769"/>
              <a:ext cx="319796" cy="319796"/>
            </a:xfrm>
            <a:prstGeom prst="rect">
              <a:avLst/>
            </a:prstGeom>
          </p:spPr>
        </p:pic>
      </p:grpSp>
      <p:pic>
        <p:nvPicPr>
          <p:cNvPr id="92" name="Graphic 91">
            <a:extLst>
              <a:ext uri="{FF2B5EF4-FFF2-40B4-BE49-F238E27FC236}">
                <a16:creationId xmlns:a16="http://schemas.microsoft.com/office/drawing/2014/main" id="{4E3A92B7-EE1A-4693-8B07-512EA3D740A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26932" y="2845593"/>
            <a:ext cx="368118" cy="368118"/>
          </a:xfrm>
          <a:prstGeom prst="rect">
            <a:avLst/>
          </a:prstGeom>
        </p:spPr>
      </p:pic>
      <p:pic>
        <p:nvPicPr>
          <p:cNvPr id="93" name="Graphic 92">
            <a:extLst>
              <a:ext uri="{FF2B5EF4-FFF2-40B4-BE49-F238E27FC236}">
                <a16:creationId xmlns:a16="http://schemas.microsoft.com/office/drawing/2014/main" id="{FF9048A4-15EE-4B5B-AE9A-979763CFEE1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361985" y="2819637"/>
            <a:ext cx="420030" cy="420030"/>
          </a:xfrm>
          <a:prstGeom prst="rect">
            <a:avLst/>
          </a:prstGeom>
        </p:spPr>
      </p:pic>
      <p:sp>
        <p:nvSpPr>
          <p:cNvPr id="96" name="Rectangle 95">
            <a:extLst>
              <a:ext uri="{FF2B5EF4-FFF2-40B4-BE49-F238E27FC236}">
                <a16:creationId xmlns:a16="http://schemas.microsoft.com/office/drawing/2014/main" id="{19832937-4E19-4774-AD0C-52DDD1A8FDD9}"/>
              </a:ext>
            </a:extLst>
          </p:cNvPr>
          <p:cNvSpPr/>
          <p:nvPr/>
        </p:nvSpPr>
        <p:spPr>
          <a:xfrm>
            <a:off x="260571" y="3329402"/>
            <a:ext cx="1559084" cy="954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Het afsteken van vuurwerk zorgt voor luide knallen, wat voor stress en angst zorgt bij dieren. Gemeenten zouden daarom moeten opteren voor geluidsarm vuurwerk of particulieren verplichten enkel nog geluidsarm vuurwerk te gebruiken</a:t>
            </a:r>
            <a:r>
              <a:rPr lang="nl-BE" sz="700" b="1" dirty="0">
                <a:solidFill>
                  <a:srgbClr val="660066"/>
                </a:solidFill>
              </a:rPr>
              <a:t>.</a:t>
            </a:r>
            <a:endParaRPr lang="nl-BE" sz="700" dirty="0">
              <a:solidFill>
                <a:srgbClr val="660066"/>
              </a:solidFill>
            </a:endParaRPr>
          </a:p>
        </p:txBody>
      </p:sp>
      <p:sp>
        <p:nvSpPr>
          <p:cNvPr id="97" name="Rectangle 96">
            <a:extLst>
              <a:ext uri="{FF2B5EF4-FFF2-40B4-BE49-F238E27FC236}">
                <a16:creationId xmlns:a16="http://schemas.microsoft.com/office/drawing/2014/main" id="{68D6D627-10BB-489F-9E90-8A3D120A57B7}"/>
              </a:ext>
            </a:extLst>
          </p:cNvPr>
          <p:cNvSpPr/>
          <p:nvPr/>
        </p:nvSpPr>
        <p:spPr>
          <a:xfrm>
            <a:off x="2006360" y="3437123"/>
            <a:ext cx="1559084" cy="738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Educatieve projecten in scholen zouden ervoor moeten zorgen dat jongeren kennis over dieren als levende wezens met gevoelens verwerven om hun empathie en respect voor dieren te stimuleren.</a:t>
            </a:r>
            <a:endParaRPr lang="nl-BE" sz="1600" dirty="0"/>
          </a:p>
        </p:txBody>
      </p:sp>
      <p:sp>
        <p:nvSpPr>
          <p:cNvPr id="98" name="Rectangle 97">
            <a:extLst>
              <a:ext uri="{FF2B5EF4-FFF2-40B4-BE49-F238E27FC236}">
                <a16:creationId xmlns:a16="http://schemas.microsoft.com/office/drawing/2014/main" id="{B52D4061-A51D-49B3-AD25-A8A2B1ED2271}"/>
              </a:ext>
            </a:extLst>
          </p:cNvPr>
          <p:cNvSpPr/>
          <p:nvPr/>
        </p:nvSpPr>
        <p:spPr>
          <a:xfrm>
            <a:off x="3760053" y="3490982"/>
            <a:ext cx="1559084" cy="63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Steden zouden ruimtes moeten voorzien waar honden vrij en veilig kunnen rondlopen zodat dit zorgt voor een meerwaarde voor de dieren en de baasjes.</a:t>
            </a:r>
          </a:p>
        </p:txBody>
      </p:sp>
      <p:sp>
        <p:nvSpPr>
          <p:cNvPr id="99" name="Rectangle 98">
            <a:extLst>
              <a:ext uri="{FF2B5EF4-FFF2-40B4-BE49-F238E27FC236}">
                <a16:creationId xmlns:a16="http://schemas.microsoft.com/office/drawing/2014/main" id="{6AB0A849-9926-4B45-ACDD-1B95305B0BAF}"/>
              </a:ext>
            </a:extLst>
          </p:cNvPr>
          <p:cNvSpPr/>
          <p:nvPr/>
        </p:nvSpPr>
        <p:spPr>
          <a:xfrm>
            <a:off x="5485842" y="3375567"/>
            <a:ext cx="1559084" cy="861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Gemeenten zouden het houden van gezelschapsdieren moeten toelaten in woningen van het OCMW, serviceflats, rusthuizen, … zodat een ouder persoon zich niet zou moeten ontdoen van zijn of haar hond of kat</a:t>
            </a:r>
            <a:r>
              <a:rPr lang="nl-BE" sz="800" dirty="0">
                <a:solidFill>
                  <a:srgbClr val="660066"/>
                </a:solidFill>
              </a:rPr>
              <a:t>.</a:t>
            </a:r>
          </a:p>
        </p:txBody>
      </p:sp>
      <p:sp>
        <p:nvSpPr>
          <p:cNvPr id="100" name="Rectangle 99">
            <a:extLst>
              <a:ext uri="{FF2B5EF4-FFF2-40B4-BE49-F238E27FC236}">
                <a16:creationId xmlns:a16="http://schemas.microsoft.com/office/drawing/2014/main" id="{3C082B4C-BA37-41F0-B82A-CF26E0FA37DD}"/>
              </a:ext>
            </a:extLst>
          </p:cNvPr>
          <p:cNvSpPr/>
          <p:nvPr/>
        </p:nvSpPr>
        <p:spPr>
          <a:xfrm>
            <a:off x="7219615" y="3383261"/>
            <a:ext cx="1559084" cy="8463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16000" rtlCol="0" anchor="ctr">
            <a:spAutoFit/>
          </a:bodyPr>
          <a:lstStyle/>
          <a:p>
            <a:pPr algn="just"/>
            <a:r>
              <a:rPr lang="nl-BE" sz="700" dirty="0">
                <a:solidFill>
                  <a:srgbClr val="660066"/>
                </a:solidFill>
              </a:rPr>
              <a:t>Om impulsaankopen te vermijden zouden lokale autoriteiten het verkopen van gezelschapsdieren (o.a. konijnen, hamsters, …) moeten verbieden op markten, net zoals dat al verboden is voor honden en katten.</a:t>
            </a:r>
          </a:p>
        </p:txBody>
      </p:sp>
      <p:pic>
        <p:nvPicPr>
          <p:cNvPr id="42" name="Graphic 41">
            <a:extLst>
              <a:ext uri="{FF2B5EF4-FFF2-40B4-BE49-F238E27FC236}">
                <a16:creationId xmlns:a16="http://schemas.microsoft.com/office/drawing/2014/main" id="{894974C9-D90F-45D9-BE02-DC3A280AE48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2639308" y="917799"/>
            <a:ext cx="324321" cy="324321"/>
          </a:xfrm>
          <a:prstGeom prst="rect">
            <a:avLst/>
          </a:prstGeom>
        </p:spPr>
      </p:pic>
      <p:grpSp>
        <p:nvGrpSpPr>
          <p:cNvPr id="43" name="Group 42">
            <a:extLst>
              <a:ext uri="{FF2B5EF4-FFF2-40B4-BE49-F238E27FC236}">
                <a16:creationId xmlns:a16="http://schemas.microsoft.com/office/drawing/2014/main" id="{52BFACA8-4D92-4F81-B574-CA13C68F2EBA}"/>
              </a:ext>
            </a:extLst>
          </p:cNvPr>
          <p:cNvGrpSpPr/>
          <p:nvPr/>
        </p:nvGrpSpPr>
        <p:grpSpPr>
          <a:xfrm>
            <a:off x="7804596" y="2803659"/>
            <a:ext cx="503463" cy="456412"/>
            <a:chOff x="9144000" y="2777900"/>
            <a:chExt cx="503463" cy="456412"/>
          </a:xfrm>
        </p:grpSpPr>
        <p:sp>
          <p:nvSpPr>
            <p:cNvPr id="44" name="Freeform 5">
              <a:extLst>
                <a:ext uri="{FF2B5EF4-FFF2-40B4-BE49-F238E27FC236}">
                  <a16:creationId xmlns:a16="http://schemas.microsoft.com/office/drawing/2014/main" id="{49503A8B-1139-4516-91F7-C2D0CD4FE808}"/>
                </a:ext>
              </a:extLst>
            </p:cNvPr>
            <p:cNvSpPr>
              <a:spLocks noEditPoints="1"/>
            </p:cNvSpPr>
            <p:nvPr/>
          </p:nvSpPr>
          <p:spPr bwMode="auto">
            <a:xfrm>
              <a:off x="9225563" y="2911020"/>
              <a:ext cx="235250" cy="279060"/>
            </a:xfrm>
            <a:custGeom>
              <a:avLst/>
              <a:gdLst>
                <a:gd name="T0" fmla="*/ 634 w 755"/>
                <a:gd name="T1" fmla="*/ 237 h 895"/>
                <a:gd name="T2" fmla="*/ 634 w 755"/>
                <a:gd name="T3" fmla="*/ 161 h 895"/>
                <a:gd name="T4" fmla="*/ 617 w 755"/>
                <a:gd name="T5" fmla="*/ 70 h 895"/>
                <a:gd name="T6" fmla="*/ 560 w 755"/>
                <a:gd name="T7" fmla="*/ 5 h 895"/>
                <a:gd name="T8" fmla="*/ 536 w 755"/>
                <a:gd name="T9" fmla="*/ 111 h 895"/>
                <a:gd name="T10" fmla="*/ 436 w 755"/>
                <a:gd name="T11" fmla="*/ 47 h 895"/>
                <a:gd name="T12" fmla="*/ 377 w 755"/>
                <a:gd name="T13" fmla="*/ 76 h 895"/>
                <a:gd name="T14" fmla="*/ 459 w 755"/>
                <a:gd name="T15" fmla="*/ 189 h 895"/>
                <a:gd name="T16" fmla="*/ 487 w 755"/>
                <a:gd name="T17" fmla="*/ 301 h 895"/>
                <a:gd name="T18" fmla="*/ 469 w 755"/>
                <a:gd name="T19" fmla="*/ 361 h 895"/>
                <a:gd name="T20" fmla="*/ 446 w 755"/>
                <a:gd name="T21" fmla="*/ 408 h 895"/>
                <a:gd name="T22" fmla="*/ 440 w 755"/>
                <a:gd name="T23" fmla="*/ 414 h 895"/>
                <a:gd name="T24" fmla="*/ 423 w 755"/>
                <a:gd name="T25" fmla="*/ 426 h 895"/>
                <a:gd name="T26" fmla="*/ 389 w 755"/>
                <a:gd name="T27" fmla="*/ 434 h 895"/>
                <a:gd name="T28" fmla="*/ 281 w 755"/>
                <a:gd name="T29" fmla="*/ 445 h 895"/>
                <a:gd name="T30" fmla="*/ 222 w 755"/>
                <a:gd name="T31" fmla="*/ 468 h 895"/>
                <a:gd name="T32" fmla="*/ 141 w 755"/>
                <a:gd name="T33" fmla="*/ 511 h 895"/>
                <a:gd name="T34" fmla="*/ 118 w 755"/>
                <a:gd name="T35" fmla="*/ 533 h 895"/>
                <a:gd name="T36" fmla="*/ 100 w 755"/>
                <a:gd name="T37" fmla="*/ 549 h 895"/>
                <a:gd name="T38" fmla="*/ 69 w 755"/>
                <a:gd name="T39" fmla="*/ 586 h 895"/>
                <a:gd name="T40" fmla="*/ 43 w 755"/>
                <a:gd name="T41" fmla="*/ 630 h 895"/>
                <a:gd name="T42" fmla="*/ 34 w 755"/>
                <a:gd name="T43" fmla="*/ 649 h 895"/>
                <a:gd name="T44" fmla="*/ 20 w 755"/>
                <a:gd name="T45" fmla="*/ 706 h 895"/>
                <a:gd name="T46" fmla="*/ 14 w 755"/>
                <a:gd name="T47" fmla="*/ 767 h 895"/>
                <a:gd name="T48" fmla="*/ 14 w 755"/>
                <a:gd name="T49" fmla="*/ 790 h 895"/>
                <a:gd name="T50" fmla="*/ 2 w 755"/>
                <a:gd name="T51" fmla="*/ 827 h 895"/>
                <a:gd name="T52" fmla="*/ 4 w 755"/>
                <a:gd name="T53" fmla="*/ 834 h 895"/>
                <a:gd name="T54" fmla="*/ 67 w 755"/>
                <a:gd name="T55" fmla="*/ 887 h 895"/>
                <a:gd name="T56" fmla="*/ 85 w 755"/>
                <a:gd name="T57" fmla="*/ 885 h 895"/>
                <a:gd name="T58" fmla="*/ 186 w 755"/>
                <a:gd name="T59" fmla="*/ 889 h 895"/>
                <a:gd name="T60" fmla="*/ 293 w 755"/>
                <a:gd name="T61" fmla="*/ 880 h 895"/>
                <a:gd name="T62" fmla="*/ 350 w 755"/>
                <a:gd name="T63" fmla="*/ 839 h 895"/>
                <a:gd name="T64" fmla="*/ 333 w 755"/>
                <a:gd name="T65" fmla="*/ 815 h 895"/>
                <a:gd name="T66" fmla="*/ 338 w 755"/>
                <a:gd name="T67" fmla="*/ 805 h 895"/>
                <a:gd name="T68" fmla="*/ 348 w 755"/>
                <a:gd name="T69" fmla="*/ 799 h 895"/>
                <a:gd name="T70" fmla="*/ 358 w 755"/>
                <a:gd name="T71" fmla="*/ 793 h 895"/>
                <a:gd name="T72" fmla="*/ 420 w 755"/>
                <a:gd name="T73" fmla="*/ 785 h 895"/>
                <a:gd name="T74" fmla="*/ 458 w 755"/>
                <a:gd name="T75" fmla="*/ 826 h 895"/>
                <a:gd name="T76" fmla="*/ 470 w 755"/>
                <a:gd name="T77" fmla="*/ 837 h 895"/>
                <a:gd name="T78" fmla="*/ 501 w 755"/>
                <a:gd name="T79" fmla="*/ 874 h 895"/>
                <a:gd name="T80" fmla="*/ 512 w 755"/>
                <a:gd name="T81" fmla="*/ 878 h 895"/>
                <a:gd name="T82" fmla="*/ 518 w 755"/>
                <a:gd name="T83" fmla="*/ 878 h 895"/>
                <a:gd name="T84" fmla="*/ 539 w 755"/>
                <a:gd name="T85" fmla="*/ 886 h 895"/>
                <a:gd name="T86" fmla="*/ 618 w 755"/>
                <a:gd name="T87" fmla="*/ 875 h 895"/>
                <a:gd name="T88" fmla="*/ 624 w 755"/>
                <a:gd name="T89" fmla="*/ 834 h 895"/>
                <a:gd name="T90" fmla="*/ 609 w 755"/>
                <a:gd name="T91" fmla="*/ 828 h 895"/>
                <a:gd name="T92" fmla="*/ 603 w 755"/>
                <a:gd name="T93" fmla="*/ 819 h 895"/>
                <a:gd name="T94" fmla="*/ 578 w 755"/>
                <a:gd name="T95" fmla="*/ 802 h 895"/>
                <a:gd name="T96" fmla="*/ 569 w 755"/>
                <a:gd name="T97" fmla="*/ 790 h 895"/>
                <a:gd name="T98" fmla="*/ 564 w 755"/>
                <a:gd name="T99" fmla="*/ 771 h 895"/>
                <a:gd name="T100" fmla="*/ 561 w 755"/>
                <a:gd name="T101" fmla="*/ 724 h 895"/>
                <a:gd name="T102" fmla="*/ 578 w 755"/>
                <a:gd name="T103" fmla="*/ 713 h 895"/>
                <a:gd name="T104" fmla="*/ 616 w 755"/>
                <a:gd name="T105" fmla="*/ 655 h 895"/>
                <a:gd name="T106" fmla="*/ 638 w 755"/>
                <a:gd name="T107" fmla="*/ 597 h 895"/>
                <a:gd name="T108" fmla="*/ 648 w 755"/>
                <a:gd name="T109" fmla="*/ 529 h 895"/>
                <a:gd name="T110" fmla="*/ 676 w 755"/>
                <a:gd name="T111" fmla="*/ 470 h 895"/>
                <a:gd name="T112" fmla="*/ 712 w 755"/>
                <a:gd name="T113" fmla="*/ 442 h 895"/>
                <a:gd name="T114" fmla="*/ 736 w 755"/>
                <a:gd name="T115" fmla="*/ 362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895">
                  <a:moveTo>
                    <a:pt x="736" y="362"/>
                  </a:moveTo>
                  <a:cubicBezTo>
                    <a:pt x="727" y="339"/>
                    <a:pt x="718" y="315"/>
                    <a:pt x="708" y="292"/>
                  </a:cubicBezTo>
                  <a:cubicBezTo>
                    <a:pt x="698" y="272"/>
                    <a:pt x="683" y="260"/>
                    <a:pt x="666" y="250"/>
                  </a:cubicBezTo>
                  <a:cubicBezTo>
                    <a:pt x="656" y="245"/>
                    <a:pt x="645" y="241"/>
                    <a:pt x="634" y="237"/>
                  </a:cubicBezTo>
                  <a:cubicBezTo>
                    <a:pt x="631" y="236"/>
                    <a:pt x="629" y="232"/>
                    <a:pt x="630" y="228"/>
                  </a:cubicBezTo>
                  <a:cubicBezTo>
                    <a:pt x="632" y="220"/>
                    <a:pt x="634" y="211"/>
                    <a:pt x="635" y="202"/>
                  </a:cubicBezTo>
                  <a:cubicBezTo>
                    <a:pt x="635" y="196"/>
                    <a:pt x="634" y="190"/>
                    <a:pt x="634" y="184"/>
                  </a:cubicBezTo>
                  <a:cubicBezTo>
                    <a:pt x="634" y="177"/>
                    <a:pt x="634" y="169"/>
                    <a:pt x="634" y="161"/>
                  </a:cubicBezTo>
                  <a:cubicBezTo>
                    <a:pt x="635" y="147"/>
                    <a:pt x="631" y="135"/>
                    <a:pt x="628" y="122"/>
                  </a:cubicBezTo>
                  <a:cubicBezTo>
                    <a:pt x="626" y="114"/>
                    <a:pt x="628" y="104"/>
                    <a:pt x="625" y="96"/>
                  </a:cubicBezTo>
                  <a:cubicBezTo>
                    <a:pt x="623" y="88"/>
                    <a:pt x="626" y="77"/>
                    <a:pt x="618" y="71"/>
                  </a:cubicBezTo>
                  <a:cubicBezTo>
                    <a:pt x="617" y="71"/>
                    <a:pt x="617" y="70"/>
                    <a:pt x="617" y="70"/>
                  </a:cubicBezTo>
                  <a:cubicBezTo>
                    <a:pt x="619" y="57"/>
                    <a:pt x="609" y="48"/>
                    <a:pt x="605" y="37"/>
                  </a:cubicBezTo>
                  <a:cubicBezTo>
                    <a:pt x="600" y="26"/>
                    <a:pt x="593" y="15"/>
                    <a:pt x="580" y="10"/>
                  </a:cubicBezTo>
                  <a:cubicBezTo>
                    <a:pt x="576" y="8"/>
                    <a:pt x="572" y="5"/>
                    <a:pt x="567" y="2"/>
                  </a:cubicBezTo>
                  <a:cubicBezTo>
                    <a:pt x="564" y="0"/>
                    <a:pt x="561" y="2"/>
                    <a:pt x="560" y="5"/>
                  </a:cubicBezTo>
                  <a:cubicBezTo>
                    <a:pt x="556" y="16"/>
                    <a:pt x="552" y="26"/>
                    <a:pt x="550" y="37"/>
                  </a:cubicBezTo>
                  <a:cubicBezTo>
                    <a:pt x="548" y="47"/>
                    <a:pt x="542" y="57"/>
                    <a:pt x="544" y="69"/>
                  </a:cubicBezTo>
                  <a:cubicBezTo>
                    <a:pt x="545" y="77"/>
                    <a:pt x="540" y="87"/>
                    <a:pt x="538" y="96"/>
                  </a:cubicBezTo>
                  <a:cubicBezTo>
                    <a:pt x="537" y="101"/>
                    <a:pt x="536" y="106"/>
                    <a:pt x="536" y="111"/>
                  </a:cubicBezTo>
                  <a:cubicBezTo>
                    <a:pt x="536" y="114"/>
                    <a:pt x="533" y="115"/>
                    <a:pt x="531" y="112"/>
                  </a:cubicBezTo>
                  <a:cubicBezTo>
                    <a:pt x="526" y="106"/>
                    <a:pt x="522" y="99"/>
                    <a:pt x="515" y="95"/>
                  </a:cubicBezTo>
                  <a:cubicBezTo>
                    <a:pt x="505" y="89"/>
                    <a:pt x="497" y="79"/>
                    <a:pt x="486" y="73"/>
                  </a:cubicBezTo>
                  <a:cubicBezTo>
                    <a:pt x="470" y="63"/>
                    <a:pt x="453" y="53"/>
                    <a:pt x="436" y="47"/>
                  </a:cubicBezTo>
                  <a:cubicBezTo>
                    <a:pt x="418" y="41"/>
                    <a:pt x="399" y="38"/>
                    <a:pt x="380" y="36"/>
                  </a:cubicBezTo>
                  <a:cubicBezTo>
                    <a:pt x="375" y="35"/>
                    <a:pt x="370" y="37"/>
                    <a:pt x="364" y="39"/>
                  </a:cubicBezTo>
                  <a:cubicBezTo>
                    <a:pt x="361" y="40"/>
                    <a:pt x="360" y="43"/>
                    <a:pt x="361" y="46"/>
                  </a:cubicBezTo>
                  <a:cubicBezTo>
                    <a:pt x="367" y="57"/>
                    <a:pt x="372" y="67"/>
                    <a:pt x="377" y="76"/>
                  </a:cubicBezTo>
                  <a:cubicBezTo>
                    <a:pt x="386" y="92"/>
                    <a:pt x="396" y="107"/>
                    <a:pt x="406" y="123"/>
                  </a:cubicBezTo>
                  <a:cubicBezTo>
                    <a:pt x="412" y="131"/>
                    <a:pt x="418" y="139"/>
                    <a:pt x="425" y="147"/>
                  </a:cubicBezTo>
                  <a:cubicBezTo>
                    <a:pt x="431" y="156"/>
                    <a:pt x="437" y="165"/>
                    <a:pt x="443" y="173"/>
                  </a:cubicBezTo>
                  <a:cubicBezTo>
                    <a:pt x="448" y="179"/>
                    <a:pt x="454" y="184"/>
                    <a:pt x="459" y="189"/>
                  </a:cubicBezTo>
                  <a:cubicBezTo>
                    <a:pt x="464" y="195"/>
                    <a:pt x="470" y="201"/>
                    <a:pt x="475" y="208"/>
                  </a:cubicBezTo>
                  <a:cubicBezTo>
                    <a:pt x="488" y="225"/>
                    <a:pt x="494" y="246"/>
                    <a:pt x="496" y="268"/>
                  </a:cubicBezTo>
                  <a:cubicBezTo>
                    <a:pt x="497" y="269"/>
                    <a:pt x="497" y="269"/>
                    <a:pt x="497" y="270"/>
                  </a:cubicBezTo>
                  <a:cubicBezTo>
                    <a:pt x="504" y="284"/>
                    <a:pt x="497" y="292"/>
                    <a:pt x="487" y="301"/>
                  </a:cubicBezTo>
                  <a:cubicBezTo>
                    <a:pt x="486" y="302"/>
                    <a:pt x="486" y="304"/>
                    <a:pt x="485" y="306"/>
                  </a:cubicBezTo>
                  <a:cubicBezTo>
                    <a:pt x="484" y="309"/>
                    <a:pt x="483" y="313"/>
                    <a:pt x="481" y="316"/>
                  </a:cubicBezTo>
                  <a:cubicBezTo>
                    <a:pt x="474" y="324"/>
                    <a:pt x="473" y="333"/>
                    <a:pt x="472" y="343"/>
                  </a:cubicBezTo>
                  <a:cubicBezTo>
                    <a:pt x="472" y="349"/>
                    <a:pt x="470" y="355"/>
                    <a:pt x="469" y="361"/>
                  </a:cubicBezTo>
                  <a:cubicBezTo>
                    <a:pt x="469" y="362"/>
                    <a:pt x="469" y="363"/>
                    <a:pt x="469" y="364"/>
                  </a:cubicBezTo>
                  <a:cubicBezTo>
                    <a:pt x="470" y="366"/>
                    <a:pt x="469" y="369"/>
                    <a:pt x="467" y="373"/>
                  </a:cubicBezTo>
                  <a:cubicBezTo>
                    <a:pt x="462" y="384"/>
                    <a:pt x="458" y="397"/>
                    <a:pt x="447" y="405"/>
                  </a:cubicBezTo>
                  <a:cubicBezTo>
                    <a:pt x="444" y="407"/>
                    <a:pt x="444" y="408"/>
                    <a:pt x="446" y="408"/>
                  </a:cubicBezTo>
                  <a:cubicBezTo>
                    <a:pt x="448" y="407"/>
                    <a:pt x="450" y="407"/>
                    <a:pt x="450" y="408"/>
                  </a:cubicBezTo>
                  <a:cubicBezTo>
                    <a:pt x="450" y="408"/>
                    <a:pt x="447" y="409"/>
                    <a:pt x="444" y="410"/>
                  </a:cubicBezTo>
                  <a:cubicBezTo>
                    <a:pt x="444" y="410"/>
                    <a:pt x="443" y="411"/>
                    <a:pt x="443" y="411"/>
                  </a:cubicBezTo>
                  <a:cubicBezTo>
                    <a:pt x="439" y="412"/>
                    <a:pt x="438" y="413"/>
                    <a:pt x="440" y="414"/>
                  </a:cubicBezTo>
                  <a:cubicBezTo>
                    <a:pt x="442" y="414"/>
                    <a:pt x="441" y="416"/>
                    <a:pt x="438" y="417"/>
                  </a:cubicBezTo>
                  <a:cubicBezTo>
                    <a:pt x="435" y="418"/>
                    <a:pt x="432" y="419"/>
                    <a:pt x="429" y="420"/>
                  </a:cubicBezTo>
                  <a:cubicBezTo>
                    <a:pt x="426" y="421"/>
                    <a:pt x="424" y="423"/>
                    <a:pt x="426" y="423"/>
                  </a:cubicBezTo>
                  <a:cubicBezTo>
                    <a:pt x="428" y="424"/>
                    <a:pt x="426" y="425"/>
                    <a:pt x="423" y="426"/>
                  </a:cubicBezTo>
                  <a:cubicBezTo>
                    <a:pt x="420" y="427"/>
                    <a:pt x="418" y="428"/>
                    <a:pt x="419" y="429"/>
                  </a:cubicBezTo>
                  <a:cubicBezTo>
                    <a:pt x="419" y="430"/>
                    <a:pt x="417" y="431"/>
                    <a:pt x="413" y="432"/>
                  </a:cubicBezTo>
                  <a:cubicBezTo>
                    <a:pt x="407" y="433"/>
                    <a:pt x="401" y="435"/>
                    <a:pt x="395" y="435"/>
                  </a:cubicBezTo>
                  <a:cubicBezTo>
                    <a:pt x="393" y="435"/>
                    <a:pt x="391" y="435"/>
                    <a:pt x="389" y="434"/>
                  </a:cubicBezTo>
                  <a:cubicBezTo>
                    <a:pt x="386" y="433"/>
                    <a:pt x="380" y="432"/>
                    <a:pt x="377" y="432"/>
                  </a:cubicBezTo>
                  <a:cubicBezTo>
                    <a:pt x="357" y="432"/>
                    <a:pt x="322" y="439"/>
                    <a:pt x="309" y="441"/>
                  </a:cubicBezTo>
                  <a:cubicBezTo>
                    <a:pt x="305" y="442"/>
                    <a:pt x="300" y="443"/>
                    <a:pt x="296" y="443"/>
                  </a:cubicBezTo>
                  <a:cubicBezTo>
                    <a:pt x="292" y="444"/>
                    <a:pt x="287" y="444"/>
                    <a:pt x="281" y="445"/>
                  </a:cubicBezTo>
                  <a:cubicBezTo>
                    <a:pt x="278" y="445"/>
                    <a:pt x="276" y="446"/>
                    <a:pt x="276" y="446"/>
                  </a:cubicBezTo>
                  <a:cubicBezTo>
                    <a:pt x="277" y="447"/>
                    <a:pt x="275" y="448"/>
                    <a:pt x="271" y="449"/>
                  </a:cubicBezTo>
                  <a:cubicBezTo>
                    <a:pt x="256" y="454"/>
                    <a:pt x="241" y="459"/>
                    <a:pt x="226" y="464"/>
                  </a:cubicBezTo>
                  <a:cubicBezTo>
                    <a:pt x="222" y="466"/>
                    <a:pt x="221" y="467"/>
                    <a:pt x="222" y="468"/>
                  </a:cubicBezTo>
                  <a:cubicBezTo>
                    <a:pt x="223" y="468"/>
                    <a:pt x="221" y="470"/>
                    <a:pt x="218" y="471"/>
                  </a:cubicBezTo>
                  <a:cubicBezTo>
                    <a:pt x="209" y="474"/>
                    <a:pt x="201" y="477"/>
                    <a:pt x="194" y="482"/>
                  </a:cubicBezTo>
                  <a:cubicBezTo>
                    <a:pt x="186" y="487"/>
                    <a:pt x="178" y="492"/>
                    <a:pt x="171" y="497"/>
                  </a:cubicBezTo>
                  <a:cubicBezTo>
                    <a:pt x="163" y="504"/>
                    <a:pt x="151" y="506"/>
                    <a:pt x="141" y="511"/>
                  </a:cubicBezTo>
                  <a:cubicBezTo>
                    <a:pt x="140" y="511"/>
                    <a:pt x="139" y="512"/>
                    <a:pt x="138" y="512"/>
                  </a:cubicBezTo>
                  <a:cubicBezTo>
                    <a:pt x="137" y="513"/>
                    <a:pt x="136" y="514"/>
                    <a:pt x="138" y="515"/>
                  </a:cubicBezTo>
                  <a:cubicBezTo>
                    <a:pt x="140" y="516"/>
                    <a:pt x="139" y="518"/>
                    <a:pt x="136" y="520"/>
                  </a:cubicBezTo>
                  <a:cubicBezTo>
                    <a:pt x="130" y="524"/>
                    <a:pt x="124" y="529"/>
                    <a:pt x="118" y="533"/>
                  </a:cubicBezTo>
                  <a:cubicBezTo>
                    <a:pt x="116" y="535"/>
                    <a:pt x="114" y="537"/>
                    <a:pt x="115" y="538"/>
                  </a:cubicBezTo>
                  <a:cubicBezTo>
                    <a:pt x="116" y="539"/>
                    <a:pt x="115" y="540"/>
                    <a:pt x="112" y="542"/>
                  </a:cubicBezTo>
                  <a:cubicBezTo>
                    <a:pt x="110" y="543"/>
                    <a:pt x="108" y="544"/>
                    <a:pt x="106" y="545"/>
                  </a:cubicBezTo>
                  <a:cubicBezTo>
                    <a:pt x="103" y="547"/>
                    <a:pt x="100" y="549"/>
                    <a:pt x="100" y="549"/>
                  </a:cubicBezTo>
                  <a:cubicBezTo>
                    <a:pt x="101" y="549"/>
                    <a:pt x="103" y="549"/>
                    <a:pt x="105" y="549"/>
                  </a:cubicBezTo>
                  <a:cubicBezTo>
                    <a:pt x="107" y="548"/>
                    <a:pt x="107" y="550"/>
                    <a:pt x="105" y="552"/>
                  </a:cubicBezTo>
                  <a:cubicBezTo>
                    <a:pt x="94" y="563"/>
                    <a:pt x="83" y="573"/>
                    <a:pt x="72" y="583"/>
                  </a:cubicBezTo>
                  <a:cubicBezTo>
                    <a:pt x="71" y="584"/>
                    <a:pt x="70" y="585"/>
                    <a:pt x="69" y="586"/>
                  </a:cubicBezTo>
                  <a:cubicBezTo>
                    <a:pt x="67" y="588"/>
                    <a:pt x="67" y="589"/>
                    <a:pt x="70" y="588"/>
                  </a:cubicBezTo>
                  <a:cubicBezTo>
                    <a:pt x="73" y="587"/>
                    <a:pt x="73" y="589"/>
                    <a:pt x="71" y="592"/>
                  </a:cubicBezTo>
                  <a:cubicBezTo>
                    <a:pt x="66" y="600"/>
                    <a:pt x="61" y="608"/>
                    <a:pt x="55" y="616"/>
                  </a:cubicBezTo>
                  <a:cubicBezTo>
                    <a:pt x="52" y="621"/>
                    <a:pt x="47" y="625"/>
                    <a:pt x="43" y="630"/>
                  </a:cubicBezTo>
                  <a:cubicBezTo>
                    <a:pt x="43" y="630"/>
                    <a:pt x="43" y="630"/>
                    <a:pt x="43" y="631"/>
                  </a:cubicBezTo>
                  <a:cubicBezTo>
                    <a:pt x="43" y="631"/>
                    <a:pt x="45" y="631"/>
                    <a:pt x="46" y="631"/>
                  </a:cubicBezTo>
                  <a:cubicBezTo>
                    <a:pt x="47" y="631"/>
                    <a:pt x="47" y="633"/>
                    <a:pt x="45" y="635"/>
                  </a:cubicBezTo>
                  <a:cubicBezTo>
                    <a:pt x="41" y="640"/>
                    <a:pt x="38" y="645"/>
                    <a:pt x="34" y="649"/>
                  </a:cubicBezTo>
                  <a:cubicBezTo>
                    <a:pt x="32" y="652"/>
                    <a:pt x="33" y="653"/>
                    <a:pt x="36" y="652"/>
                  </a:cubicBezTo>
                  <a:cubicBezTo>
                    <a:pt x="39" y="650"/>
                    <a:pt x="40" y="652"/>
                    <a:pt x="38" y="655"/>
                  </a:cubicBezTo>
                  <a:cubicBezTo>
                    <a:pt x="33" y="666"/>
                    <a:pt x="27" y="676"/>
                    <a:pt x="26" y="688"/>
                  </a:cubicBezTo>
                  <a:cubicBezTo>
                    <a:pt x="26" y="694"/>
                    <a:pt x="23" y="700"/>
                    <a:pt x="20" y="706"/>
                  </a:cubicBezTo>
                  <a:cubicBezTo>
                    <a:pt x="18" y="710"/>
                    <a:pt x="18" y="711"/>
                    <a:pt x="20" y="710"/>
                  </a:cubicBezTo>
                  <a:cubicBezTo>
                    <a:pt x="21" y="709"/>
                    <a:pt x="22" y="711"/>
                    <a:pt x="22" y="714"/>
                  </a:cubicBezTo>
                  <a:cubicBezTo>
                    <a:pt x="19" y="730"/>
                    <a:pt x="16" y="746"/>
                    <a:pt x="13" y="761"/>
                  </a:cubicBezTo>
                  <a:cubicBezTo>
                    <a:pt x="13" y="765"/>
                    <a:pt x="13" y="767"/>
                    <a:pt x="14" y="767"/>
                  </a:cubicBezTo>
                  <a:cubicBezTo>
                    <a:pt x="15" y="766"/>
                    <a:pt x="16" y="768"/>
                    <a:pt x="15" y="772"/>
                  </a:cubicBezTo>
                  <a:cubicBezTo>
                    <a:pt x="14" y="774"/>
                    <a:pt x="13" y="777"/>
                    <a:pt x="12" y="779"/>
                  </a:cubicBezTo>
                  <a:cubicBezTo>
                    <a:pt x="11" y="783"/>
                    <a:pt x="12" y="785"/>
                    <a:pt x="13" y="785"/>
                  </a:cubicBezTo>
                  <a:cubicBezTo>
                    <a:pt x="14" y="785"/>
                    <a:pt x="14" y="787"/>
                    <a:pt x="14" y="790"/>
                  </a:cubicBezTo>
                  <a:cubicBezTo>
                    <a:pt x="12" y="799"/>
                    <a:pt x="13" y="809"/>
                    <a:pt x="6" y="816"/>
                  </a:cubicBezTo>
                  <a:cubicBezTo>
                    <a:pt x="4" y="818"/>
                    <a:pt x="3" y="820"/>
                    <a:pt x="5" y="820"/>
                  </a:cubicBezTo>
                  <a:cubicBezTo>
                    <a:pt x="6" y="820"/>
                    <a:pt x="6" y="822"/>
                    <a:pt x="4" y="825"/>
                  </a:cubicBezTo>
                  <a:cubicBezTo>
                    <a:pt x="4" y="826"/>
                    <a:pt x="3" y="826"/>
                    <a:pt x="2" y="827"/>
                  </a:cubicBezTo>
                  <a:cubicBezTo>
                    <a:pt x="0" y="830"/>
                    <a:pt x="0" y="832"/>
                    <a:pt x="1" y="831"/>
                  </a:cubicBezTo>
                  <a:cubicBezTo>
                    <a:pt x="3" y="831"/>
                    <a:pt x="4" y="831"/>
                    <a:pt x="4" y="831"/>
                  </a:cubicBezTo>
                  <a:cubicBezTo>
                    <a:pt x="4" y="831"/>
                    <a:pt x="4" y="831"/>
                    <a:pt x="4" y="831"/>
                  </a:cubicBezTo>
                  <a:cubicBezTo>
                    <a:pt x="4" y="832"/>
                    <a:pt x="4" y="833"/>
                    <a:pt x="4" y="834"/>
                  </a:cubicBezTo>
                  <a:cubicBezTo>
                    <a:pt x="2" y="849"/>
                    <a:pt x="7" y="860"/>
                    <a:pt x="21" y="867"/>
                  </a:cubicBezTo>
                  <a:cubicBezTo>
                    <a:pt x="32" y="871"/>
                    <a:pt x="39" y="882"/>
                    <a:pt x="53" y="881"/>
                  </a:cubicBezTo>
                  <a:cubicBezTo>
                    <a:pt x="57" y="880"/>
                    <a:pt x="61" y="885"/>
                    <a:pt x="66" y="887"/>
                  </a:cubicBezTo>
                  <a:cubicBezTo>
                    <a:pt x="66" y="887"/>
                    <a:pt x="66" y="887"/>
                    <a:pt x="67" y="887"/>
                  </a:cubicBezTo>
                  <a:cubicBezTo>
                    <a:pt x="67" y="887"/>
                    <a:pt x="67" y="886"/>
                    <a:pt x="67" y="885"/>
                  </a:cubicBezTo>
                  <a:cubicBezTo>
                    <a:pt x="66" y="884"/>
                    <a:pt x="69" y="884"/>
                    <a:pt x="72" y="885"/>
                  </a:cubicBezTo>
                  <a:cubicBezTo>
                    <a:pt x="75" y="885"/>
                    <a:pt x="77" y="886"/>
                    <a:pt x="80" y="886"/>
                  </a:cubicBezTo>
                  <a:cubicBezTo>
                    <a:pt x="83" y="887"/>
                    <a:pt x="85" y="887"/>
                    <a:pt x="85" y="885"/>
                  </a:cubicBezTo>
                  <a:cubicBezTo>
                    <a:pt x="84" y="884"/>
                    <a:pt x="86" y="884"/>
                    <a:pt x="90" y="886"/>
                  </a:cubicBezTo>
                  <a:cubicBezTo>
                    <a:pt x="118" y="895"/>
                    <a:pt x="146" y="891"/>
                    <a:pt x="175" y="892"/>
                  </a:cubicBezTo>
                  <a:cubicBezTo>
                    <a:pt x="178" y="892"/>
                    <a:pt x="181" y="891"/>
                    <a:pt x="180" y="891"/>
                  </a:cubicBezTo>
                  <a:cubicBezTo>
                    <a:pt x="180" y="890"/>
                    <a:pt x="182" y="889"/>
                    <a:pt x="186" y="889"/>
                  </a:cubicBezTo>
                  <a:cubicBezTo>
                    <a:pt x="196" y="889"/>
                    <a:pt x="205" y="889"/>
                    <a:pt x="215" y="889"/>
                  </a:cubicBezTo>
                  <a:cubicBezTo>
                    <a:pt x="220" y="889"/>
                    <a:pt x="225" y="889"/>
                    <a:pt x="229" y="888"/>
                  </a:cubicBezTo>
                  <a:cubicBezTo>
                    <a:pt x="239" y="887"/>
                    <a:pt x="249" y="885"/>
                    <a:pt x="259" y="884"/>
                  </a:cubicBezTo>
                  <a:cubicBezTo>
                    <a:pt x="270" y="882"/>
                    <a:pt x="282" y="886"/>
                    <a:pt x="293" y="880"/>
                  </a:cubicBezTo>
                  <a:cubicBezTo>
                    <a:pt x="300" y="876"/>
                    <a:pt x="306" y="873"/>
                    <a:pt x="308" y="868"/>
                  </a:cubicBezTo>
                  <a:cubicBezTo>
                    <a:pt x="309" y="864"/>
                    <a:pt x="312" y="861"/>
                    <a:pt x="315" y="860"/>
                  </a:cubicBezTo>
                  <a:cubicBezTo>
                    <a:pt x="321" y="859"/>
                    <a:pt x="327" y="857"/>
                    <a:pt x="333" y="855"/>
                  </a:cubicBezTo>
                  <a:cubicBezTo>
                    <a:pt x="341" y="853"/>
                    <a:pt x="348" y="850"/>
                    <a:pt x="350" y="839"/>
                  </a:cubicBezTo>
                  <a:cubicBezTo>
                    <a:pt x="351" y="832"/>
                    <a:pt x="350" y="825"/>
                    <a:pt x="343" y="821"/>
                  </a:cubicBezTo>
                  <a:cubicBezTo>
                    <a:pt x="343" y="820"/>
                    <a:pt x="342" y="820"/>
                    <a:pt x="342" y="819"/>
                  </a:cubicBezTo>
                  <a:cubicBezTo>
                    <a:pt x="342" y="817"/>
                    <a:pt x="339" y="816"/>
                    <a:pt x="335" y="815"/>
                  </a:cubicBezTo>
                  <a:cubicBezTo>
                    <a:pt x="335" y="815"/>
                    <a:pt x="334" y="815"/>
                    <a:pt x="333" y="815"/>
                  </a:cubicBezTo>
                  <a:cubicBezTo>
                    <a:pt x="330" y="815"/>
                    <a:pt x="328" y="812"/>
                    <a:pt x="330" y="809"/>
                  </a:cubicBezTo>
                  <a:cubicBezTo>
                    <a:pt x="331" y="808"/>
                    <a:pt x="332" y="806"/>
                    <a:pt x="333" y="805"/>
                  </a:cubicBezTo>
                  <a:cubicBezTo>
                    <a:pt x="335" y="802"/>
                    <a:pt x="336" y="799"/>
                    <a:pt x="337" y="800"/>
                  </a:cubicBezTo>
                  <a:cubicBezTo>
                    <a:pt x="338" y="800"/>
                    <a:pt x="338" y="802"/>
                    <a:pt x="338" y="805"/>
                  </a:cubicBezTo>
                  <a:cubicBezTo>
                    <a:pt x="338" y="807"/>
                    <a:pt x="340" y="807"/>
                    <a:pt x="341" y="804"/>
                  </a:cubicBezTo>
                  <a:cubicBezTo>
                    <a:pt x="342" y="802"/>
                    <a:pt x="343" y="801"/>
                    <a:pt x="343" y="799"/>
                  </a:cubicBezTo>
                  <a:cubicBezTo>
                    <a:pt x="345" y="796"/>
                    <a:pt x="347" y="794"/>
                    <a:pt x="347" y="794"/>
                  </a:cubicBezTo>
                  <a:cubicBezTo>
                    <a:pt x="348" y="794"/>
                    <a:pt x="348" y="796"/>
                    <a:pt x="348" y="799"/>
                  </a:cubicBezTo>
                  <a:cubicBezTo>
                    <a:pt x="349" y="801"/>
                    <a:pt x="350" y="801"/>
                    <a:pt x="351" y="798"/>
                  </a:cubicBezTo>
                  <a:cubicBezTo>
                    <a:pt x="352" y="796"/>
                    <a:pt x="352" y="795"/>
                    <a:pt x="352" y="794"/>
                  </a:cubicBezTo>
                  <a:cubicBezTo>
                    <a:pt x="354" y="791"/>
                    <a:pt x="355" y="791"/>
                    <a:pt x="355" y="794"/>
                  </a:cubicBezTo>
                  <a:cubicBezTo>
                    <a:pt x="355" y="797"/>
                    <a:pt x="356" y="796"/>
                    <a:pt x="358" y="793"/>
                  </a:cubicBezTo>
                  <a:cubicBezTo>
                    <a:pt x="360" y="787"/>
                    <a:pt x="365" y="782"/>
                    <a:pt x="372" y="779"/>
                  </a:cubicBezTo>
                  <a:cubicBezTo>
                    <a:pt x="381" y="775"/>
                    <a:pt x="391" y="770"/>
                    <a:pt x="400" y="766"/>
                  </a:cubicBezTo>
                  <a:cubicBezTo>
                    <a:pt x="402" y="765"/>
                    <a:pt x="405" y="766"/>
                    <a:pt x="407" y="768"/>
                  </a:cubicBezTo>
                  <a:cubicBezTo>
                    <a:pt x="411" y="773"/>
                    <a:pt x="415" y="780"/>
                    <a:pt x="420" y="785"/>
                  </a:cubicBezTo>
                  <a:cubicBezTo>
                    <a:pt x="425" y="792"/>
                    <a:pt x="430" y="798"/>
                    <a:pt x="435" y="803"/>
                  </a:cubicBezTo>
                  <a:cubicBezTo>
                    <a:pt x="441" y="811"/>
                    <a:pt x="448" y="818"/>
                    <a:pt x="454" y="825"/>
                  </a:cubicBezTo>
                  <a:cubicBezTo>
                    <a:pt x="455" y="826"/>
                    <a:pt x="455" y="826"/>
                    <a:pt x="455" y="827"/>
                  </a:cubicBezTo>
                  <a:cubicBezTo>
                    <a:pt x="456" y="827"/>
                    <a:pt x="457" y="827"/>
                    <a:pt x="458" y="826"/>
                  </a:cubicBezTo>
                  <a:cubicBezTo>
                    <a:pt x="458" y="825"/>
                    <a:pt x="460" y="827"/>
                    <a:pt x="461" y="830"/>
                  </a:cubicBezTo>
                  <a:cubicBezTo>
                    <a:pt x="462" y="831"/>
                    <a:pt x="462" y="833"/>
                    <a:pt x="463" y="834"/>
                  </a:cubicBezTo>
                  <a:cubicBezTo>
                    <a:pt x="464" y="837"/>
                    <a:pt x="465" y="838"/>
                    <a:pt x="466" y="836"/>
                  </a:cubicBezTo>
                  <a:cubicBezTo>
                    <a:pt x="466" y="833"/>
                    <a:pt x="468" y="834"/>
                    <a:pt x="470" y="837"/>
                  </a:cubicBezTo>
                  <a:cubicBezTo>
                    <a:pt x="475" y="844"/>
                    <a:pt x="480" y="852"/>
                    <a:pt x="485" y="859"/>
                  </a:cubicBezTo>
                  <a:cubicBezTo>
                    <a:pt x="487" y="862"/>
                    <a:pt x="489" y="862"/>
                    <a:pt x="489" y="860"/>
                  </a:cubicBezTo>
                  <a:cubicBezTo>
                    <a:pt x="489" y="858"/>
                    <a:pt x="490" y="858"/>
                    <a:pt x="492" y="861"/>
                  </a:cubicBezTo>
                  <a:cubicBezTo>
                    <a:pt x="495" y="865"/>
                    <a:pt x="498" y="869"/>
                    <a:pt x="501" y="874"/>
                  </a:cubicBezTo>
                  <a:cubicBezTo>
                    <a:pt x="502" y="877"/>
                    <a:pt x="504" y="877"/>
                    <a:pt x="503" y="874"/>
                  </a:cubicBezTo>
                  <a:cubicBezTo>
                    <a:pt x="503" y="871"/>
                    <a:pt x="503" y="869"/>
                    <a:pt x="504" y="869"/>
                  </a:cubicBezTo>
                  <a:cubicBezTo>
                    <a:pt x="504" y="868"/>
                    <a:pt x="506" y="870"/>
                    <a:pt x="508" y="873"/>
                  </a:cubicBezTo>
                  <a:cubicBezTo>
                    <a:pt x="510" y="874"/>
                    <a:pt x="511" y="876"/>
                    <a:pt x="512" y="878"/>
                  </a:cubicBezTo>
                  <a:cubicBezTo>
                    <a:pt x="514" y="880"/>
                    <a:pt x="516" y="882"/>
                    <a:pt x="517" y="881"/>
                  </a:cubicBezTo>
                  <a:cubicBezTo>
                    <a:pt x="518" y="880"/>
                    <a:pt x="518" y="879"/>
                    <a:pt x="518" y="879"/>
                  </a:cubicBezTo>
                  <a:cubicBezTo>
                    <a:pt x="518" y="879"/>
                    <a:pt x="517" y="878"/>
                    <a:pt x="517" y="878"/>
                  </a:cubicBezTo>
                  <a:cubicBezTo>
                    <a:pt x="517" y="878"/>
                    <a:pt x="518" y="878"/>
                    <a:pt x="518" y="878"/>
                  </a:cubicBezTo>
                  <a:cubicBezTo>
                    <a:pt x="518" y="878"/>
                    <a:pt x="520" y="879"/>
                    <a:pt x="523" y="881"/>
                  </a:cubicBezTo>
                  <a:cubicBezTo>
                    <a:pt x="525" y="883"/>
                    <a:pt x="527" y="884"/>
                    <a:pt x="529" y="885"/>
                  </a:cubicBezTo>
                  <a:cubicBezTo>
                    <a:pt x="532" y="887"/>
                    <a:pt x="534" y="888"/>
                    <a:pt x="534" y="886"/>
                  </a:cubicBezTo>
                  <a:cubicBezTo>
                    <a:pt x="534" y="885"/>
                    <a:pt x="536" y="885"/>
                    <a:pt x="539" y="886"/>
                  </a:cubicBezTo>
                  <a:cubicBezTo>
                    <a:pt x="542" y="887"/>
                    <a:pt x="545" y="888"/>
                    <a:pt x="547" y="889"/>
                  </a:cubicBezTo>
                  <a:cubicBezTo>
                    <a:pt x="554" y="890"/>
                    <a:pt x="562" y="888"/>
                    <a:pt x="568" y="890"/>
                  </a:cubicBezTo>
                  <a:cubicBezTo>
                    <a:pt x="581" y="894"/>
                    <a:pt x="593" y="888"/>
                    <a:pt x="601" y="881"/>
                  </a:cubicBezTo>
                  <a:cubicBezTo>
                    <a:pt x="607" y="877"/>
                    <a:pt x="612" y="876"/>
                    <a:pt x="618" y="875"/>
                  </a:cubicBezTo>
                  <a:cubicBezTo>
                    <a:pt x="621" y="875"/>
                    <a:pt x="626" y="873"/>
                    <a:pt x="629" y="870"/>
                  </a:cubicBezTo>
                  <a:cubicBezTo>
                    <a:pt x="632" y="867"/>
                    <a:pt x="636" y="864"/>
                    <a:pt x="639" y="861"/>
                  </a:cubicBezTo>
                  <a:cubicBezTo>
                    <a:pt x="641" y="858"/>
                    <a:pt x="642" y="854"/>
                    <a:pt x="641" y="851"/>
                  </a:cubicBezTo>
                  <a:cubicBezTo>
                    <a:pt x="637" y="843"/>
                    <a:pt x="633" y="836"/>
                    <a:pt x="624" y="834"/>
                  </a:cubicBezTo>
                  <a:cubicBezTo>
                    <a:pt x="621" y="833"/>
                    <a:pt x="620" y="832"/>
                    <a:pt x="621" y="831"/>
                  </a:cubicBezTo>
                  <a:cubicBezTo>
                    <a:pt x="623" y="829"/>
                    <a:pt x="621" y="828"/>
                    <a:pt x="618" y="828"/>
                  </a:cubicBezTo>
                  <a:cubicBezTo>
                    <a:pt x="615" y="828"/>
                    <a:pt x="615" y="828"/>
                    <a:pt x="615" y="828"/>
                  </a:cubicBezTo>
                  <a:cubicBezTo>
                    <a:pt x="612" y="828"/>
                    <a:pt x="609" y="828"/>
                    <a:pt x="609" y="828"/>
                  </a:cubicBezTo>
                  <a:cubicBezTo>
                    <a:pt x="609" y="828"/>
                    <a:pt x="610" y="827"/>
                    <a:pt x="612" y="827"/>
                  </a:cubicBezTo>
                  <a:cubicBezTo>
                    <a:pt x="613" y="826"/>
                    <a:pt x="612" y="825"/>
                    <a:pt x="609" y="823"/>
                  </a:cubicBezTo>
                  <a:cubicBezTo>
                    <a:pt x="608" y="823"/>
                    <a:pt x="607" y="822"/>
                    <a:pt x="606" y="822"/>
                  </a:cubicBezTo>
                  <a:cubicBezTo>
                    <a:pt x="603" y="820"/>
                    <a:pt x="602" y="819"/>
                    <a:pt x="603" y="819"/>
                  </a:cubicBezTo>
                  <a:cubicBezTo>
                    <a:pt x="605" y="818"/>
                    <a:pt x="604" y="817"/>
                    <a:pt x="601" y="815"/>
                  </a:cubicBezTo>
                  <a:cubicBezTo>
                    <a:pt x="595" y="812"/>
                    <a:pt x="589" y="809"/>
                    <a:pt x="583" y="806"/>
                  </a:cubicBezTo>
                  <a:cubicBezTo>
                    <a:pt x="582" y="805"/>
                    <a:pt x="581" y="805"/>
                    <a:pt x="579" y="804"/>
                  </a:cubicBezTo>
                  <a:cubicBezTo>
                    <a:pt x="577" y="803"/>
                    <a:pt x="577" y="802"/>
                    <a:pt x="578" y="802"/>
                  </a:cubicBezTo>
                  <a:cubicBezTo>
                    <a:pt x="580" y="801"/>
                    <a:pt x="580" y="800"/>
                    <a:pt x="578" y="799"/>
                  </a:cubicBezTo>
                  <a:cubicBezTo>
                    <a:pt x="576" y="798"/>
                    <a:pt x="576" y="797"/>
                    <a:pt x="579" y="797"/>
                  </a:cubicBezTo>
                  <a:cubicBezTo>
                    <a:pt x="581" y="796"/>
                    <a:pt x="580" y="795"/>
                    <a:pt x="577" y="794"/>
                  </a:cubicBezTo>
                  <a:cubicBezTo>
                    <a:pt x="575" y="793"/>
                    <a:pt x="572" y="792"/>
                    <a:pt x="569" y="790"/>
                  </a:cubicBezTo>
                  <a:cubicBezTo>
                    <a:pt x="566" y="789"/>
                    <a:pt x="565" y="787"/>
                    <a:pt x="566" y="785"/>
                  </a:cubicBezTo>
                  <a:cubicBezTo>
                    <a:pt x="567" y="783"/>
                    <a:pt x="568" y="782"/>
                    <a:pt x="568" y="781"/>
                  </a:cubicBezTo>
                  <a:cubicBezTo>
                    <a:pt x="567" y="779"/>
                    <a:pt x="566" y="778"/>
                    <a:pt x="565" y="776"/>
                  </a:cubicBezTo>
                  <a:cubicBezTo>
                    <a:pt x="563" y="773"/>
                    <a:pt x="563" y="771"/>
                    <a:pt x="564" y="771"/>
                  </a:cubicBezTo>
                  <a:cubicBezTo>
                    <a:pt x="565" y="771"/>
                    <a:pt x="566" y="769"/>
                    <a:pt x="565" y="768"/>
                  </a:cubicBezTo>
                  <a:cubicBezTo>
                    <a:pt x="565" y="767"/>
                    <a:pt x="564" y="765"/>
                    <a:pt x="564" y="764"/>
                  </a:cubicBezTo>
                  <a:cubicBezTo>
                    <a:pt x="563" y="758"/>
                    <a:pt x="563" y="750"/>
                    <a:pt x="560" y="744"/>
                  </a:cubicBezTo>
                  <a:cubicBezTo>
                    <a:pt x="556" y="736"/>
                    <a:pt x="557" y="730"/>
                    <a:pt x="561" y="724"/>
                  </a:cubicBezTo>
                  <a:cubicBezTo>
                    <a:pt x="563" y="722"/>
                    <a:pt x="566" y="721"/>
                    <a:pt x="567" y="722"/>
                  </a:cubicBezTo>
                  <a:cubicBezTo>
                    <a:pt x="567" y="722"/>
                    <a:pt x="569" y="721"/>
                    <a:pt x="570" y="719"/>
                  </a:cubicBezTo>
                  <a:cubicBezTo>
                    <a:pt x="572" y="716"/>
                    <a:pt x="573" y="715"/>
                    <a:pt x="573" y="716"/>
                  </a:cubicBezTo>
                  <a:cubicBezTo>
                    <a:pt x="574" y="717"/>
                    <a:pt x="576" y="715"/>
                    <a:pt x="578" y="713"/>
                  </a:cubicBezTo>
                  <a:cubicBezTo>
                    <a:pt x="580" y="710"/>
                    <a:pt x="582" y="708"/>
                    <a:pt x="584" y="706"/>
                  </a:cubicBezTo>
                  <a:cubicBezTo>
                    <a:pt x="586" y="703"/>
                    <a:pt x="588" y="702"/>
                    <a:pt x="589" y="704"/>
                  </a:cubicBezTo>
                  <a:cubicBezTo>
                    <a:pt x="589" y="705"/>
                    <a:pt x="590" y="703"/>
                    <a:pt x="592" y="700"/>
                  </a:cubicBezTo>
                  <a:cubicBezTo>
                    <a:pt x="600" y="685"/>
                    <a:pt x="613" y="673"/>
                    <a:pt x="616" y="655"/>
                  </a:cubicBezTo>
                  <a:cubicBezTo>
                    <a:pt x="616" y="655"/>
                    <a:pt x="616" y="655"/>
                    <a:pt x="616" y="655"/>
                  </a:cubicBezTo>
                  <a:cubicBezTo>
                    <a:pt x="616" y="655"/>
                    <a:pt x="617" y="655"/>
                    <a:pt x="618" y="656"/>
                  </a:cubicBezTo>
                  <a:cubicBezTo>
                    <a:pt x="619" y="657"/>
                    <a:pt x="621" y="655"/>
                    <a:pt x="622" y="652"/>
                  </a:cubicBezTo>
                  <a:cubicBezTo>
                    <a:pt x="627" y="633"/>
                    <a:pt x="632" y="615"/>
                    <a:pt x="638" y="597"/>
                  </a:cubicBezTo>
                  <a:cubicBezTo>
                    <a:pt x="639" y="594"/>
                    <a:pt x="641" y="589"/>
                    <a:pt x="643" y="586"/>
                  </a:cubicBezTo>
                  <a:cubicBezTo>
                    <a:pt x="653" y="572"/>
                    <a:pt x="656" y="563"/>
                    <a:pt x="656" y="558"/>
                  </a:cubicBezTo>
                  <a:cubicBezTo>
                    <a:pt x="656" y="554"/>
                    <a:pt x="653" y="550"/>
                    <a:pt x="651" y="547"/>
                  </a:cubicBezTo>
                  <a:cubicBezTo>
                    <a:pt x="648" y="541"/>
                    <a:pt x="648" y="535"/>
                    <a:pt x="648" y="529"/>
                  </a:cubicBezTo>
                  <a:cubicBezTo>
                    <a:pt x="647" y="521"/>
                    <a:pt x="648" y="513"/>
                    <a:pt x="649" y="505"/>
                  </a:cubicBezTo>
                  <a:cubicBezTo>
                    <a:pt x="649" y="501"/>
                    <a:pt x="650" y="499"/>
                    <a:pt x="650" y="499"/>
                  </a:cubicBezTo>
                  <a:cubicBezTo>
                    <a:pt x="651" y="499"/>
                    <a:pt x="651" y="497"/>
                    <a:pt x="651" y="493"/>
                  </a:cubicBezTo>
                  <a:cubicBezTo>
                    <a:pt x="651" y="479"/>
                    <a:pt x="664" y="475"/>
                    <a:pt x="676" y="470"/>
                  </a:cubicBezTo>
                  <a:cubicBezTo>
                    <a:pt x="679" y="469"/>
                    <a:pt x="684" y="467"/>
                    <a:pt x="687" y="466"/>
                  </a:cubicBezTo>
                  <a:cubicBezTo>
                    <a:pt x="689" y="465"/>
                    <a:pt x="690" y="465"/>
                    <a:pt x="692" y="463"/>
                  </a:cubicBezTo>
                  <a:cubicBezTo>
                    <a:pt x="696" y="460"/>
                    <a:pt x="699" y="455"/>
                    <a:pt x="702" y="451"/>
                  </a:cubicBezTo>
                  <a:cubicBezTo>
                    <a:pt x="705" y="447"/>
                    <a:pt x="708" y="445"/>
                    <a:pt x="712" y="442"/>
                  </a:cubicBezTo>
                  <a:cubicBezTo>
                    <a:pt x="719" y="437"/>
                    <a:pt x="724" y="429"/>
                    <a:pt x="730" y="423"/>
                  </a:cubicBezTo>
                  <a:cubicBezTo>
                    <a:pt x="735" y="418"/>
                    <a:pt x="740" y="413"/>
                    <a:pt x="746" y="409"/>
                  </a:cubicBezTo>
                  <a:cubicBezTo>
                    <a:pt x="753" y="404"/>
                    <a:pt x="755" y="394"/>
                    <a:pt x="750" y="386"/>
                  </a:cubicBezTo>
                  <a:cubicBezTo>
                    <a:pt x="745" y="378"/>
                    <a:pt x="740" y="370"/>
                    <a:pt x="736" y="362"/>
                  </a:cubicBezTo>
                  <a:close/>
                  <a:moveTo>
                    <a:pt x="736" y="362"/>
                  </a:moveTo>
                  <a:cubicBezTo>
                    <a:pt x="736" y="362"/>
                    <a:pt x="736" y="362"/>
                    <a:pt x="736" y="362"/>
                  </a:cubicBezTo>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202C2FB0-C2A9-4964-B3FC-DAAEA9D35E3D}"/>
                </a:ext>
              </a:extLst>
            </p:cNvPr>
            <p:cNvSpPr>
              <a:spLocks noChangeArrowheads="1"/>
            </p:cNvSpPr>
            <p:nvPr/>
          </p:nvSpPr>
          <p:spPr bwMode="auto">
            <a:xfrm>
              <a:off x="9144000" y="3141058"/>
              <a:ext cx="503463" cy="760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1BFE6954-6CB5-4E30-BDFA-9806CF8C1F34}"/>
                </a:ext>
              </a:extLst>
            </p:cNvPr>
            <p:cNvSpPr>
              <a:spLocks/>
            </p:cNvSpPr>
            <p:nvPr/>
          </p:nvSpPr>
          <p:spPr bwMode="auto">
            <a:xfrm>
              <a:off x="9154565" y="3148664"/>
              <a:ext cx="482896" cy="85648"/>
            </a:xfrm>
            <a:custGeom>
              <a:avLst/>
              <a:gdLst>
                <a:gd name="T0" fmla="*/ 0 w 1550"/>
                <a:gd name="T1" fmla="*/ 0 h 275"/>
                <a:gd name="T2" fmla="*/ 1550 w 1550"/>
                <a:gd name="T3" fmla="*/ 0 h 275"/>
                <a:gd name="T4" fmla="*/ 1504 w 1550"/>
                <a:gd name="T5" fmla="*/ 210 h 275"/>
                <a:gd name="T6" fmla="*/ 1416 w 1550"/>
                <a:gd name="T7" fmla="*/ 270 h 275"/>
                <a:gd name="T8" fmla="*/ 108 w 1550"/>
                <a:gd name="T9" fmla="*/ 271 h 275"/>
                <a:gd name="T10" fmla="*/ 46 w 1550"/>
                <a:gd name="T11" fmla="*/ 224 h 275"/>
                <a:gd name="T12" fmla="*/ 0 w 1550"/>
                <a:gd name="T13" fmla="*/ 0 h 275"/>
              </a:gdLst>
              <a:ahLst/>
              <a:cxnLst>
                <a:cxn ang="0">
                  <a:pos x="T0" y="T1"/>
                </a:cxn>
                <a:cxn ang="0">
                  <a:pos x="T2" y="T3"/>
                </a:cxn>
                <a:cxn ang="0">
                  <a:pos x="T4" y="T5"/>
                </a:cxn>
                <a:cxn ang="0">
                  <a:pos x="T6" y="T7"/>
                </a:cxn>
                <a:cxn ang="0">
                  <a:pos x="T8" y="T9"/>
                </a:cxn>
                <a:cxn ang="0">
                  <a:pos x="T10" y="T11"/>
                </a:cxn>
                <a:cxn ang="0">
                  <a:pos x="T12" y="T13"/>
                </a:cxn>
              </a:cxnLst>
              <a:rect l="0" t="0" r="r" b="b"/>
              <a:pathLst>
                <a:path w="1550" h="275">
                  <a:moveTo>
                    <a:pt x="0" y="0"/>
                  </a:moveTo>
                  <a:cubicBezTo>
                    <a:pt x="1550" y="0"/>
                    <a:pt x="1550" y="0"/>
                    <a:pt x="1550" y="0"/>
                  </a:cubicBezTo>
                  <a:cubicBezTo>
                    <a:pt x="1504" y="210"/>
                    <a:pt x="1504" y="210"/>
                    <a:pt x="1504" y="210"/>
                  </a:cubicBezTo>
                  <a:cubicBezTo>
                    <a:pt x="1496" y="252"/>
                    <a:pt x="1470" y="275"/>
                    <a:pt x="1416" y="270"/>
                  </a:cubicBezTo>
                  <a:cubicBezTo>
                    <a:pt x="108" y="271"/>
                    <a:pt x="108" y="271"/>
                    <a:pt x="108" y="271"/>
                  </a:cubicBezTo>
                  <a:cubicBezTo>
                    <a:pt x="85" y="271"/>
                    <a:pt x="63" y="261"/>
                    <a:pt x="46" y="224"/>
                  </a:cubicBezTo>
                  <a:lnTo>
                    <a:pt x="0" y="0"/>
                  </a:lnTo>
                  <a:close/>
                </a:path>
              </a:pathLst>
            </a:cu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a:extLst>
                <a:ext uri="{FF2B5EF4-FFF2-40B4-BE49-F238E27FC236}">
                  <a16:creationId xmlns:a16="http://schemas.microsoft.com/office/drawing/2014/main" id="{004E15B9-CB5C-439C-8012-A18857310E55}"/>
                </a:ext>
              </a:extLst>
            </p:cNvPr>
            <p:cNvSpPr>
              <a:spLocks noChangeArrowheads="1"/>
            </p:cNvSpPr>
            <p:nvPr/>
          </p:nvSpPr>
          <p:spPr bwMode="auto">
            <a:xfrm>
              <a:off x="9144000" y="3107390"/>
              <a:ext cx="503463" cy="33667"/>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
              <a:extLst>
                <a:ext uri="{FF2B5EF4-FFF2-40B4-BE49-F238E27FC236}">
                  <a16:creationId xmlns:a16="http://schemas.microsoft.com/office/drawing/2014/main" id="{7314F6CB-1584-4691-8388-4236FE36DF80}"/>
                </a:ext>
              </a:extLst>
            </p:cNvPr>
            <p:cNvSpPr>
              <a:spLocks/>
            </p:cNvSpPr>
            <p:nvPr/>
          </p:nvSpPr>
          <p:spPr bwMode="auto">
            <a:xfrm>
              <a:off x="9165835" y="2829316"/>
              <a:ext cx="458526" cy="273143"/>
            </a:xfrm>
            <a:custGeom>
              <a:avLst/>
              <a:gdLst>
                <a:gd name="T0" fmla="*/ 0 w 1472"/>
                <a:gd name="T1" fmla="*/ 876 h 876"/>
                <a:gd name="T2" fmla="*/ 0 w 1472"/>
                <a:gd name="T3" fmla="*/ 70 h 876"/>
                <a:gd name="T4" fmla="*/ 70 w 1472"/>
                <a:gd name="T5" fmla="*/ 0 h 876"/>
                <a:gd name="T6" fmla="*/ 1402 w 1472"/>
                <a:gd name="T7" fmla="*/ 0 h 876"/>
                <a:gd name="T8" fmla="*/ 1472 w 1472"/>
                <a:gd name="T9" fmla="*/ 70 h 876"/>
                <a:gd name="T10" fmla="*/ 1472 w 1472"/>
                <a:gd name="T11" fmla="*/ 876 h 876"/>
              </a:gdLst>
              <a:ahLst/>
              <a:cxnLst>
                <a:cxn ang="0">
                  <a:pos x="T0" y="T1"/>
                </a:cxn>
                <a:cxn ang="0">
                  <a:pos x="T2" y="T3"/>
                </a:cxn>
                <a:cxn ang="0">
                  <a:pos x="T4" y="T5"/>
                </a:cxn>
                <a:cxn ang="0">
                  <a:pos x="T6" y="T7"/>
                </a:cxn>
                <a:cxn ang="0">
                  <a:pos x="T8" y="T9"/>
                </a:cxn>
                <a:cxn ang="0">
                  <a:pos x="T10" y="T11"/>
                </a:cxn>
              </a:cxnLst>
              <a:rect l="0" t="0" r="r" b="b"/>
              <a:pathLst>
                <a:path w="1472" h="876">
                  <a:moveTo>
                    <a:pt x="0" y="876"/>
                  </a:moveTo>
                  <a:cubicBezTo>
                    <a:pt x="0" y="70"/>
                    <a:pt x="0" y="70"/>
                    <a:pt x="0" y="70"/>
                  </a:cubicBezTo>
                  <a:cubicBezTo>
                    <a:pt x="0" y="31"/>
                    <a:pt x="32" y="0"/>
                    <a:pt x="70" y="0"/>
                  </a:cubicBezTo>
                  <a:cubicBezTo>
                    <a:pt x="1402" y="0"/>
                    <a:pt x="1402" y="0"/>
                    <a:pt x="1402" y="0"/>
                  </a:cubicBezTo>
                  <a:cubicBezTo>
                    <a:pt x="1441" y="0"/>
                    <a:pt x="1472" y="31"/>
                    <a:pt x="1472" y="70"/>
                  </a:cubicBezTo>
                  <a:cubicBezTo>
                    <a:pt x="1472" y="876"/>
                    <a:pt x="1472" y="876"/>
                    <a:pt x="1472" y="876"/>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30">
              <a:extLst>
                <a:ext uri="{FF2B5EF4-FFF2-40B4-BE49-F238E27FC236}">
                  <a16:creationId xmlns:a16="http://schemas.microsoft.com/office/drawing/2014/main" id="{9186F3AB-0B25-416F-B091-33D11508B471}"/>
                </a:ext>
              </a:extLst>
            </p:cNvPr>
            <p:cNvSpPr>
              <a:spLocks/>
            </p:cNvSpPr>
            <p:nvPr/>
          </p:nvSpPr>
          <p:spPr bwMode="auto">
            <a:xfrm>
              <a:off x="9335863" y="2777900"/>
              <a:ext cx="119315" cy="44232"/>
            </a:xfrm>
            <a:custGeom>
              <a:avLst/>
              <a:gdLst>
                <a:gd name="T0" fmla="*/ 0 w 383"/>
                <a:gd name="T1" fmla="*/ 142 h 142"/>
                <a:gd name="T2" fmla="*/ 0 w 383"/>
                <a:gd name="T3" fmla="*/ 26 h 142"/>
                <a:gd name="T4" fmla="*/ 24 w 383"/>
                <a:gd name="T5" fmla="*/ 0 h 142"/>
                <a:gd name="T6" fmla="*/ 362 w 383"/>
                <a:gd name="T7" fmla="*/ 0 h 142"/>
                <a:gd name="T8" fmla="*/ 383 w 383"/>
                <a:gd name="T9" fmla="*/ 22 h 142"/>
                <a:gd name="T10" fmla="*/ 383 w 383"/>
                <a:gd name="T11" fmla="*/ 142 h 142"/>
              </a:gdLst>
              <a:ahLst/>
              <a:cxnLst>
                <a:cxn ang="0">
                  <a:pos x="T0" y="T1"/>
                </a:cxn>
                <a:cxn ang="0">
                  <a:pos x="T2" y="T3"/>
                </a:cxn>
                <a:cxn ang="0">
                  <a:pos x="T4" y="T5"/>
                </a:cxn>
                <a:cxn ang="0">
                  <a:pos x="T6" y="T7"/>
                </a:cxn>
                <a:cxn ang="0">
                  <a:pos x="T8" y="T9"/>
                </a:cxn>
                <a:cxn ang="0">
                  <a:pos x="T10" y="T11"/>
                </a:cxn>
              </a:cxnLst>
              <a:rect l="0" t="0" r="r" b="b"/>
              <a:pathLst>
                <a:path w="383" h="142">
                  <a:moveTo>
                    <a:pt x="0" y="142"/>
                  </a:moveTo>
                  <a:cubicBezTo>
                    <a:pt x="0" y="26"/>
                    <a:pt x="0" y="26"/>
                    <a:pt x="0" y="26"/>
                  </a:cubicBezTo>
                  <a:cubicBezTo>
                    <a:pt x="2" y="12"/>
                    <a:pt x="8" y="1"/>
                    <a:pt x="24" y="0"/>
                  </a:cubicBezTo>
                  <a:cubicBezTo>
                    <a:pt x="362" y="0"/>
                    <a:pt x="362" y="0"/>
                    <a:pt x="362" y="0"/>
                  </a:cubicBezTo>
                  <a:cubicBezTo>
                    <a:pt x="378" y="0"/>
                    <a:pt x="383" y="8"/>
                    <a:pt x="383" y="22"/>
                  </a:cubicBezTo>
                  <a:cubicBezTo>
                    <a:pt x="383" y="142"/>
                    <a:pt x="383" y="142"/>
                    <a:pt x="383" y="142"/>
                  </a:cubicBezTo>
                </a:path>
              </a:pathLst>
            </a:custGeom>
            <a:noFill/>
            <a:ln w="6350" cap="flat">
              <a:solidFill>
                <a:srgbClr val="6600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31">
              <a:extLst>
                <a:ext uri="{FF2B5EF4-FFF2-40B4-BE49-F238E27FC236}">
                  <a16:creationId xmlns:a16="http://schemas.microsoft.com/office/drawing/2014/main" id="{AE61ECC9-B084-4516-8B28-EF6064DE3284}"/>
                </a:ext>
              </a:extLst>
            </p:cNvPr>
            <p:cNvSpPr>
              <a:spLocks/>
            </p:cNvSpPr>
            <p:nvPr/>
          </p:nvSpPr>
          <p:spPr bwMode="auto">
            <a:xfrm>
              <a:off x="9594215" y="2929474"/>
              <a:ext cx="25497" cy="107200"/>
            </a:xfrm>
            <a:custGeom>
              <a:avLst/>
              <a:gdLst>
                <a:gd name="T0" fmla="*/ 41 w 82"/>
                <a:gd name="T1" fmla="*/ 344 h 344"/>
                <a:gd name="T2" fmla="*/ 41 w 82"/>
                <a:gd name="T3" fmla="*/ 344 h 344"/>
                <a:gd name="T4" fmla="*/ 0 w 82"/>
                <a:gd name="T5" fmla="*/ 303 h 344"/>
                <a:gd name="T6" fmla="*/ 0 w 82"/>
                <a:gd name="T7" fmla="*/ 41 h 344"/>
                <a:gd name="T8" fmla="*/ 41 w 82"/>
                <a:gd name="T9" fmla="*/ 0 h 344"/>
                <a:gd name="T10" fmla="*/ 41 w 82"/>
                <a:gd name="T11" fmla="*/ 0 h 344"/>
                <a:gd name="T12" fmla="*/ 82 w 82"/>
                <a:gd name="T13" fmla="*/ 41 h 344"/>
                <a:gd name="T14" fmla="*/ 82 w 82"/>
                <a:gd name="T15" fmla="*/ 303 h 344"/>
                <a:gd name="T16" fmla="*/ 41 w 82"/>
                <a:gd name="T17"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344">
                  <a:moveTo>
                    <a:pt x="41" y="344"/>
                  </a:moveTo>
                  <a:cubicBezTo>
                    <a:pt x="41" y="344"/>
                    <a:pt x="41" y="344"/>
                    <a:pt x="41" y="344"/>
                  </a:cubicBezTo>
                  <a:cubicBezTo>
                    <a:pt x="19" y="344"/>
                    <a:pt x="0" y="325"/>
                    <a:pt x="0" y="303"/>
                  </a:cubicBezTo>
                  <a:cubicBezTo>
                    <a:pt x="0" y="41"/>
                    <a:pt x="0" y="41"/>
                    <a:pt x="0" y="41"/>
                  </a:cubicBezTo>
                  <a:cubicBezTo>
                    <a:pt x="0" y="19"/>
                    <a:pt x="19" y="0"/>
                    <a:pt x="41" y="0"/>
                  </a:cubicBezTo>
                  <a:cubicBezTo>
                    <a:pt x="41" y="0"/>
                    <a:pt x="41" y="0"/>
                    <a:pt x="41" y="0"/>
                  </a:cubicBezTo>
                  <a:cubicBezTo>
                    <a:pt x="64" y="0"/>
                    <a:pt x="82" y="19"/>
                    <a:pt x="82" y="41"/>
                  </a:cubicBezTo>
                  <a:cubicBezTo>
                    <a:pt x="82" y="303"/>
                    <a:pt x="82" y="303"/>
                    <a:pt x="82" y="303"/>
                  </a:cubicBezTo>
                  <a:cubicBezTo>
                    <a:pt x="82" y="325"/>
                    <a:pt x="64" y="344"/>
                    <a:pt x="41" y="344"/>
                  </a:cubicBezTo>
                  <a:close/>
                </a:path>
              </a:pathLst>
            </a:custGeom>
            <a:solidFill>
              <a:srgbClr val="6600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Line 32">
              <a:extLst>
                <a:ext uri="{FF2B5EF4-FFF2-40B4-BE49-F238E27FC236}">
                  <a16:creationId xmlns:a16="http://schemas.microsoft.com/office/drawing/2014/main" id="{E871BD2E-0149-4E5A-A79A-D6437CCAF9E0}"/>
                </a:ext>
              </a:extLst>
            </p:cNvPr>
            <p:cNvSpPr>
              <a:spLocks noChangeShapeType="1"/>
            </p:cNvSpPr>
            <p:nvPr/>
          </p:nvSpPr>
          <p:spPr bwMode="auto">
            <a:xfrm flipV="1">
              <a:off x="9573648" y="3028504"/>
              <a:ext cx="36767" cy="37753"/>
            </a:xfrm>
            <a:prstGeom prst="line">
              <a:avLst/>
            </a:prstGeom>
            <a:noFill/>
            <a:ln w="6350" cap="flat">
              <a:solidFill>
                <a:srgbClr val="66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8289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DBD11F-F871-4D13-8195-9BECAE6A0EA8}"/>
              </a:ext>
            </a:extLst>
          </p:cNvPr>
          <p:cNvPicPr>
            <a:picLocks noChangeAspect="1"/>
          </p:cNvPicPr>
          <p:nvPr/>
        </p:nvPicPr>
        <p:blipFill rotWithShape="1">
          <a:blip r:embed="rId2">
            <a:extLst>
              <a:ext uri="{28A0092B-C50C-407E-A947-70E740481C1C}">
                <a14:useLocalDpi xmlns:a14="http://schemas.microsoft.com/office/drawing/2010/main" val="0"/>
              </a:ext>
            </a:extLst>
          </a:blip>
          <a:srcRect t="5714" b="4287"/>
          <a:stretch/>
        </p:blipFill>
        <p:spPr>
          <a:xfrm>
            <a:off x="0" y="0"/>
            <a:ext cx="9144000" cy="5143500"/>
          </a:xfrm>
          <a:prstGeom prst="rect">
            <a:avLst/>
          </a:prstGeom>
        </p:spPr>
      </p:pic>
      <p:sp>
        <p:nvSpPr>
          <p:cNvPr id="7" name="Rectangle 6">
            <a:extLst>
              <a:ext uri="{FF2B5EF4-FFF2-40B4-BE49-F238E27FC236}">
                <a16:creationId xmlns:a16="http://schemas.microsoft.com/office/drawing/2014/main" id="{47B9A6FB-F308-40BB-813C-FD6B64B2B065}"/>
              </a:ext>
            </a:extLst>
          </p:cNvPr>
          <p:cNvSpPr/>
          <p:nvPr/>
        </p:nvSpPr>
        <p:spPr bwMode="gray">
          <a:xfrm>
            <a:off x="1662793" y="3733800"/>
            <a:ext cx="5747657" cy="1206500"/>
          </a:xfrm>
          <a:prstGeom prst="rect">
            <a:avLst/>
          </a:prstGeom>
          <a:solidFill>
            <a:srgbClr val="660066">
              <a:alpha val="69804"/>
            </a:srgbClr>
          </a:solidFill>
          <a:ln w="3175" cap="flat" cmpd="sng" algn="ctr">
            <a:noFill/>
            <a:prstDash val="solid"/>
            <a:round/>
            <a:headEnd type="none" w="med" len="med"/>
            <a:tailEnd type="none" w="med" len="med"/>
          </a:ln>
          <a:effectLst/>
        </p:spPr>
        <p:txBody>
          <a:bodyPr rot="0" spcFirstLastPara="0" vertOverflow="overflow" horzOverflow="overflow" vert="horz" wrap="square" lIns="360000" tIns="0" rIns="0" bIns="0" numCol="1" spcCol="0" rtlCol="0" fromWordArt="0" anchor="ctr" anchorCtr="0" forceAA="0" compatLnSpc="1">
            <a:prstTxWarp prst="textNoShape">
              <a:avLst/>
            </a:prstTxWarp>
            <a:noAutofit/>
          </a:bodyPr>
          <a:lstStyle/>
          <a:p>
            <a:pPr marL="4763" algn="ctr"/>
            <a:r>
              <a:rPr lang="nl-BE" sz="2400" dirty="0">
                <a:solidFill>
                  <a:schemeClr val="bg1"/>
                </a:solidFill>
              </a:rPr>
              <a:t>I. Geef aan in welke mate dierenwelzijn in uw gemeente of stad belangrijk is voor u.</a:t>
            </a:r>
          </a:p>
        </p:txBody>
      </p:sp>
    </p:spTree>
    <p:extLst>
      <p:ext uri="{BB962C8B-B14F-4D97-AF65-F5344CB8AC3E}">
        <p14:creationId xmlns:p14="http://schemas.microsoft.com/office/powerpoint/2010/main" val="2198720252"/>
      </p:ext>
    </p:extLst>
  </p:cSld>
  <p:clrMapOvr>
    <a:masterClrMapping/>
  </p:clrMapOvr>
</p:sld>
</file>

<file path=ppt/theme/theme1.xml><?xml version="1.0" encoding="utf-8"?>
<a:theme xmlns:a="http://schemas.openxmlformats.org/drawingml/2006/main" name="Ipsos Marketing">
  <a:themeElements>
    <a:clrScheme name="Ipsos 2015">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C8ED1B-130A-4588-9B30-76EB8C94E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948CCA-4F85-4630-9AB1-27DCFFEA2689}">
  <ds:schemaRefs>
    <ds:schemaRef ds:uri="http://purl.org/dc/elements/1.1/"/>
    <ds:schemaRef ds:uri="http://www.w3.org/XML/1998/namespace"/>
    <ds:schemaRef ds:uri="85c76272-7e4d-4f8f-89d1-3b227e52ef43"/>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6FC554E-8D47-4D17-AFD7-8E3F8AD70F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Marketing</Template>
  <TotalTime>8135</TotalTime>
  <Words>1550</Words>
  <Application>Microsoft Macintosh PowerPoint</Application>
  <PresentationFormat>Diavoorstelling (16:9)</PresentationFormat>
  <Paragraphs>325</Paragraphs>
  <Slides>23</Slides>
  <Notes>10</Notes>
  <HiddenSlides>4</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Roboto</vt:lpstr>
      <vt:lpstr>Segoe UI</vt:lpstr>
      <vt:lpstr>Verdana</vt:lpstr>
      <vt:lpstr>Ipsos Marketing</vt:lpstr>
      <vt:lpstr>PowerPoint-presentatie</vt:lpstr>
      <vt:lpstr>PowerPoint-presentatie</vt:lpstr>
      <vt:lpstr>PowerPoint-presentatie</vt:lpstr>
      <vt:lpstr>PowerPoint-presentatie</vt:lpstr>
      <vt:lpstr>Socio-demografisch profiel van de steekproef - Vlaanderen </vt:lpstr>
      <vt:lpstr>PowerPoint-presentatie</vt:lpstr>
      <vt:lpstr>PowerPoint-presentatie</vt:lpstr>
      <vt:lpstr>PowerPoint-presentatie</vt:lpstr>
      <vt:lpstr>PowerPoint-presentatie</vt:lpstr>
      <vt:lpstr>Belang van dierenwelzijn – Volgens geslacht &amp; leeftijd</vt:lpstr>
      <vt:lpstr>Belang van dierenwelzijn – Volgens partijvoorkeur</vt:lpstr>
      <vt:lpstr>PowerPoint-presentatie</vt:lpstr>
      <vt:lpstr>Belang invoeren van speerpunten</vt:lpstr>
      <vt:lpstr>Belang invoeren van speerpunten (1/2) – Volgens geslacht &amp; leeftijd</vt:lpstr>
      <vt:lpstr>Belang invoeren van speerpunten (2/2) – Volgens geslacht &amp; leeftijd</vt:lpstr>
      <vt:lpstr>Belang invoeren van speerpunten (1/2) – Volgens partijvoorkeur</vt:lpstr>
      <vt:lpstr>Belang invoeren van speerpunten (2/2) – Volgens partijvoorkeur</vt:lpstr>
      <vt:lpstr>PowerPoint-presentatie</vt:lpstr>
      <vt:lpstr>Rangschikking speerpunten volgens belangrijkheid (ranking top 3 belangrijkste)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Word(s)</dc:title>
  <dc:creator>Liesbet Bultereys</dc:creator>
  <cp:lastModifiedBy>Hilde Gos</cp:lastModifiedBy>
  <cp:revision>634</cp:revision>
  <cp:lastPrinted>2018-07-05T13:42:43Z</cp:lastPrinted>
  <dcterms:created xsi:type="dcterms:W3CDTF">2015-05-27T07:40:24Z</dcterms:created>
  <dcterms:modified xsi:type="dcterms:W3CDTF">2018-07-05T13:56:52Z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